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Lst>
  <p:notesMasterIdLst>
    <p:notesMasterId r:id="rId37"/>
  </p:notesMasterIdLst>
  <p:handoutMasterIdLst>
    <p:handoutMasterId r:id="rId38"/>
  </p:handoutMasterIdLst>
  <p:sldIdLst>
    <p:sldId id="256" r:id="rId3"/>
    <p:sldId id="257" r:id="rId4"/>
    <p:sldId id="302" r:id="rId5"/>
    <p:sldId id="300" r:id="rId6"/>
    <p:sldId id="301" r:id="rId7"/>
    <p:sldId id="295" r:id="rId8"/>
    <p:sldId id="275" r:id="rId9"/>
    <p:sldId id="297" r:id="rId10"/>
    <p:sldId id="279" r:id="rId11"/>
    <p:sldId id="309" r:id="rId12"/>
    <p:sldId id="280" r:id="rId13"/>
    <p:sldId id="290" r:id="rId14"/>
    <p:sldId id="303"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4" r:id="rId29"/>
    <p:sldId id="323" r:id="rId30"/>
    <p:sldId id="326" r:id="rId31"/>
    <p:sldId id="327" r:id="rId32"/>
    <p:sldId id="305" r:id="rId33"/>
    <p:sldId id="306" r:id="rId34"/>
    <p:sldId id="307" r:id="rId35"/>
    <p:sldId id="308" r:id="rId36"/>
  </p:sldIdLst>
  <p:sldSz cx="9144000" cy="6858000" type="screen4x3"/>
  <p:notesSz cx="6797675" cy="9926638"/>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99CCFF"/>
    <a:srgbClr val="FFCCFF"/>
    <a:srgbClr val="FFCCCC"/>
    <a:srgbClr val="FFFFCC"/>
    <a:srgbClr val="CC99FF"/>
    <a:srgbClr val="98C8E0"/>
    <a:srgbClr val="ACC64E"/>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3560" autoAdjust="0"/>
  </p:normalViewPr>
  <p:slideViewPr>
    <p:cSldViewPr>
      <p:cViewPr>
        <p:scale>
          <a:sx n="100" d="100"/>
          <a:sy n="100" d="100"/>
        </p:scale>
        <p:origin x="1932"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CCE9497-ECB9-4E57-A9B3-E4599974E38C}" type="datetimeFigureOut">
              <a:rPr lang="zh-TW" altLang="en-US" smtClean="0"/>
              <a:pPr/>
              <a:t>2020/10/29</a:t>
            </a:fld>
            <a:endParaRPr lang="zh-TW" altLang="en-US"/>
          </a:p>
        </p:txBody>
      </p:sp>
      <p:sp>
        <p:nvSpPr>
          <p:cNvPr id="4" name="頁尾版面配置區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388855C-2F31-4E4B-A923-E710B4CD63BA}" type="slidenum">
              <a:rPr lang="zh-TW" altLang="en-US" smtClean="0"/>
              <a:pPr/>
              <a:t>‹#›</a:t>
            </a:fld>
            <a:endParaRPr lang="zh-TW" altLang="en-US"/>
          </a:p>
        </p:txBody>
      </p:sp>
    </p:spTree>
    <p:extLst>
      <p:ext uri="{BB962C8B-B14F-4D97-AF65-F5344CB8AC3E}">
        <p14:creationId xmlns:p14="http://schemas.microsoft.com/office/powerpoint/2010/main" val="2498945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2946400" cy="49561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49690" y="1"/>
            <a:ext cx="2946400" cy="49561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8E235DF-57EB-49B5-827B-41E97927B813}" type="datetimeFigureOut">
              <a:rPr lang="zh-TW" altLang="en-US"/>
              <a:pPr>
                <a:defRPr/>
              </a:pPr>
              <a:t>2020/10/29</a:t>
            </a:fld>
            <a:endParaRPr lang="zh-TW" altLang="en-US"/>
          </a:p>
        </p:txBody>
      </p:sp>
      <p:sp>
        <p:nvSpPr>
          <p:cNvPr id="4" name="投影片圖像版面配置區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9452" y="4714717"/>
            <a:ext cx="5438775" cy="4466907"/>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2" y="9427831"/>
            <a:ext cx="2946400" cy="497211"/>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49690" y="9427831"/>
            <a:ext cx="2946400" cy="497211"/>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111502BF-53E3-4E6E-B895-D738F3280D4D}" type="slidenum">
              <a:rPr lang="zh-TW" altLang="en-US"/>
              <a:pPr>
                <a:defRPr/>
              </a:pPr>
              <a:t>‹#›</a:t>
            </a:fld>
            <a:endParaRPr lang="zh-TW" altLang="en-US"/>
          </a:p>
        </p:txBody>
      </p:sp>
    </p:spTree>
    <p:extLst>
      <p:ext uri="{BB962C8B-B14F-4D97-AF65-F5344CB8AC3E}">
        <p14:creationId xmlns:p14="http://schemas.microsoft.com/office/powerpoint/2010/main" val="3945489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9155"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dirty="0" smtClean="0"/>
          </a:p>
        </p:txBody>
      </p:sp>
      <p:sp>
        <p:nvSpPr>
          <p:cNvPr id="4915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D6F3AA-92C7-4BD9-9CA7-A41087E49910}" type="slidenum">
              <a:rPr lang="zh-TW" altLang="en-US" smtClean="0"/>
              <a:pPr fontAlgn="base">
                <a:spcBef>
                  <a:spcPct val="0"/>
                </a:spcBef>
                <a:spcAft>
                  <a:spcPct val="0"/>
                </a:spcAft>
              </a:pPr>
              <a:t>1</a:t>
            </a:fld>
            <a:endParaRPr lang="zh-TW" altLang="en-US" smtClean="0"/>
          </a:p>
        </p:txBody>
      </p:sp>
    </p:spTree>
    <p:extLst>
      <p:ext uri="{BB962C8B-B14F-4D97-AF65-F5344CB8AC3E}">
        <p14:creationId xmlns:p14="http://schemas.microsoft.com/office/powerpoint/2010/main" val="125484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1502BF-53E3-4E6E-B895-D738F3280D4D}" type="slidenum">
              <a:rPr lang="zh-TW" altLang="en-US" smtClean="0"/>
              <a:pPr>
                <a:defRPr/>
              </a:pPr>
              <a:t>7</a:t>
            </a:fld>
            <a:endParaRPr lang="zh-TW" altLang="en-US"/>
          </a:p>
        </p:txBody>
      </p:sp>
    </p:spTree>
    <p:extLst>
      <p:ext uri="{BB962C8B-B14F-4D97-AF65-F5344CB8AC3E}">
        <p14:creationId xmlns:p14="http://schemas.microsoft.com/office/powerpoint/2010/main" val="3225592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6" descr="圖片1.jpg"/>
          <p:cNvPicPr>
            <a:picLocks noChangeAspect="1"/>
          </p:cNvPicPr>
          <p:nvPr/>
        </p:nvPicPr>
        <p:blipFill>
          <a:blip r:embed="rId2"/>
          <a:srcRect/>
          <a:stretch>
            <a:fillRect/>
          </a:stretch>
        </p:blipFill>
        <p:spPr bwMode="auto">
          <a:xfrm>
            <a:off x="0" y="0"/>
            <a:ext cx="9010650" cy="1011238"/>
          </a:xfrm>
          <a:prstGeom prst="rect">
            <a:avLst/>
          </a:prstGeom>
          <a:noFill/>
          <a:ln w="9525">
            <a:noFill/>
            <a:miter lim="800000"/>
            <a:headEnd/>
            <a:tailEnd/>
          </a:ln>
        </p:spPr>
      </p:pic>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5" name="日期版面配置區 3"/>
          <p:cNvSpPr>
            <a:spLocks noGrp="1"/>
          </p:cNvSpPr>
          <p:nvPr>
            <p:ph type="dt" sz="half" idx="10"/>
          </p:nvPr>
        </p:nvSpPr>
        <p:spPr/>
        <p:txBody>
          <a:bodyPr/>
          <a:lstStyle>
            <a:lvl1pPr>
              <a:defRPr/>
            </a:lvl1pPr>
          </a:lstStyle>
          <a:p>
            <a:pPr>
              <a:defRPr/>
            </a:pPr>
            <a:fld id="{943E2760-71E5-44C5-8B4B-D3683DB7F526}" type="datetime1">
              <a:rPr lang="zh-TW" altLang="en-US"/>
              <a:pPr>
                <a:defRPr/>
              </a:pPr>
              <a:t>2020/10/29</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FC9C4EBB-EA40-47EC-8C2B-8D5030B63DDF}"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4" name="圖片 7"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6A846DF1-1F11-4770-9EB2-FB53B2D0420F}" type="datetime1">
              <a:rPr lang="zh-TW" altLang="en-US"/>
              <a:pPr>
                <a:defRPr/>
              </a:pPr>
              <a:t>2020/10/29</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31DD3997-B78C-4644-A75B-C779714604AD}"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7"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3B10D0C0-0BAA-47A8-B156-552025066480}" type="datetime1">
              <a:rPr lang="zh-TW" altLang="en-US"/>
              <a:pPr>
                <a:defRPr/>
              </a:pPr>
              <a:t>2020/10/29</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98E2423-2148-473F-B853-C5FE62F07B97}" type="slidenum">
              <a:rPr lang="zh-TW" altLang="en-US"/>
              <a:pPr>
                <a:defRPr/>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34925" y="971550"/>
            <a:ext cx="9109075" cy="153988"/>
            <a:chOff x="572" y="432"/>
            <a:chExt cx="4108" cy="106"/>
          </a:xfrm>
        </p:grpSpPr>
        <p:sp>
          <p:nvSpPr>
            <p:cNvPr id="5" name="Rectangle 11"/>
            <p:cNvSpPr>
              <a:spLocks noChangeArrowheads="1"/>
            </p:cNvSpPr>
            <p:nvPr/>
          </p:nvSpPr>
          <p:spPr bwMode="auto">
            <a:xfrm>
              <a:off x="572" y="432"/>
              <a:ext cx="2028" cy="106"/>
            </a:xfrm>
            <a:prstGeom prst="rect">
              <a:avLst/>
            </a:prstGeom>
            <a:gradFill rotWithShape="0">
              <a:gsLst>
                <a:gs pos="0">
                  <a:srgbClr val="FFFFFF"/>
                </a:gs>
                <a:gs pos="100000">
                  <a:srgbClr val="FF0000"/>
                </a:gs>
              </a:gsLst>
              <a:lin ang="0" scaled="1"/>
            </a:gradFill>
            <a:ln w="9525">
              <a:noFill/>
              <a:miter lim="800000"/>
              <a:headEnd/>
              <a:tailEnd/>
            </a:ln>
          </p:spPr>
          <p:txBody>
            <a:bodyPr wrap="none" anchor="ctr"/>
            <a:lstStyle/>
            <a:p>
              <a:endParaRPr lang="zh-TW" altLang="en-US">
                <a:ea typeface="標楷體" pitchFamily="65" charset="-120"/>
              </a:endParaRPr>
            </a:p>
          </p:txBody>
        </p:sp>
        <p:sp>
          <p:nvSpPr>
            <p:cNvPr id="6" name="Rectangle 12"/>
            <p:cNvSpPr>
              <a:spLocks noChangeArrowheads="1"/>
            </p:cNvSpPr>
            <p:nvPr/>
          </p:nvSpPr>
          <p:spPr bwMode="auto">
            <a:xfrm>
              <a:off x="2600" y="432"/>
              <a:ext cx="2080" cy="106"/>
            </a:xfrm>
            <a:prstGeom prst="rect">
              <a:avLst/>
            </a:prstGeom>
            <a:gradFill rotWithShape="0">
              <a:gsLst>
                <a:gs pos="0">
                  <a:srgbClr val="0033CC"/>
                </a:gs>
                <a:gs pos="100000">
                  <a:srgbClr val="FFFFFF"/>
                </a:gs>
              </a:gsLst>
              <a:lin ang="0" scaled="1"/>
            </a:gradFill>
            <a:ln w="9525">
              <a:noFill/>
              <a:miter lim="800000"/>
              <a:headEnd/>
              <a:tailEnd/>
            </a:ln>
          </p:spPr>
          <p:txBody>
            <a:bodyPr wrap="none" anchor="ctr"/>
            <a:lstStyle/>
            <a:p>
              <a:endParaRPr lang="zh-TW" altLang="en-US">
                <a:ea typeface="標楷體" pitchFamily="65" charset="-120"/>
              </a:endParaRPr>
            </a:p>
          </p:txBody>
        </p:sp>
      </p:grpSp>
      <p:sp>
        <p:nvSpPr>
          <p:cNvPr id="7" name="Rectangle 13"/>
          <p:cNvSpPr>
            <a:spLocks noChangeArrowheads="1"/>
          </p:cNvSpPr>
          <p:nvPr userDrawn="1"/>
        </p:nvSpPr>
        <p:spPr bwMode="auto">
          <a:xfrm>
            <a:off x="42863" y="481013"/>
            <a:ext cx="554037" cy="163512"/>
          </a:xfrm>
          <a:prstGeom prst="rect">
            <a:avLst/>
          </a:prstGeom>
          <a:noFill/>
          <a:ln w="9525">
            <a:noFill/>
            <a:miter lim="800000"/>
            <a:headEnd/>
            <a:tailEnd/>
          </a:ln>
        </p:spPr>
        <p:txBody>
          <a:bodyPr wrap="none" lIns="92075" tIns="46038" rIns="92075" bIns="46038" anchor="ctr"/>
          <a:lstStyle/>
          <a:p>
            <a:pPr algn="ctr"/>
            <a:r>
              <a:rPr lang="en-US" altLang="zh-TW" sz="1400" b="1">
                <a:ea typeface="標楷體" pitchFamily="65" charset="-120"/>
              </a:rPr>
              <a:t>IDB</a:t>
            </a:r>
          </a:p>
        </p:txBody>
      </p:sp>
      <p:grpSp>
        <p:nvGrpSpPr>
          <p:cNvPr id="3" name="Group 14"/>
          <p:cNvGrpSpPr>
            <a:grpSpLocks/>
          </p:cNvGrpSpPr>
          <p:nvPr userDrawn="1"/>
        </p:nvGrpSpPr>
        <p:grpSpPr bwMode="auto">
          <a:xfrm>
            <a:off x="100013" y="107950"/>
            <a:ext cx="423862" cy="339725"/>
            <a:chOff x="129" y="115"/>
            <a:chExt cx="348" cy="285"/>
          </a:xfrm>
        </p:grpSpPr>
        <p:sp>
          <p:nvSpPr>
            <p:cNvPr id="9" name="Freeform 15"/>
            <p:cNvSpPr>
              <a:spLocks/>
            </p:cNvSpPr>
            <p:nvPr/>
          </p:nvSpPr>
          <p:spPr bwMode="auto">
            <a:xfrm>
              <a:off x="129" y="115"/>
              <a:ext cx="259" cy="282"/>
            </a:xfrm>
            <a:custGeom>
              <a:avLst/>
              <a:gdLst>
                <a:gd name="T0" fmla="*/ 280 w 239"/>
                <a:gd name="T1" fmla="*/ 0 h 299"/>
                <a:gd name="T2" fmla="*/ 93 w 239"/>
                <a:gd name="T3" fmla="*/ 1 h 299"/>
                <a:gd name="T4" fmla="*/ 0 w 239"/>
                <a:gd name="T5" fmla="*/ 131 h 299"/>
                <a:gd name="T6" fmla="*/ 92 w 239"/>
                <a:gd name="T7" fmla="*/ 265 h 299"/>
                <a:gd name="T8" fmla="*/ 92 w 239"/>
                <a:gd name="T9" fmla="*/ 246 h 299"/>
                <a:gd name="T10" fmla="*/ 94 w 239"/>
                <a:gd name="T11" fmla="*/ 234 h 299"/>
                <a:gd name="T12" fmla="*/ 96 w 239"/>
                <a:gd name="T13" fmla="*/ 213 h 299"/>
                <a:gd name="T14" fmla="*/ 102 w 239"/>
                <a:gd name="T15" fmla="*/ 195 h 299"/>
                <a:gd name="T16" fmla="*/ 103 w 239"/>
                <a:gd name="T17" fmla="*/ 191 h 299"/>
                <a:gd name="T18" fmla="*/ 108 w 239"/>
                <a:gd name="T19" fmla="*/ 179 h 299"/>
                <a:gd name="T20" fmla="*/ 113 w 239"/>
                <a:gd name="T21" fmla="*/ 167 h 299"/>
                <a:gd name="T22" fmla="*/ 116 w 239"/>
                <a:gd name="T23" fmla="*/ 159 h 299"/>
                <a:gd name="T24" fmla="*/ 121 w 239"/>
                <a:gd name="T25" fmla="*/ 151 h 299"/>
                <a:gd name="T26" fmla="*/ 120 w 239"/>
                <a:gd name="T27" fmla="*/ 154 h 299"/>
                <a:gd name="T28" fmla="*/ 125 w 239"/>
                <a:gd name="T29" fmla="*/ 145 h 299"/>
                <a:gd name="T30" fmla="*/ 130 w 239"/>
                <a:gd name="T31" fmla="*/ 135 h 299"/>
                <a:gd name="T32" fmla="*/ 142 w 239"/>
                <a:gd name="T33" fmla="*/ 116 h 299"/>
                <a:gd name="T34" fmla="*/ 160 w 239"/>
                <a:gd name="T35" fmla="*/ 93 h 299"/>
                <a:gd name="T36" fmla="*/ 183 w 239"/>
                <a:gd name="T37" fmla="*/ 71 h 299"/>
                <a:gd name="T38" fmla="*/ 215 w 239"/>
                <a:gd name="T39" fmla="*/ 42 h 299"/>
                <a:gd name="T40" fmla="*/ 239 w 239"/>
                <a:gd name="T41" fmla="*/ 25 h 299"/>
                <a:gd name="T42" fmla="*/ 280 w 239"/>
                <a:gd name="T43" fmla="*/ 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99">
                  <a:moveTo>
                    <a:pt x="238" y="0"/>
                  </a:moveTo>
                  <a:lnTo>
                    <a:pt x="79" y="1"/>
                  </a:lnTo>
                  <a:lnTo>
                    <a:pt x="0" y="147"/>
                  </a:lnTo>
                  <a:lnTo>
                    <a:pt x="78" y="298"/>
                  </a:lnTo>
                  <a:lnTo>
                    <a:pt x="78" y="277"/>
                  </a:lnTo>
                  <a:lnTo>
                    <a:pt x="80" y="263"/>
                  </a:lnTo>
                  <a:lnTo>
                    <a:pt x="82" y="240"/>
                  </a:lnTo>
                  <a:lnTo>
                    <a:pt x="87" y="220"/>
                  </a:lnTo>
                  <a:lnTo>
                    <a:pt x="88" y="215"/>
                  </a:lnTo>
                  <a:lnTo>
                    <a:pt x="92" y="201"/>
                  </a:lnTo>
                  <a:lnTo>
                    <a:pt x="96" y="188"/>
                  </a:lnTo>
                  <a:lnTo>
                    <a:pt x="99" y="179"/>
                  </a:lnTo>
                  <a:lnTo>
                    <a:pt x="103" y="170"/>
                  </a:lnTo>
                  <a:lnTo>
                    <a:pt x="102" y="173"/>
                  </a:lnTo>
                  <a:lnTo>
                    <a:pt x="106" y="163"/>
                  </a:lnTo>
                  <a:lnTo>
                    <a:pt x="111" y="152"/>
                  </a:lnTo>
                  <a:lnTo>
                    <a:pt x="121" y="130"/>
                  </a:lnTo>
                  <a:lnTo>
                    <a:pt x="137" y="105"/>
                  </a:lnTo>
                  <a:lnTo>
                    <a:pt x="156" y="80"/>
                  </a:lnTo>
                  <a:lnTo>
                    <a:pt x="183" y="48"/>
                  </a:lnTo>
                  <a:lnTo>
                    <a:pt x="204" y="29"/>
                  </a:lnTo>
                  <a:lnTo>
                    <a:pt x="238" y="0"/>
                  </a:lnTo>
                </a:path>
              </a:pathLst>
            </a:custGeom>
            <a:solidFill>
              <a:srgbClr val="00279F"/>
            </a:solidFill>
            <a:ln w="9525" cap="rnd">
              <a:noFill/>
              <a:round/>
              <a:headEnd type="none" w="sm" len="sm"/>
              <a:tailEnd type="none" w="sm" len="sm"/>
            </a:ln>
          </p:spPr>
          <p:txBody>
            <a:bodyPr/>
            <a:lstStyle/>
            <a:p>
              <a:endParaRPr lang="zh-TW" altLang="en-US"/>
            </a:p>
          </p:txBody>
        </p:sp>
        <p:sp>
          <p:nvSpPr>
            <p:cNvPr id="10" name="Freeform 16"/>
            <p:cNvSpPr>
              <a:spLocks/>
            </p:cNvSpPr>
            <p:nvPr/>
          </p:nvSpPr>
          <p:spPr bwMode="auto">
            <a:xfrm>
              <a:off x="281" y="115"/>
              <a:ext cx="196" cy="285"/>
            </a:xfrm>
            <a:custGeom>
              <a:avLst/>
              <a:gdLst>
                <a:gd name="T0" fmla="*/ 115 w 183"/>
                <a:gd name="T1" fmla="*/ 269 h 301"/>
                <a:gd name="T2" fmla="*/ 209 w 183"/>
                <a:gd name="T3" fmla="*/ 135 h 301"/>
                <a:gd name="T4" fmla="*/ 116 w 183"/>
                <a:gd name="T5" fmla="*/ 0 h 301"/>
                <a:gd name="T6" fmla="*/ 107 w 183"/>
                <a:gd name="T7" fmla="*/ 9 h 301"/>
                <a:gd name="T8" fmla="*/ 91 w 183"/>
                <a:gd name="T9" fmla="*/ 27 h 301"/>
                <a:gd name="T10" fmla="*/ 78 w 183"/>
                <a:gd name="T11" fmla="*/ 45 h 301"/>
                <a:gd name="T12" fmla="*/ 67 w 183"/>
                <a:gd name="T13" fmla="*/ 61 h 301"/>
                <a:gd name="T14" fmla="*/ 55 w 183"/>
                <a:gd name="T15" fmla="*/ 79 h 301"/>
                <a:gd name="T16" fmla="*/ 42 w 183"/>
                <a:gd name="T17" fmla="*/ 99 h 301"/>
                <a:gd name="T18" fmla="*/ 30 w 183"/>
                <a:gd name="T19" fmla="*/ 121 h 301"/>
                <a:gd name="T20" fmla="*/ 18 w 183"/>
                <a:gd name="T21" fmla="*/ 147 h 301"/>
                <a:gd name="T22" fmla="*/ 7 w 183"/>
                <a:gd name="T23" fmla="*/ 174 h 301"/>
                <a:gd name="T24" fmla="*/ 4 w 183"/>
                <a:gd name="T25" fmla="*/ 194 h 301"/>
                <a:gd name="T26" fmla="*/ 1 w 183"/>
                <a:gd name="T27" fmla="*/ 209 h 301"/>
                <a:gd name="T28" fmla="*/ 1 w 183"/>
                <a:gd name="T29" fmla="*/ 226 h 301"/>
                <a:gd name="T30" fmla="*/ 0 w 183"/>
                <a:gd name="T31" fmla="*/ 249 h 301"/>
                <a:gd name="T32" fmla="*/ 0 w 183"/>
                <a:gd name="T33" fmla="*/ 269 h 301"/>
                <a:gd name="T34" fmla="*/ 115 w 183"/>
                <a:gd name="T35" fmla="*/ 269 h 3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301">
                  <a:moveTo>
                    <a:pt x="100" y="300"/>
                  </a:moveTo>
                  <a:lnTo>
                    <a:pt x="182" y="151"/>
                  </a:lnTo>
                  <a:lnTo>
                    <a:pt x="101" y="0"/>
                  </a:lnTo>
                  <a:lnTo>
                    <a:pt x="93" y="11"/>
                  </a:lnTo>
                  <a:lnTo>
                    <a:pt x="79" y="31"/>
                  </a:lnTo>
                  <a:lnTo>
                    <a:pt x="68" y="51"/>
                  </a:lnTo>
                  <a:lnTo>
                    <a:pt x="59" y="68"/>
                  </a:lnTo>
                  <a:lnTo>
                    <a:pt x="48" y="88"/>
                  </a:lnTo>
                  <a:lnTo>
                    <a:pt x="36" y="111"/>
                  </a:lnTo>
                  <a:lnTo>
                    <a:pt x="26" y="135"/>
                  </a:lnTo>
                  <a:lnTo>
                    <a:pt x="16" y="164"/>
                  </a:lnTo>
                  <a:lnTo>
                    <a:pt x="7" y="194"/>
                  </a:lnTo>
                  <a:lnTo>
                    <a:pt x="4" y="216"/>
                  </a:lnTo>
                  <a:lnTo>
                    <a:pt x="1" y="233"/>
                  </a:lnTo>
                  <a:lnTo>
                    <a:pt x="1" y="252"/>
                  </a:lnTo>
                  <a:lnTo>
                    <a:pt x="0" y="278"/>
                  </a:lnTo>
                  <a:lnTo>
                    <a:pt x="0" y="300"/>
                  </a:lnTo>
                  <a:lnTo>
                    <a:pt x="100" y="300"/>
                  </a:lnTo>
                </a:path>
              </a:pathLst>
            </a:custGeom>
            <a:solidFill>
              <a:srgbClr val="00279F"/>
            </a:solidFill>
            <a:ln w="9525" cap="rnd">
              <a:noFill/>
              <a:round/>
              <a:headEnd type="none" w="sm" len="sm"/>
              <a:tailEnd type="none" w="sm" len="sm"/>
            </a:ln>
          </p:spPr>
          <p:txBody>
            <a:bodyPr/>
            <a:lstStyle/>
            <a:p>
              <a:endParaRPr lang="zh-TW" altLang="en-US"/>
            </a:p>
          </p:txBody>
        </p:sp>
      </p:grpSp>
      <p:sp>
        <p:nvSpPr>
          <p:cNvPr id="289794" name="Rectangle 2"/>
          <p:cNvSpPr>
            <a:spLocks noGrp="1" noChangeArrowheads="1"/>
          </p:cNvSpPr>
          <p:nvPr>
            <p:ph type="ctrTitle"/>
          </p:nvPr>
        </p:nvSpPr>
        <p:spPr>
          <a:xfrm>
            <a:off x="685800" y="2130425"/>
            <a:ext cx="6667500" cy="1470025"/>
          </a:xfrm>
        </p:spPr>
        <p:txBody>
          <a:bodyPr/>
          <a:lstStyle>
            <a:lvl1pPr algn="r">
              <a:defRPr/>
            </a:lvl1pPr>
          </a:lstStyle>
          <a:p>
            <a:r>
              <a:rPr lang="zh-TW" altLang="en-US"/>
              <a:t>按一下以編輯母片標題樣式</a:t>
            </a:r>
          </a:p>
        </p:txBody>
      </p:sp>
      <p:sp>
        <p:nvSpPr>
          <p:cNvPr id="289795" name="Rectangle 3"/>
          <p:cNvSpPr>
            <a:spLocks noGrp="1" noChangeArrowheads="1"/>
          </p:cNvSpPr>
          <p:nvPr>
            <p:ph type="subTitle" idx="1"/>
          </p:nvPr>
        </p:nvSpPr>
        <p:spPr>
          <a:xfrm>
            <a:off x="1371600" y="3886200"/>
            <a:ext cx="5956300" cy="1752600"/>
          </a:xfrm>
        </p:spPr>
        <p:txBody>
          <a:bodyPr/>
          <a:lstStyle>
            <a:lvl1pPr marL="0" indent="0">
              <a:buFont typeface="Wingdings" pitchFamily="2" charset="2"/>
              <a:buNone/>
              <a:defRPr/>
            </a:lvl1pPr>
          </a:lstStyle>
          <a:p>
            <a:r>
              <a:rPr lang="zh-TW" altLang="en-US"/>
              <a:t>按一下以編輯母片副標題樣式</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C5094BAA-C3CF-409B-B763-24BEE4FE1D42}" type="slidenum">
              <a:rPr lang="en-US" altLang="zh-TW"/>
              <a:pPr>
                <a:defRPr/>
              </a:pPr>
              <a:t>‹#›</a:t>
            </a:fld>
            <a:endParaRPr lang="en-US" altLang="zh-TW"/>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5"/>
          <p:cNvSpPr>
            <a:spLocks noGrp="1" noChangeArrowheads="1"/>
          </p:cNvSpPr>
          <p:nvPr>
            <p:ph type="sldNum" sz="quarter" idx="10"/>
          </p:nvPr>
        </p:nvSpPr>
        <p:spPr>
          <a:ln/>
        </p:spPr>
        <p:txBody>
          <a:bodyPr/>
          <a:lstStyle>
            <a:lvl1pPr>
              <a:defRPr/>
            </a:lvl1pPr>
          </a:lstStyle>
          <a:p>
            <a:pPr>
              <a:defRPr/>
            </a:pPr>
            <a:fld id="{A35828A7-0528-4B1E-8220-A199DD8A1D63}" type="slidenum">
              <a:rPr lang="en-US" altLang="zh-TW"/>
              <a:pPr>
                <a:defRPr/>
              </a:pPr>
              <a:t>‹#›</a:t>
            </a:fld>
            <a:endParaRPr lang="en-US" altLang="zh-TW"/>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09588" y="1039813"/>
            <a:ext cx="3987800" cy="504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9788" y="1039813"/>
            <a:ext cx="3987800" cy="504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sldNum" sz="quarter" idx="10"/>
          </p:nvPr>
        </p:nvSpPr>
        <p:spPr>
          <a:ln/>
        </p:spPr>
        <p:txBody>
          <a:bodyPr/>
          <a:lstStyle>
            <a:lvl1pPr>
              <a:defRPr/>
            </a:lvl1pPr>
          </a:lstStyle>
          <a:p>
            <a:pPr>
              <a:defRPr/>
            </a:pPr>
            <a:fld id="{EAA1BE1B-C142-40AC-817B-BD80D0895233}" type="slidenum">
              <a:rPr lang="en-US" altLang="zh-TW"/>
              <a:pPr>
                <a:defRPr/>
              </a:pPr>
              <a:t>‹#›</a:t>
            </a:fld>
            <a:endParaRPr lang="en-US" altLang="zh-TW"/>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sldNum" sz="quarter" idx="10"/>
          </p:nvPr>
        </p:nvSpPr>
        <p:spPr>
          <a:ln/>
        </p:spPr>
        <p:txBody>
          <a:bodyPr/>
          <a:lstStyle>
            <a:lvl1pPr>
              <a:defRPr/>
            </a:lvl1pPr>
          </a:lstStyle>
          <a:p>
            <a:pPr>
              <a:defRPr/>
            </a:pPr>
            <a:fld id="{C244591B-D920-4953-B991-0D7CD72D27F2}" type="slidenum">
              <a:rPr lang="en-US" altLang="zh-TW"/>
              <a:pPr>
                <a:defRPr/>
              </a:pPr>
              <a:t>‹#›</a:t>
            </a:fld>
            <a:endParaRPr lang="en-US" altLang="zh-TW"/>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fld id="{D1077093-3CE2-4D0B-92B3-00C40A2CBD6F}" type="slidenum">
              <a:rPr lang="en-US" altLang="zh-TW"/>
              <a:pPr>
                <a:defRPr/>
              </a:pPr>
              <a:t>‹#›</a:t>
            </a:fld>
            <a:endParaRPr lang="en-US" altLang="zh-TW"/>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94CEA843-3436-4A01-A0E6-C79EC3F2372E}" type="slidenum">
              <a:rPr lang="en-US" altLang="zh-TW"/>
              <a:pPr>
                <a:defRPr/>
              </a:pPr>
              <a:t>‹#›</a:t>
            </a:fld>
            <a:endParaRPr lang="en-US" altLang="zh-TW"/>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89CFF2EB-A42E-4582-B4B6-22EFF4BA3D53}" type="slidenum">
              <a:rPr lang="en-US" altLang="zh-TW"/>
              <a:pPr>
                <a:defRPr/>
              </a:pPr>
              <a:t>‹#›</a:t>
            </a:fld>
            <a:endParaRPr lang="en-US" altLang="zh-TW"/>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圖片 9" descr="圖片1.jpg"/>
          <p:cNvPicPr>
            <a:picLocks noChangeAspect="1"/>
          </p:cNvPicPr>
          <p:nvPr/>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57200" y="142852"/>
            <a:ext cx="8229600" cy="428628"/>
          </a:xfr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214282" y="857232"/>
            <a:ext cx="8715436" cy="5268931"/>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375D0A61-194E-44C8-8C0F-0E30E431328A}" type="datetime1">
              <a:rPr lang="zh-TW" altLang="en-US"/>
              <a:pPr>
                <a:defRPr/>
              </a:pPr>
              <a:t>2020/10/29</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3485E4E-7D68-4DA8-8F3A-22F12F2F3C8D}" type="slidenum">
              <a:rPr lang="zh-TW" altLang="en-US"/>
              <a:pPr>
                <a:defRPr/>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E10AAF0F-23A1-4D92-A2FD-7FD67022D07F}" type="slidenum">
              <a:rPr lang="en-US" altLang="zh-TW"/>
              <a:pPr>
                <a:defRPr/>
              </a:pPr>
              <a:t>‹#›</a:t>
            </a:fld>
            <a:endParaRPr lang="en-US" altLang="zh-TW"/>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F2FC6607-6C4E-4828-86BA-0B6D2FE3541F}" type="slidenum">
              <a:rPr lang="en-US" altLang="zh-TW"/>
              <a:pPr>
                <a:defRPr/>
              </a:pPr>
              <a:t>‹#›</a:t>
            </a:fld>
            <a:endParaRPr lang="en-US" altLang="zh-TW"/>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29388" y="101600"/>
            <a:ext cx="2108200" cy="598011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03200" y="101600"/>
            <a:ext cx="6173788" cy="598011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C959226E-6848-40DD-8BFD-91E493BDABE4}" type="slidenum">
              <a:rPr lang="en-US" altLang="zh-TW"/>
              <a:pPr>
                <a:defRPr/>
              </a:pPr>
              <a:t>‹#›</a:t>
            </a:fld>
            <a:endParaRPr lang="en-US" altLang="zh-TW"/>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03200" y="101600"/>
            <a:ext cx="7793038" cy="7366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509588" y="1039813"/>
            <a:ext cx="8128000" cy="5041900"/>
          </a:xfrm>
        </p:spPr>
        <p:txBody>
          <a:bodyPr/>
          <a:lstStyle/>
          <a:p>
            <a:pPr lvl="0"/>
            <a:endParaRPr lang="zh-TW" alt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7A7A3882-E1FB-4423-80ED-AC8CF7289693}" type="slidenum">
              <a:rPr lang="en-US" altLang="zh-TW"/>
              <a:pPr>
                <a:defRPr/>
              </a:pPr>
              <a:t>‹#›</a:t>
            </a:fld>
            <a:endParaRPr lang="en-US" altLang="zh-TW"/>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203200" y="101600"/>
            <a:ext cx="8434388" cy="59801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fld id="{6A5061A7-FD66-4A15-A4B0-EB446F7F7C2E}" type="slidenum">
              <a:rPr lang="en-US" altLang="zh-TW"/>
              <a:pPr>
                <a:defRPr/>
              </a:pPr>
              <a:t>‹#›</a:t>
            </a:fld>
            <a:endParaRPr lang="en-US" altLang="zh-TW"/>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pic>
        <p:nvPicPr>
          <p:cNvPr id="4" name="圖片 6" descr="圖片1.jpg"/>
          <p:cNvPicPr>
            <a:picLocks noChangeAspect="1"/>
          </p:cNvPicPr>
          <p:nvPr/>
        </p:nvPicPr>
        <p:blipFill>
          <a:blip r:embed="rId2"/>
          <a:srcRect b="15288"/>
          <a:stretch>
            <a:fillRect/>
          </a:stretch>
        </p:blipFill>
        <p:spPr bwMode="auto">
          <a:xfrm>
            <a:off x="0" y="0"/>
            <a:ext cx="9010650" cy="857250"/>
          </a:xfrm>
          <a:prstGeom prst="rect">
            <a:avLst/>
          </a:prstGeom>
          <a:noFill/>
          <a:ln w="9525">
            <a:noFill/>
            <a:miter lim="800000"/>
            <a:headEnd/>
            <a:tailEnd/>
          </a:ln>
        </p:spPr>
      </p:pic>
      <p:pic>
        <p:nvPicPr>
          <p:cNvPr id="5" name="圖片 7" descr="圖片1.jpg"/>
          <p:cNvPicPr>
            <a:picLocks noChangeAspect="1"/>
          </p:cNvPicPr>
          <p:nvPr/>
        </p:nvPicPr>
        <p:blipFill>
          <a:blip r:embed="rId2"/>
          <a:srcRect t="91774"/>
          <a:stretch>
            <a:fillRect/>
          </a:stretch>
        </p:blipFill>
        <p:spPr bwMode="auto">
          <a:xfrm>
            <a:off x="0" y="4429125"/>
            <a:ext cx="9010650" cy="82550"/>
          </a:xfrm>
          <a:prstGeom prst="rect">
            <a:avLst/>
          </a:prstGeom>
          <a:noFill/>
          <a:ln w="9525">
            <a:noFill/>
            <a:miter lim="800000"/>
            <a:headEnd/>
            <a:tailEnd/>
          </a:ln>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6" name="日期版面配置區 3"/>
          <p:cNvSpPr>
            <a:spLocks noGrp="1"/>
          </p:cNvSpPr>
          <p:nvPr>
            <p:ph type="dt" sz="half" idx="10"/>
          </p:nvPr>
        </p:nvSpPr>
        <p:spPr/>
        <p:txBody>
          <a:bodyPr/>
          <a:lstStyle>
            <a:lvl1pPr>
              <a:defRPr/>
            </a:lvl1pPr>
          </a:lstStyle>
          <a:p>
            <a:pPr>
              <a:defRPr/>
            </a:pPr>
            <a:fld id="{43110D5F-795D-4976-8792-334E43FBA740}" type="datetime1">
              <a:rPr lang="zh-TW" altLang="en-US"/>
              <a:pPr>
                <a:defRPr/>
              </a:pPr>
              <a:t>2020/10/29</a:t>
            </a:fld>
            <a:endParaRPr lang="zh-TW" altLang="en-US"/>
          </a:p>
        </p:txBody>
      </p:sp>
      <p:sp>
        <p:nvSpPr>
          <p:cNvPr id="7" name="頁尾版面配置區 4"/>
          <p:cNvSpPr>
            <a:spLocks noGrp="1"/>
          </p:cNvSpPr>
          <p:nvPr>
            <p:ph type="ftr" sz="quarter" idx="11"/>
          </p:nvPr>
        </p:nvSpPr>
        <p:spPr/>
        <p:txBody>
          <a:bodyPr/>
          <a:lstStyle>
            <a:lvl1pPr>
              <a:defRPr/>
            </a:lvl1pPr>
          </a:lstStyle>
          <a:p>
            <a:pPr>
              <a:defRPr/>
            </a:pPr>
            <a:endParaRPr lang="zh-TW" altLang="en-US"/>
          </a:p>
        </p:txBody>
      </p:sp>
      <p:sp>
        <p:nvSpPr>
          <p:cNvPr id="8" name="投影片編號版面配置區 5"/>
          <p:cNvSpPr>
            <a:spLocks noGrp="1"/>
          </p:cNvSpPr>
          <p:nvPr>
            <p:ph type="sldNum" sz="quarter" idx="12"/>
          </p:nvPr>
        </p:nvSpPr>
        <p:spPr/>
        <p:txBody>
          <a:bodyPr/>
          <a:lstStyle>
            <a:lvl1pPr>
              <a:defRPr/>
            </a:lvl1pPr>
          </a:lstStyle>
          <a:p>
            <a:pPr>
              <a:defRPr/>
            </a:pPr>
            <a:fld id="{3FE1D9F5-D1FF-43A6-961B-8B23D320478F}"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500034" y="0"/>
            <a:ext cx="8229600" cy="72547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142984"/>
            <a:ext cx="4038600" cy="49831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1142984"/>
            <a:ext cx="4038600" cy="49831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日期版面配置區 4"/>
          <p:cNvSpPr>
            <a:spLocks noGrp="1"/>
          </p:cNvSpPr>
          <p:nvPr>
            <p:ph type="dt" sz="half" idx="10"/>
          </p:nvPr>
        </p:nvSpPr>
        <p:spPr/>
        <p:txBody>
          <a:bodyPr/>
          <a:lstStyle>
            <a:lvl1pPr>
              <a:defRPr/>
            </a:lvl1pPr>
          </a:lstStyle>
          <a:p>
            <a:pPr>
              <a:defRPr/>
            </a:pPr>
            <a:fld id="{18EA5CEE-C42E-4E1A-A46A-3B518C47F855}" type="datetime1">
              <a:rPr lang="zh-TW" altLang="en-US"/>
              <a:pPr>
                <a:defRPr/>
              </a:pPr>
              <a:t>2020/10/29</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D32B51CD-FDFC-485E-BCAA-9C34E492656A}"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0"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214282" y="0"/>
            <a:ext cx="8229600" cy="500042"/>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28596" y="7857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500174"/>
            <a:ext cx="4040188" cy="46259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文字版面配置區 4"/>
          <p:cNvSpPr>
            <a:spLocks noGrp="1"/>
          </p:cNvSpPr>
          <p:nvPr>
            <p:ph type="body" sz="quarter" idx="3"/>
          </p:nvPr>
        </p:nvSpPr>
        <p:spPr>
          <a:xfrm>
            <a:off x="4643438" y="7857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500174"/>
            <a:ext cx="4041775" cy="46259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日期版面配置區 6"/>
          <p:cNvSpPr>
            <a:spLocks noGrp="1"/>
          </p:cNvSpPr>
          <p:nvPr>
            <p:ph type="dt" sz="half" idx="10"/>
          </p:nvPr>
        </p:nvSpPr>
        <p:spPr/>
        <p:txBody>
          <a:bodyPr/>
          <a:lstStyle>
            <a:lvl1pPr>
              <a:defRPr/>
            </a:lvl1pPr>
          </a:lstStyle>
          <a:p>
            <a:pPr>
              <a:defRPr/>
            </a:pPr>
            <a:fld id="{9544832E-9D50-4827-9146-A436AB143B38}" type="datetime1">
              <a:rPr lang="zh-TW" altLang="en-US"/>
              <a:pPr>
                <a:defRPr/>
              </a:pPr>
              <a:t>2020/10/29</a:t>
            </a:fld>
            <a:endParaRPr lang="zh-TW" altLang="en-US"/>
          </a:p>
        </p:txBody>
      </p:sp>
      <p:sp>
        <p:nvSpPr>
          <p:cNvPr id="9" name="頁尾版面配置區 7"/>
          <p:cNvSpPr>
            <a:spLocks noGrp="1"/>
          </p:cNvSpPr>
          <p:nvPr>
            <p:ph type="ftr" sz="quarter" idx="11"/>
          </p:nvPr>
        </p:nvSpPr>
        <p:spPr/>
        <p:txBody>
          <a:bodyPr/>
          <a:lstStyle>
            <a:lvl1pPr>
              <a:defRPr/>
            </a:lvl1pPr>
          </a:lstStyle>
          <a:p>
            <a:pPr>
              <a:defRPr/>
            </a:pPr>
            <a:endParaRPr lang="zh-TW" altLang="en-US"/>
          </a:p>
        </p:txBody>
      </p:sp>
      <p:sp>
        <p:nvSpPr>
          <p:cNvPr id="10" name="投影片編號版面配置區 8"/>
          <p:cNvSpPr>
            <a:spLocks noGrp="1"/>
          </p:cNvSpPr>
          <p:nvPr>
            <p:ph type="sldNum" sz="quarter" idx="12"/>
          </p:nvPr>
        </p:nvSpPr>
        <p:spPr/>
        <p:txBody>
          <a:bodyPr/>
          <a:lstStyle>
            <a:lvl1pPr>
              <a:defRPr/>
            </a:lvl1pPr>
          </a:lstStyle>
          <a:p>
            <a:pPr>
              <a:defRPr/>
            </a:pPr>
            <a:fld id="{B9DCFF22-2ECF-4151-A9AE-8635896C5756}"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6"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28596" y="0"/>
            <a:ext cx="8229600" cy="642918"/>
          </a:xfrm>
        </p:spPr>
        <p:txBody>
          <a:bodyPr/>
          <a:lstStyle/>
          <a:p>
            <a:r>
              <a:rPr lang="zh-TW" altLang="en-US" smtClean="0"/>
              <a:t>按一下以編輯母片標題樣式</a:t>
            </a:r>
            <a:endParaRPr lang="zh-TW" altLang="en-US"/>
          </a:p>
        </p:txBody>
      </p:sp>
      <p:sp>
        <p:nvSpPr>
          <p:cNvPr id="4" name="日期版面配置區 2"/>
          <p:cNvSpPr>
            <a:spLocks noGrp="1"/>
          </p:cNvSpPr>
          <p:nvPr>
            <p:ph type="dt" sz="half" idx="10"/>
          </p:nvPr>
        </p:nvSpPr>
        <p:spPr/>
        <p:txBody>
          <a:bodyPr/>
          <a:lstStyle>
            <a:lvl1pPr>
              <a:defRPr/>
            </a:lvl1pPr>
          </a:lstStyle>
          <a:p>
            <a:pPr>
              <a:defRPr/>
            </a:pPr>
            <a:fld id="{3E6D4993-DA3A-44BA-AB22-E788CB26B871}" type="datetime1">
              <a:rPr lang="zh-TW" altLang="en-US"/>
              <a:pPr>
                <a:defRPr/>
              </a:pPr>
              <a:t>2020/10/29</a:t>
            </a:fld>
            <a:endParaRPr lang="zh-TW" altLang="en-US"/>
          </a:p>
        </p:txBody>
      </p:sp>
      <p:sp>
        <p:nvSpPr>
          <p:cNvPr id="5" name="頁尾版面配置區 3"/>
          <p:cNvSpPr>
            <a:spLocks noGrp="1"/>
          </p:cNvSpPr>
          <p:nvPr>
            <p:ph type="ftr" sz="quarter" idx="11"/>
          </p:nvPr>
        </p:nvSpPr>
        <p:spPr/>
        <p:txBody>
          <a:bodyPr/>
          <a:lstStyle>
            <a:lvl1pPr>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a:lvl1pPr>
          </a:lstStyle>
          <a:p>
            <a:pPr>
              <a:defRPr/>
            </a:pPr>
            <a:fld id="{9E998D9E-4E9D-4F50-A7FB-63C6B3A9DE31}"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圖片 5"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3" name="日期版面配置區 1"/>
          <p:cNvSpPr>
            <a:spLocks noGrp="1"/>
          </p:cNvSpPr>
          <p:nvPr>
            <p:ph type="dt" sz="half" idx="10"/>
          </p:nvPr>
        </p:nvSpPr>
        <p:spPr/>
        <p:txBody>
          <a:bodyPr/>
          <a:lstStyle>
            <a:lvl1pPr>
              <a:defRPr/>
            </a:lvl1pPr>
          </a:lstStyle>
          <a:p>
            <a:pPr>
              <a:defRPr/>
            </a:pPr>
            <a:fld id="{3C559CC4-DB9C-4C1C-AEAE-B4048FFB0B33}" type="datetime1">
              <a:rPr lang="zh-TW" altLang="en-US"/>
              <a:pPr>
                <a:defRPr/>
              </a:pPr>
              <a:t>2020/10/29</a:t>
            </a:fld>
            <a:endParaRPr lang="zh-TW" altLang="en-US"/>
          </a:p>
        </p:txBody>
      </p:sp>
      <p:sp>
        <p:nvSpPr>
          <p:cNvPr id="4" name="頁尾版面配置區 2"/>
          <p:cNvSpPr>
            <a:spLocks noGrp="1"/>
          </p:cNvSpPr>
          <p:nvPr>
            <p:ph type="ftr" sz="quarter" idx="11"/>
          </p:nvPr>
        </p:nvSpPr>
        <p:spPr/>
        <p:txBody>
          <a:bodyPr/>
          <a:lstStyle>
            <a:lvl1pPr>
              <a:defRPr/>
            </a:lvl1pPr>
          </a:lstStyle>
          <a:p>
            <a:pPr>
              <a:defRPr/>
            </a:pPr>
            <a:endParaRPr lang="zh-TW" altLang="en-US"/>
          </a:p>
        </p:txBody>
      </p:sp>
      <p:sp>
        <p:nvSpPr>
          <p:cNvPr id="5" name="投影片編號版面配置區 3"/>
          <p:cNvSpPr>
            <a:spLocks noGrp="1"/>
          </p:cNvSpPr>
          <p:nvPr>
            <p:ph type="sldNum" sz="quarter" idx="12"/>
          </p:nvPr>
        </p:nvSpPr>
        <p:spPr/>
        <p:txBody>
          <a:bodyPr/>
          <a:lstStyle>
            <a:lvl1pPr>
              <a:defRPr/>
            </a:lvl1pPr>
          </a:lstStyle>
          <a:p>
            <a:pPr>
              <a:defRPr/>
            </a:pPr>
            <a:fld id="{57068D4A-5971-4D48-A783-8D841737613E}"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日期版面配置區 4"/>
          <p:cNvSpPr>
            <a:spLocks noGrp="1"/>
          </p:cNvSpPr>
          <p:nvPr>
            <p:ph type="dt" sz="half" idx="10"/>
          </p:nvPr>
        </p:nvSpPr>
        <p:spPr/>
        <p:txBody>
          <a:bodyPr/>
          <a:lstStyle>
            <a:lvl1pPr>
              <a:defRPr/>
            </a:lvl1pPr>
          </a:lstStyle>
          <a:p>
            <a:pPr>
              <a:defRPr/>
            </a:pPr>
            <a:fld id="{41342316-B3DC-4263-BA61-BFBB3E5B77FE}" type="datetime1">
              <a:rPr lang="zh-TW" altLang="en-US"/>
              <a:pPr>
                <a:defRPr/>
              </a:pPr>
              <a:t>2020/10/29</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4CBFE8E1-DDD8-4E59-A022-646A72FAB8DD}"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日期版面配置區 4"/>
          <p:cNvSpPr>
            <a:spLocks noGrp="1"/>
          </p:cNvSpPr>
          <p:nvPr>
            <p:ph type="dt" sz="half" idx="10"/>
          </p:nvPr>
        </p:nvSpPr>
        <p:spPr/>
        <p:txBody>
          <a:bodyPr/>
          <a:lstStyle>
            <a:lvl1pPr>
              <a:defRPr/>
            </a:lvl1pPr>
          </a:lstStyle>
          <a:p>
            <a:pPr>
              <a:defRPr/>
            </a:pPr>
            <a:fld id="{26047EE7-D65D-457E-80C0-6B1D2C96B19A}" type="datetime1">
              <a:rPr lang="zh-TW" altLang="en-US"/>
              <a:pPr>
                <a:defRPr/>
              </a:pPr>
              <a:t>2020/10/29</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00040B64-C4C2-4DCE-B13C-737E05312BBD}"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EA34AE73-297A-4E46-B255-F2FD4A47E138}" type="datetime1">
              <a:rPr lang="zh-TW" altLang="en-US"/>
              <a:pPr>
                <a:defRPr/>
              </a:pPr>
              <a:t>2020/10/29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685803A8-EF26-429E-8D0C-2ECA5328152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nstantia" pitchFamily="18" charset="0"/>
          <a:ea typeface="標楷體" pitchFamily="65" charset="-120"/>
        </a:defRPr>
      </a:lvl2pPr>
      <a:lvl3pPr algn="ctr" rtl="0" eaLnBrk="0" fontAlgn="base" hangingPunct="0">
        <a:spcBef>
          <a:spcPct val="0"/>
        </a:spcBef>
        <a:spcAft>
          <a:spcPct val="0"/>
        </a:spcAft>
        <a:defRPr sz="4400">
          <a:solidFill>
            <a:schemeClr val="tx1"/>
          </a:solidFill>
          <a:latin typeface="Constantia" pitchFamily="18" charset="0"/>
          <a:ea typeface="標楷體" pitchFamily="65" charset="-120"/>
        </a:defRPr>
      </a:lvl3pPr>
      <a:lvl4pPr algn="ctr" rtl="0" eaLnBrk="0" fontAlgn="base" hangingPunct="0">
        <a:spcBef>
          <a:spcPct val="0"/>
        </a:spcBef>
        <a:spcAft>
          <a:spcPct val="0"/>
        </a:spcAft>
        <a:defRPr sz="4400">
          <a:solidFill>
            <a:schemeClr val="tx1"/>
          </a:solidFill>
          <a:latin typeface="Constantia" pitchFamily="18" charset="0"/>
          <a:ea typeface="標楷體" pitchFamily="65" charset="-120"/>
        </a:defRPr>
      </a:lvl4pPr>
      <a:lvl5pPr algn="ctr" rtl="0" eaLnBrk="0" fontAlgn="base" hangingPunct="0">
        <a:spcBef>
          <a:spcPct val="0"/>
        </a:spcBef>
        <a:spcAft>
          <a:spcPct val="0"/>
        </a:spcAft>
        <a:defRPr sz="4400">
          <a:solidFill>
            <a:schemeClr val="tx1"/>
          </a:solidFill>
          <a:latin typeface="Constantia" pitchFamily="18" charset="0"/>
          <a:ea typeface="標楷體" pitchFamily="65" charset="-120"/>
        </a:defRPr>
      </a:lvl5pPr>
      <a:lvl6pPr marL="457200" algn="ctr" rtl="0" fontAlgn="base">
        <a:spcBef>
          <a:spcPct val="0"/>
        </a:spcBef>
        <a:spcAft>
          <a:spcPct val="0"/>
        </a:spcAft>
        <a:defRPr sz="4400">
          <a:solidFill>
            <a:schemeClr val="tx1"/>
          </a:solidFill>
          <a:latin typeface="Constantia" pitchFamily="18" charset="0"/>
          <a:ea typeface="標楷體" pitchFamily="65" charset="-120"/>
        </a:defRPr>
      </a:lvl6pPr>
      <a:lvl7pPr marL="914400" algn="ctr" rtl="0" fontAlgn="base">
        <a:spcBef>
          <a:spcPct val="0"/>
        </a:spcBef>
        <a:spcAft>
          <a:spcPct val="0"/>
        </a:spcAft>
        <a:defRPr sz="4400">
          <a:solidFill>
            <a:schemeClr val="tx1"/>
          </a:solidFill>
          <a:latin typeface="Constantia" pitchFamily="18" charset="0"/>
          <a:ea typeface="標楷體" pitchFamily="65" charset="-120"/>
        </a:defRPr>
      </a:lvl7pPr>
      <a:lvl8pPr marL="1371600" algn="ctr" rtl="0" fontAlgn="base">
        <a:spcBef>
          <a:spcPct val="0"/>
        </a:spcBef>
        <a:spcAft>
          <a:spcPct val="0"/>
        </a:spcAft>
        <a:defRPr sz="4400">
          <a:solidFill>
            <a:schemeClr val="tx1"/>
          </a:solidFill>
          <a:latin typeface="Constantia" pitchFamily="18" charset="0"/>
          <a:ea typeface="標楷體" pitchFamily="65" charset="-120"/>
        </a:defRPr>
      </a:lvl8pPr>
      <a:lvl9pPr marL="1828800" algn="ctr" rtl="0" fontAlgn="base">
        <a:spcBef>
          <a:spcPct val="0"/>
        </a:spcBef>
        <a:spcAft>
          <a:spcPct val="0"/>
        </a:spcAft>
        <a:defRPr sz="4400">
          <a:solidFill>
            <a:schemeClr val="tx1"/>
          </a:solidFill>
          <a:latin typeface="Constantia" pitchFamily="18" charset="0"/>
          <a:ea typeface="標楷體" pitchFamily="65" charset="-12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Oval 2"/>
          <p:cNvSpPr>
            <a:spLocks noChangeArrowheads="1"/>
          </p:cNvSpPr>
          <p:nvPr/>
        </p:nvSpPr>
        <p:spPr bwMode="auto">
          <a:xfrm>
            <a:off x="8740775" y="6581775"/>
            <a:ext cx="276225" cy="276225"/>
          </a:xfrm>
          <a:prstGeom prst="ellipse">
            <a:avLst/>
          </a:prstGeom>
          <a:gradFill rotWithShape="1">
            <a:gsLst>
              <a:gs pos="0">
                <a:srgbClr val="FFFFFF"/>
              </a:gs>
              <a:gs pos="100000">
                <a:srgbClr val="FFFF66">
                  <a:alpha val="50000"/>
                </a:srgbClr>
              </a:gs>
            </a:gsLst>
            <a:lin ang="2700000" scaled="1"/>
          </a:gradFill>
          <a:ln w="9525">
            <a:noFill/>
            <a:round/>
            <a:headEnd/>
            <a:tailEnd/>
          </a:ln>
        </p:spPr>
        <p:txBody>
          <a:bodyPr wrap="none" anchor="ctr"/>
          <a:lstStyle/>
          <a:p>
            <a:endParaRPr lang="zh-TW" altLang="en-US">
              <a:ea typeface="標楷體" pitchFamily="65" charset="-120"/>
            </a:endParaRPr>
          </a:p>
        </p:txBody>
      </p:sp>
      <p:sp>
        <p:nvSpPr>
          <p:cNvPr id="1027" name="Rectangle 3"/>
          <p:cNvSpPr>
            <a:spLocks noGrp="1" noChangeArrowheads="1"/>
          </p:cNvSpPr>
          <p:nvPr>
            <p:ph type="title"/>
          </p:nvPr>
        </p:nvSpPr>
        <p:spPr bwMode="auto">
          <a:xfrm>
            <a:off x="203200" y="101600"/>
            <a:ext cx="7793038" cy="736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509588" y="1039813"/>
            <a:ext cx="8128000" cy="504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88773" name="Rectangle 5"/>
          <p:cNvSpPr>
            <a:spLocks noGrp="1" noChangeArrowheads="1"/>
          </p:cNvSpPr>
          <p:nvPr>
            <p:ph type="sldNum" sz="quarter" idx="4"/>
          </p:nvPr>
        </p:nvSpPr>
        <p:spPr bwMode="auto">
          <a:xfrm>
            <a:off x="8602663" y="6400800"/>
            <a:ext cx="54133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1" u="sng">
                <a:solidFill>
                  <a:srgbClr val="663300"/>
                </a:solidFill>
                <a:effectLst>
                  <a:outerShdw blurRad="38100" dist="38100" dir="2700000" algn="tl">
                    <a:srgbClr val="C0C0C0"/>
                  </a:outerShdw>
                </a:effectLst>
                <a:ea typeface="標楷體" pitchFamily="65" charset="-120"/>
              </a:defRPr>
            </a:lvl1pPr>
          </a:lstStyle>
          <a:p>
            <a:pPr>
              <a:defRPr/>
            </a:pPr>
            <a:fld id="{31AD4EB5-8682-4B1D-93CF-AE2A482ADB9A}" type="slidenum">
              <a:rPr lang="en-US" altLang="zh-TW"/>
              <a:pPr>
                <a:defRPr/>
              </a:pPr>
              <a:t>‹#›</a:t>
            </a:fld>
            <a:endParaRPr lang="en-US" altLang="zh-TW"/>
          </a:p>
        </p:txBody>
      </p:sp>
      <p:sp>
        <p:nvSpPr>
          <p:cNvPr id="1030" name="Rectangle 7"/>
          <p:cNvSpPr>
            <a:spLocks noChangeArrowheads="1"/>
          </p:cNvSpPr>
          <p:nvPr/>
        </p:nvSpPr>
        <p:spPr bwMode="auto">
          <a:xfrm>
            <a:off x="42863" y="481013"/>
            <a:ext cx="554037" cy="163512"/>
          </a:xfrm>
          <a:prstGeom prst="rect">
            <a:avLst/>
          </a:prstGeom>
          <a:noFill/>
          <a:ln w="9525">
            <a:noFill/>
            <a:miter lim="800000"/>
            <a:headEnd/>
            <a:tailEnd/>
          </a:ln>
        </p:spPr>
        <p:txBody>
          <a:bodyPr wrap="none" lIns="92075" tIns="46038" rIns="92075" bIns="46038" anchor="ctr"/>
          <a:lstStyle/>
          <a:p>
            <a:pPr algn="ctr"/>
            <a:r>
              <a:rPr lang="en-US" altLang="zh-TW" sz="1400" b="1">
                <a:ea typeface="標楷體" pitchFamily="65" charset="-120"/>
              </a:rPr>
              <a:t>IDB</a:t>
            </a:r>
          </a:p>
        </p:txBody>
      </p:sp>
      <p:grpSp>
        <p:nvGrpSpPr>
          <p:cNvPr id="2" name="Group 8"/>
          <p:cNvGrpSpPr>
            <a:grpSpLocks/>
          </p:cNvGrpSpPr>
          <p:nvPr/>
        </p:nvGrpSpPr>
        <p:grpSpPr bwMode="auto">
          <a:xfrm>
            <a:off x="100013" y="107950"/>
            <a:ext cx="423862" cy="339725"/>
            <a:chOff x="129" y="115"/>
            <a:chExt cx="348" cy="285"/>
          </a:xfrm>
        </p:grpSpPr>
        <p:sp>
          <p:nvSpPr>
            <p:cNvPr id="1035" name="Freeform 9"/>
            <p:cNvSpPr>
              <a:spLocks/>
            </p:cNvSpPr>
            <p:nvPr/>
          </p:nvSpPr>
          <p:spPr bwMode="auto">
            <a:xfrm>
              <a:off x="129" y="115"/>
              <a:ext cx="259" cy="282"/>
            </a:xfrm>
            <a:custGeom>
              <a:avLst/>
              <a:gdLst>
                <a:gd name="T0" fmla="*/ 280 w 239"/>
                <a:gd name="T1" fmla="*/ 0 h 299"/>
                <a:gd name="T2" fmla="*/ 93 w 239"/>
                <a:gd name="T3" fmla="*/ 1 h 299"/>
                <a:gd name="T4" fmla="*/ 0 w 239"/>
                <a:gd name="T5" fmla="*/ 131 h 299"/>
                <a:gd name="T6" fmla="*/ 92 w 239"/>
                <a:gd name="T7" fmla="*/ 265 h 299"/>
                <a:gd name="T8" fmla="*/ 92 w 239"/>
                <a:gd name="T9" fmla="*/ 246 h 299"/>
                <a:gd name="T10" fmla="*/ 94 w 239"/>
                <a:gd name="T11" fmla="*/ 234 h 299"/>
                <a:gd name="T12" fmla="*/ 96 w 239"/>
                <a:gd name="T13" fmla="*/ 213 h 299"/>
                <a:gd name="T14" fmla="*/ 102 w 239"/>
                <a:gd name="T15" fmla="*/ 195 h 299"/>
                <a:gd name="T16" fmla="*/ 103 w 239"/>
                <a:gd name="T17" fmla="*/ 191 h 299"/>
                <a:gd name="T18" fmla="*/ 108 w 239"/>
                <a:gd name="T19" fmla="*/ 179 h 299"/>
                <a:gd name="T20" fmla="*/ 113 w 239"/>
                <a:gd name="T21" fmla="*/ 167 h 299"/>
                <a:gd name="T22" fmla="*/ 116 w 239"/>
                <a:gd name="T23" fmla="*/ 159 h 299"/>
                <a:gd name="T24" fmla="*/ 121 w 239"/>
                <a:gd name="T25" fmla="*/ 151 h 299"/>
                <a:gd name="T26" fmla="*/ 120 w 239"/>
                <a:gd name="T27" fmla="*/ 154 h 299"/>
                <a:gd name="T28" fmla="*/ 125 w 239"/>
                <a:gd name="T29" fmla="*/ 145 h 299"/>
                <a:gd name="T30" fmla="*/ 130 w 239"/>
                <a:gd name="T31" fmla="*/ 135 h 299"/>
                <a:gd name="T32" fmla="*/ 142 w 239"/>
                <a:gd name="T33" fmla="*/ 116 h 299"/>
                <a:gd name="T34" fmla="*/ 160 w 239"/>
                <a:gd name="T35" fmla="*/ 93 h 299"/>
                <a:gd name="T36" fmla="*/ 183 w 239"/>
                <a:gd name="T37" fmla="*/ 71 h 299"/>
                <a:gd name="T38" fmla="*/ 215 w 239"/>
                <a:gd name="T39" fmla="*/ 42 h 299"/>
                <a:gd name="T40" fmla="*/ 239 w 239"/>
                <a:gd name="T41" fmla="*/ 25 h 299"/>
                <a:gd name="T42" fmla="*/ 280 w 239"/>
                <a:gd name="T43" fmla="*/ 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99">
                  <a:moveTo>
                    <a:pt x="238" y="0"/>
                  </a:moveTo>
                  <a:lnTo>
                    <a:pt x="79" y="1"/>
                  </a:lnTo>
                  <a:lnTo>
                    <a:pt x="0" y="147"/>
                  </a:lnTo>
                  <a:lnTo>
                    <a:pt x="78" y="298"/>
                  </a:lnTo>
                  <a:lnTo>
                    <a:pt x="78" y="277"/>
                  </a:lnTo>
                  <a:lnTo>
                    <a:pt x="80" y="263"/>
                  </a:lnTo>
                  <a:lnTo>
                    <a:pt x="82" y="240"/>
                  </a:lnTo>
                  <a:lnTo>
                    <a:pt x="87" y="220"/>
                  </a:lnTo>
                  <a:lnTo>
                    <a:pt x="88" y="215"/>
                  </a:lnTo>
                  <a:lnTo>
                    <a:pt x="92" y="201"/>
                  </a:lnTo>
                  <a:lnTo>
                    <a:pt x="96" y="188"/>
                  </a:lnTo>
                  <a:lnTo>
                    <a:pt x="99" y="179"/>
                  </a:lnTo>
                  <a:lnTo>
                    <a:pt x="103" y="170"/>
                  </a:lnTo>
                  <a:lnTo>
                    <a:pt x="102" y="173"/>
                  </a:lnTo>
                  <a:lnTo>
                    <a:pt x="106" y="163"/>
                  </a:lnTo>
                  <a:lnTo>
                    <a:pt x="111" y="152"/>
                  </a:lnTo>
                  <a:lnTo>
                    <a:pt x="121" y="130"/>
                  </a:lnTo>
                  <a:lnTo>
                    <a:pt x="137" y="105"/>
                  </a:lnTo>
                  <a:lnTo>
                    <a:pt x="156" y="80"/>
                  </a:lnTo>
                  <a:lnTo>
                    <a:pt x="183" y="48"/>
                  </a:lnTo>
                  <a:lnTo>
                    <a:pt x="204" y="29"/>
                  </a:lnTo>
                  <a:lnTo>
                    <a:pt x="238" y="0"/>
                  </a:lnTo>
                </a:path>
              </a:pathLst>
            </a:custGeom>
            <a:solidFill>
              <a:srgbClr val="00279F"/>
            </a:solidFill>
            <a:ln w="9525" cap="rnd">
              <a:noFill/>
              <a:round/>
              <a:headEnd type="none" w="sm" len="sm"/>
              <a:tailEnd type="none" w="sm" len="sm"/>
            </a:ln>
          </p:spPr>
          <p:txBody>
            <a:bodyPr/>
            <a:lstStyle/>
            <a:p>
              <a:endParaRPr lang="zh-TW" altLang="en-US"/>
            </a:p>
          </p:txBody>
        </p:sp>
        <p:sp>
          <p:nvSpPr>
            <p:cNvPr id="1036" name="Freeform 10"/>
            <p:cNvSpPr>
              <a:spLocks/>
            </p:cNvSpPr>
            <p:nvPr/>
          </p:nvSpPr>
          <p:spPr bwMode="auto">
            <a:xfrm>
              <a:off x="281" y="115"/>
              <a:ext cx="196" cy="285"/>
            </a:xfrm>
            <a:custGeom>
              <a:avLst/>
              <a:gdLst>
                <a:gd name="T0" fmla="*/ 115 w 183"/>
                <a:gd name="T1" fmla="*/ 269 h 301"/>
                <a:gd name="T2" fmla="*/ 209 w 183"/>
                <a:gd name="T3" fmla="*/ 135 h 301"/>
                <a:gd name="T4" fmla="*/ 116 w 183"/>
                <a:gd name="T5" fmla="*/ 0 h 301"/>
                <a:gd name="T6" fmla="*/ 107 w 183"/>
                <a:gd name="T7" fmla="*/ 9 h 301"/>
                <a:gd name="T8" fmla="*/ 91 w 183"/>
                <a:gd name="T9" fmla="*/ 27 h 301"/>
                <a:gd name="T10" fmla="*/ 78 w 183"/>
                <a:gd name="T11" fmla="*/ 45 h 301"/>
                <a:gd name="T12" fmla="*/ 67 w 183"/>
                <a:gd name="T13" fmla="*/ 61 h 301"/>
                <a:gd name="T14" fmla="*/ 55 w 183"/>
                <a:gd name="T15" fmla="*/ 79 h 301"/>
                <a:gd name="T16" fmla="*/ 42 w 183"/>
                <a:gd name="T17" fmla="*/ 99 h 301"/>
                <a:gd name="T18" fmla="*/ 30 w 183"/>
                <a:gd name="T19" fmla="*/ 121 h 301"/>
                <a:gd name="T20" fmla="*/ 18 w 183"/>
                <a:gd name="T21" fmla="*/ 147 h 301"/>
                <a:gd name="T22" fmla="*/ 7 w 183"/>
                <a:gd name="T23" fmla="*/ 174 h 301"/>
                <a:gd name="T24" fmla="*/ 4 w 183"/>
                <a:gd name="T25" fmla="*/ 194 h 301"/>
                <a:gd name="T26" fmla="*/ 1 w 183"/>
                <a:gd name="T27" fmla="*/ 209 h 301"/>
                <a:gd name="T28" fmla="*/ 1 w 183"/>
                <a:gd name="T29" fmla="*/ 226 h 301"/>
                <a:gd name="T30" fmla="*/ 0 w 183"/>
                <a:gd name="T31" fmla="*/ 249 h 301"/>
                <a:gd name="T32" fmla="*/ 0 w 183"/>
                <a:gd name="T33" fmla="*/ 269 h 301"/>
                <a:gd name="T34" fmla="*/ 115 w 183"/>
                <a:gd name="T35" fmla="*/ 269 h 3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301">
                  <a:moveTo>
                    <a:pt x="100" y="300"/>
                  </a:moveTo>
                  <a:lnTo>
                    <a:pt x="182" y="151"/>
                  </a:lnTo>
                  <a:lnTo>
                    <a:pt x="101" y="0"/>
                  </a:lnTo>
                  <a:lnTo>
                    <a:pt x="93" y="11"/>
                  </a:lnTo>
                  <a:lnTo>
                    <a:pt x="79" y="31"/>
                  </a:lnTo>
                  <a:lnTo>
                    <a:pt x="68" y="51"/>
                  </a:lnTo>
                  <a:lnTo>
                    <a:pt x="59" y="68"/>
                  </a:lnTo>
                  <a:lnTo>
                    <a:pt x="48" y="88"/>
                  </a:lnTo>
                  <a:lnTo>
                    <a:pt x="36" y="111"/>
                  </a:lnTo>
                  <a:lnTo>
                    <a:pt x="26" y="135"/>
                  </a:lnTo>
                  <a:lnTo>
                    <a:pt x="16" y="164"/>
                  </a:lnTo>
                  <a:lnTo>
                    <a:pt x="7" y="194"/>
                  </a:lnTo>
                  <a:lnTo>
                    <a:pt x="4" y="216"/>
                  </a:lnTo>
                  <a:lnTo>
                    <a:pt x="1" y="233"/>
                  </a:lnTo>
                  <a:lnTo>
                    <a:pt x="1" y="252"/>
                  </a:lnTo>
                  <a:lnTo>
                    <a:pt x="0" y="278"/>
                  </a:lnTo>
                  <a:lnTo>
                    <a:pt x="0" y="300"/>
                  </a:lnTo>
                  <a:lnTo>
                    <a:pt x="100" y="300"/>
                  </a:lnTo>
                </a:path>
              </a:pathLst>
            </a:custGeom>
            <a:solidFill>
              <a:srgbClr val="00279F"/>
            </a:solidFill>
            <a:ln w="9525" cap="rnd">
              <a:noFill/>
              <a:round/>
              <a:headEnd type="none" w="sm" len="sm"/>
              <a:tailEnd type="none" w="sm" len="sm"/>
            </a:ln>
          </p:spPr>
          <p:txBody>
            <a:bodyPr/>
            <a:lstStyle/>
            <a:p>
              <a:endParaRPr lang="zh-TW" altLang="en-US"/>
            </a:p>
          </p:txBody>
        </p:sp>
      </p:grpSp>
      <p:grpSp>
        <p:nvGrpSpPr>
          <p:cNvPr id="3" name="Group 11"/>
          <p:cNvGrpSpPr>
            <a:grpSpLocks/>
          </p:cNvGrpSpPr>
          <p:nvPr/>
        </p:nvGrpSpPr>
        <p:grpSpPr bwMode="auto">
          <a:xfrm>
            <a:off x="34925" y="765175"/>
            <a:ext cx="9109075" cy="153988"/>
            <a:chOff x="572" y="432"/>
            <a:chExt cx="4108" cy="106"/>
          </a:xfrm>
        </p:grpSpPr>
        <p:sp>
          <p:nvSpPr>
            <p:cNvPr id="1033" name="Rectangle 12"/>
            <p:cNvSpPr>
              <a:spLocks noChangeArrowheads="1"/>
            </p:cNvSpPr>
            <p:nvPr/>
          </p:nvSpPr>
          <p:spPr bwMode="auto">
            <a:xfrm>
              <a:off x="572" y="432"/>
              <a:ext cx="2028" cy="106"/>
            </a:xfrm>
            <a:prstGeom prst="rect">
              <a:avLst/>
            </a:prstGeom>
            <a:gradFill rotWithShape="0">
              <a:gsLst>
                <a:gs pos="0">
                  <a:srgbClr val="FFFFFF"/>
                </a:gs>
                <a:gs pos="100000">
                  <a:srgbClr val="FF0000"/>
                </a:gs>
              </a:gsLst>
              <a:lin ang="0" scaled="1"/>
            </a:gradFill>
            <a:ln w="9525">
              <a:noFill/>
              <a:miter lim="800000"/>
              <a:headEnd/>
              <a:tailEnd/>
            </a:ln>
          </p:spPr>
          <p:txBody>
            <a:bodyPr wrap="none" anchor="ctr"/>
            <a:lstStyle/>
            <a:p>
              <a:endParaRPr lang="zh-TW" altLang="en-US">
                <a:ea typeface="標楷體" pitchFamily="65" charset="-120"/>
              </a:endParaRPr>
            </a:p>
          </p:txBody>
        </p:sp>
        <p:sp>
          <p:nvSpPr>
            <p:cNvPr id="1034" name="Rectangle 13"/>
            <p:cNvSpPr>
              <a:spLocks noChangeArrowheads="1"/>
            </p:cNvSpPr>
            <p:nvPr/>
          </p:nvSpPr>
          <p:spPr bwMode="auto">
            <a:xfrm>
              <a:off x="2600" y="432"/>
              <a:ext cx="2080" cy="106"/>
            </a:xfrm>
            <a:prstGeom prst="rect">
              <a:avLst/>
            </a:prstGeom>
            <a:gradFill rotWithShape="0">
              <a:gsLst>
                <a:gs pos="0">
                  <a:srgbClr val="0033CC"/>
                </a:gs>
                <a:gs pos="100000">
                  <a:srgbClr val="FFFFFF"/>
                </a:gs>
              </a:gsLst>
              <a:lin ang="0" scaled="1"/>
            </a:gradFill>
            <a:ln w="9525">
              <a:noFill/>
              <a:miter lim="800000"/>
              <a:headEnd/>
              <a:tailEnd/>
            </a:ln>
          </p:spPr>
          <p:txBody>
            <a:bodyPr wrap="none" anchor="ctr"/>
            <a:lstStyle/>
            <a:p>
              <a:endParaRPr lang="zh-TW" altLang="en-US">
                <a:ea typeface="標楷體" pitchFamily="65" charset="-120"/>
              </a:endParaRPr>
            </a:p>
          </p:txBody>
        </p:sp>
      </p:gr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3900" b="1">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3900" b="1">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3900" b="1">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39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Blip>
          <a:blip r:embed="rId15"/>
        </a:buBlip>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Blip>
          <a:blip r:embed="rId16"/>
        </a:buBlip>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1</a:t>
            </a:fld>
            <a:endParaRPr lang="zh-TW" altLang="en-US" dirty="0">
              <a:latin typeface="Arial" pitchFamily="34" charset="0"/>
              <a:cs typeface="Arial" pitchFamily="34" charset="0"/>
            </a:endParaRPr>
          </a:p>
        </p:txBody>
      </p:sp>
      <p:sp>
        <p:nvSpPr>
          <p:cNvPr id="10" name="Rectangle 2"/>
          <p:cNvSpPr>
            <a:spLocks noGrp="1" noChangeArrowheads="1"/>
          </p:cNvSpPr>
          <p:nvPr>
            <p:ph type="ctrTitle"/>
          </p:nvPr>
        </p:nvSpPr>
        <p:spPr>
          <a:xfrm>
            <a:off x="1588" y="1052736"/>
            <a:ext cx="9144000" cy="2311400"/>
          </a:xfrm>
        </p:spPr>
        <p:txBody>
          <a:bodyPr anchor="ctr"/>
          <a:lstStyle/>
          <a:p>
            <a:pPr eaLnBrk="1" hangingPunct="1">
              <a:lnSpc>
                <a:spcPct val="150000"/>
              </a:lnSpc>
              <a:defRPr/>
            </a:pPr>
            <a:r>
              <a:rPr kumimoji="0" lang="en-US" altLang="zh-TW" sz="3600" dirty="0" smtClean="0">
                <a:solidFill>
                  <a:srgbClr val="0000FF"/>
                </a:solidFill>
                <a:effectLst>
                  <a:outerShdw blurRad="38100" dist="38100" dir="2700000" algn="tl">
                    <a:srgbClr val="C0C0C0"/>
                  </a:outerShdw>
                </a:effectLst>
                <a:latin typeface="Arial" pitchFamily="34" charset="0"/>
                <a:cs typeface="Arial" pitchFamily="34" charset="0"/>
              </a:rPr>
              <a:t>109</a:t>
            </a:r>
            <a:r>
              <a:rPr lang="zh-TW" altLang="en-US" sz="3600" dirty="0">
                <a:solidFill>
                  <a:srgbClr val="0000FF"/>
                </a:solidFill>
                <a:effectLst>
                  <a:outerShdw blurRad="38100" dist="38100" dir="2700000" algn="tl">
                    <a:srgbClr val="C0C0C0"/>
                  </a:outerShdw>
                </a:effectLst>
                <a:latin typeface="Arial" pitchFamily="34" charset="0"/>
                <a:cs typeface="Arial" pitchFamily="34" charset="0"/>
              </a:rPr>
              <a:t>年度產業園區產業輔導創新計畫</a:t>
            </a:r>
            <a:r>
              <a:rPr kumimoji="0" lang="zh-TW" altLang="en-US" sz="3600" dirty="0" smtClean="0">
                <a:solidFill>
                  <a:srgbClr val="0000FF"/>
                </a:solidFill>
                <a:latin typeface="Arial" pitchFamily="34" charset="0"/>
                <a:cs typeface="Arial" pitchFamily="34" charset="0"/>
              </a:rPr>
              <a:t/>
            </a:r>
            <a:br>
              <a:rPr kumimoji="0" lang="zh-TW" altLang="en-US" sz="3600" dirty="0" smtClean="0">
                <a:solidFill>
                  <a:srgbClr val="0000FF"/>
                </a:solidFill>
                <a:latin typeface="Arial" pitchFamily="34" charset="0"/>
                <a:cs typeface="Arial" pitchFamily="34" charset="0"/>
              </a:rPr>
            </a:br>
            <a:r>
              <a:rPr kumimoji="0" lang="zh-TW" altLang="en-US" sz="3200" dirty="0" smtClean="0">
                <a:solidFill>
                  <a:srgbClr val="002060"/>
                </a:solidFill>
                <a:latin typeface="Arial" pitchFamily="34" charset="0"/>
                <a:cs typeface="Arial" pitchFamily="34" charset="0"/>
              </a:rPr>
              <a:t>學研協助產業園區專案輔導計畫期末報告</a:t>
            </a:r>
            <a:r>
              <a:rPr kumimoji="0" lang="en-US" altLang="zh-TW" sz="3200" dirty="0" smtClean="0">
                <a:solidFill>
                  <a:srgbClr val="002060"/>
                </a:solidFill>
                <a:latin typeface="Arial" pitchFamily="34" charset="0"/>
                <a:cs typeface="Arial" pitchFamily="34" charset="0"/>
              </a:rPr>
              <a:t/>
            </a:r>
            <a:br>
              <a:rPr kumimoji="0" lang="en-US" altLang="zh-TW" sz="3200" dirty="0" smtClean="0">
                <a:solidFill>
                  <a:srgbClr val="002060"/>
                </a:solidFill>
                <a:latin typeface="Arial" pitchFamily="34" charset="0"/>
                <a:cs typeface="Arial" pitchFamily="34" charset="0"/>
              </a:rPr>
            </a:br>
            <a:r>
              <a:rPr kumimoji="0" lang="zh-TW" altLang="en-US" sz="3200" dirty="0">
                <a:solidFill>
                  <a:srgbClr val="002060"/>
                </a:solidFill>
                <a:latin typeface="Arial" pitchFamily="34" charset="0"/>
                <a:cs typeface="Arial" pitchFamily="34" charset="0"/>
              </a:rPr>
              <a:t>「</a:t>
            </a:r>
            <a:r>
              <a:rPr kumimoji="0" lang="en-US" altLang="zh-TW" sz="3200" dirty="0">
                <a:solidFill>
                  <a:srgbClr val="002060"/>
                </a:solidFill>
                <a:latin typeface="Arial" pitchFamily="34" charset="0"/>
                <a:cs typeface="Arial" pitchFamily="34" charset="0"/>
              </a:rPr>
              <a:t>XXXXXXXX</a:t>
            </a:r>
            <a:r>
              <a:rPr kumimoji="0" lang="zh-TW" altLang="en-US" sz="3200" dirty="0">
                <a:solidFill>
                  <a:srgbClr val="002060"/>
                </a:solidFill>
                <a:latin typeface="Arial" pitchFamily="34" charset="0"/>
                <a:cs typeface="Arial" pitchFamily="34" charset="0"/>
              </a:rPr>
              <a:t>計畫</a:t>
            </a:r>
            <a:r>
              <a:rPr kumimoji="0" lang="zh-TW" altLang="en-US" sz="3200" dirty="0" smtClean="0">
                <a:solidFill>
                  <a:srgbClr val="002060"/>
                </a:solidFill>
                <a:latin typeface="Arial" pitchFamily="34" charset="0"/>
                <a:cs typeface="Arial" pitchFamily="34" charset="0"/>
              </a:rPr>
              <a:t>」</a:t>
            </a:r>
            <a:endParaRPr kumimoji="0" lang="zh-TW" altLang="en-US" sz="3200" dirty="0">
              <a:solidFill>
                <a:srgbClr val="002060"/>
              </a:solidFill>
              <a:latin typeface="Arial" pitchFamily="34" charset="0"/>
              <a:cs typeface="Arial" pitchFamily="34" charset="0"/>
            </a:endParaRPr>
          </a:p>
        </p:txBody>
      </p:sp>
      <p:sp>
        <p:nvSpPr>
          <p:cNvPr id="11" name="Rectangle 3"/>
          <p:cNvSpPr txBox="1">
            <a:spLocks noChangeArrowheads="1"/>
          </p:cNvSpPr>
          <p:nvPr/>
        </p:nvSpPr>
        <p:spPr bwMode="auto">
          <a:xfrm>
            <a:off x="928662" y="3857628"/>
            <a:ext cx="7429552" cy="27225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defRPr/>
            </a:pPr>
            <a:r>
              <a:rPr kumimoji="1" lang="zh-TW" altLang="en-US" sz="2400" b="1" i="0" u="none" strike="noStrike" kern="0" cap="none" spc="0" normalizeH="0" baseline="0" noProof="0" dirty="0" smtClean="0">
                <a:ln>
                  <a:noFill/>
                </a:ln>
                <a:solidFill>
                  <a:schemeClr val="tx1"/>
                </a:solidFill>
                <a:effectLst/>
                <a:uLnTx/>
                <a:uFillTx/>
                <a:latin typeface="+mn-ea"/>
                <a:ea typeface="+mn-ea"/>
              </a:rPr>
              <a:t>輔導單位：</a:t>
            </a:r>
            <a:endParaRPr kumimoji="1" lang="en-US" altLang="zh-TW" sz="2400" b="1" i="0" u="none" strike="noStrike" kern="0" cap="none" spc="0" normalizeH="0" baseline="0" noProof="0" dirty="0" smtClean="0">
              <a:ln>
                <a:noFill/>
              </a:ln>
              <a:solidFill>
                <a:schemeClr val="tx1"/>
              </a:solidFill>
              <a:effectLst/>
              <a:uLnTx/>
              <a:uFillTx/>
              <a:latin typeface="+mn-ea"/>
              <a:ea typeface="+mn-ea"/>
            </a:endParaRP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defRPr/>
            </a:pPr>
            <a:r>
              <a:rPr kumimoji="1" lang="zh-TW" altLang="en-US" sz="2400" b="1" i="0" u="none" strike="noStrike" kern="0" cap="none" spc="0" normalizeH="0" baseline="0" noProof="0" dirty="0" smtClean="0">
                <a:ln>
                  <a:noFill/>
                </a:ln>
                <a:solidFill>
                  <a:schemeClr val="tx1"/>
                </a:solidFill>
                <a:effectLst/>
                <a:uLnTx/>
                <a:uFillTx/>
                <a:latin typeface="+mn-ea"/>
                <a:ea typeface="+mn-ea"/>
              </a:rPr>
              <a:t>園區分區</a:t>
            </a:r>
            <a:r>
              <a:rPr kumimoji="1" lang="en-US" altLang="zh-TW" sz="2400" b="1" i="0" u="none" strike="noStrike" kern="0" cap="none" spc="0" normalizeH="0" baseline="0" noProof="0" dirty="0" smtClean="0">
                <a:ln>
                  <a:noFill/>
                </a:ln>
                <a:solidFill>
                  <a:schemeClr val="tx1"/>
                </a:solidFill>
                <a:effectLst/>
                <a:uLnTx/>
                <a:uFillTx/>
                <a:latin typeface="+mn-ea"/>
                <a:ea typeface="+mn-ea"/>
              </a:rPr>
              <a:t>：</a:t>
            </a: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defRPr/>
            </a:pPr>
            <a:r>
              <a:rPr kumimoji="1" lang="zh-TW" altLang="en-US" sz="2400" b="1" i="0" u="none" strike="noStrike" kern="0" cap="none" spc="0" normalizeH="0" baseline="0" noProof="0" dirty="0" smtClean="0">
                <a:ln>
                  <a:noFill/>
                </a:ln>
                <a:solidFill>
                  <a:schemeClr val="tx1"/>
                </a:solidFill>
                <a:effectLst/>
                <a:uLnTx/>
                <a:uFillTx/>
                <a:latin typeface="+mn-ea"/>
                <a:ea typeface="+mn-ea"/>
              </a:rPr>
              <a:t>計畫主持人：</a:t>
            </a:r>
            <a:endParaRPr kumimoji="1" lang="en-US" altLang="zh-TW" sz="2400" b="1" i="0" u="none" strike="noStrike" kern="0" cap="none" spc="0" normalizeH="0" baseline="0" noProof="0" dirty="0" smtClean="0">
              <a:ln>
                <a:noFill/>
              </a:ln>
              <a:solidFill>
                <a:schemeClr val="tx1"/>
              </a:solidFill>
              <a:effectLst/>
              <a:uLnTx/>
              <a:uFillTx/>
              <a:latin typeface="+mn-ea"/>
              <a:ea typeface="+mn-ea"/>
            </a:endParaRP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defRPr/>
            </a:pPr>
            <a:r>
              <a:rPr kumimoji="1" lang="zh-TW" altLang="en-US" sz="2400" b="1" i="0" u="none" strike="noStrike" kern="0" cap="none" spc="0" normalizeH="0" baseline="0" noProof="0" dirty="0" smtClean="0">
                <a:ln>
                  <a:noFill/>
                </a:ln>
                <a:solidFill>
                  <a:schemeClr val="tx1"/>
                </a:solidFill>
                <a:effectLst/>
                <a:uLnTx/>
                <a:uFillTx/>
                <a:latin typeface="+mn-ea"/>
                <a:ea typeface="+mn-ea"/>
              </a:rPr>
              <a:t>報告者</a:t>
            </a:r>
            <a:r>
              <a:rPr kumimoji="1" lang="en-US" altLang="zh-TW" sz="2400" b="1" i="0" u="none" strike="noStrike" kern="0" cap="none" spc="0" normalizeH="0" baseline="0" noProof="0" dirty="0" smtClean="0">
                <a:ln>
                  <a:noFill/>
                </a:ln>
                <a:solidFill>
                  <a:schemeClr val="tx1"/>
                </a:solidFill>
                <a:effectLst/>
                <a:uLnTx/>
                <a:uFillTx/>
                <a:latin typeface="+mn-ea"/>
                <a:ea typeface="+mn-ea"/>
              </a:rPr>
              <a:t>/</a:t>
            </a:r>
            <a:r>
              <a:rPr kumimoji="1" lang="zh-TW" altLang="en-US" sz="2400" b="1" i="0" u="none" strike="noStrike" kern="0" cap="none" spc="0" normalizeH="0" baseline="0" noProof="0" dirty="0" smtClean="0">
                <a:ln>
                  <a:noFill/>
                </a:ln>
                <a:solidFill>
                  <a:schemeClr val="tx1"/>
                </a:solidFill>
                <a:effectLst/>
                <a:uLnTx/>
                <a:uFillTx/>
                <a:latin typeface="+mn-ea"/>
                <a:ea typeface="+mn-ea"/>
              </a:rPr>
              <a:t>職稱：</a:t>
            </a:r>
            <a:endParaRPr kumimoji="1" lang="en-US" altLang="zh-TW" sz="2400" b="1" i="0" u="none" strike="noStrike" kern="0" cap="none" spc="0" normalizeH="0" baseline="0" noProof="0" dirty="0" smtClean="0">
              <a:ln>
                <a:noFill/>
              </a:ln>
              <a:solidFill>
                <a:schemeClr val="tx1"/>
              </a:solidFill>
              <a:effectLst/>
              <a:uLnTx/>
              <a:uFillTx/>
              <a:latin typeface="+mn-ea"/>
              <a:ea typeface="+mn-ea"/>
            </a:endParaRPr>
          </a:p>
          <a:p>
            <a:pPr>
              <a:spcBef>
                <a:spcPts val="600"/>
              </a:spcBef>
              <a:buClr>
                <a:schemeClr val="tx2"/>
              </a:buClr>
              <a:buSzPct val="70000"/>
              <a:defRPr/>
            </a:pPr>
            <a:r>
              <a:rPr kumimoji="0" lang="zh-TW" altLang="en-US" sz="2400" b="1" dirty="0">
                <a:solidFill>
                  <a:srgbClr val="C00000"/>
                </a:solidFill>
                <a:ea typeface="標楷體" pitchFamily="65" charset="-120"/>
                <a:cs typeface="Arial" pitchFamily="34" charset="0"/>
              </a:rPr>
              <a:t>加值工作：</a:t>
            </a:r>
            <a:r>
              <a:rPr kumimoji="0" lang="en-US" altLang="zh-TW" sz="2400" b="1" dirty="0">
                <a:solidFill>
                  <a:srgbClr val="C00000"/>
                </a:solidFill>
                <a:ea typeface="標楷體" pitchFamily="65" charset="-120"/>
                <a:cs typeface="Arial" pitchFamily="34" charset="0"/>
              </a:rPr>
              <a:t> □</a:t>
            </a:r>
            <a:r>
              <a:rPr kumimoji="0" lang="zh-TW" altLang="en-US" sz="2400" b="1" dirty="0">
                <a:solidFill>
                  <a:srgbClr val="C00000"/>
                </a:solidFill>
                <a:ea typeface="標楷體" pitchFamily="65" charset="-120"/>
                <a:cs typeface="Arial" pitchFamily="34" charset="0"/>
              </a:rPr>
              <a:t>是：</a:t>
            </a:r>
            <a:r>
              <a:rPr kumimoji="0" lang="en-US" altLang="zh-TW" sz="2400" b="1" dirty="0">
                <a:solidFill>
                  <a:srgbClr val="C00000"/>
                </a:solidFill>
                <a:ea typeface="標楷體" pitchFamily="65" charset="-120"/>
                <a:cs typeface="Arial" pitchFamily="34" charset="0"/>
              </a:rPr>
              <a:t>(</a:t>
            </a:r>
            <a:r>
              <a:rPr kumimoji="0" lang="zh-TW" altLang="en-US" sz="2400" b="1" dirty="0">
                <a:solidFill>
                  <a:srgbClr val="C00000"/>
                </a:solidFill>
                <a:ea typeface="標楷體" pitchFamily="65" charset="-120"/>
                <a:cs typeface="Arial" pitchFamily="34" charset="0"/>
              </a:rPr>
              <a:t>填寫加值類型</a:t>
            </a:r>
            <a:r>
              <a:rPr kumimoji="0" lang="en-US" altLang="zh-TW" sz="2400" b="1" dirty="0">
                <a:solidFill>
                  <a:srgbClr val="C00000"/>
                </a:solidFill>
                <a:ea typeface="標楷體" pitchFamily="65" charset="-120"/>
                <a:cs typeface="Arial" pitchFamily="34" charset="0"/>
              </a:rPr>
              <a:t>)</a:t>
            </a:r>
            <a:r>
              <a:rPr kumimoji="0" lang="zh-TW" altLang="en-US" sz="2400" b="1" dirty="0">
                <a:solidFill>
                  <a:srgbClr val="C00000"/>
                </a:solidFill>
                <a:ea typeface="標楷體" pitchFamily="65" charset="-120"/>
                <a:cs typeface="Arial" pitchFamily="34" charset="0"/>
              </a:rPr>
              <a:t>；</a:t>
            </a:r>
            <a:r>
              <a:rPr kumimoji="0" lang="en-US" altLang="zh-TW" sz="2400" b="1" dirty="0">
                <a:solidFill>
                  <a:srgbClr val="C00000"/>
                </a:solidFill>
                <a:ea typeface="標楷體" pitchFamily="65" charset="-120"/>
                <a:cs typeface="Arial" pitchFamily="34" charset="0"/>
              </a:rPr>
              <a:t>□</a:t>
            </a:r>
            <a:r>
              <a:rPr kumimoji="0" lang="zh-TW" altLang="en-US" sz="2400" b="1" dirty="0" smtClean="0">
                <a:solidFill>
                  <a:srgbClr val="C00000"/>
                </a:solidFill>
                <a:ea typeface="標楷體" pitchFamily="65" charset="-120"/>
                <a:cs typeface="Arial" pitchFamily="34" charset="0"/>
              </a:rPr>
              <a:t>否</a:t>
            </a:r>
            <a:endParaRPr kumimoji="1" lang="en-US" altLang="zh-TW" sz="2400" b="1" i="0" u="none" strike="noStrike" kern="0" cap="none" spc="0" normalizeH="0" baseline="0" noProof="0" dirty="0" smtClean="0">
              <a:ln>
                <a:noFill/>
              </a:ln>
              <a:solidFill>
                <a:schemeClr val="tx1"/>
              </a:solidFill>
              <a:effectLst/>
              <a:uLnTx/>
              <a:uFillTx/>
              <a:latin typeface="+mn-ea"/>
              <a:ea typeface="+mn-ea"/>
            </a:endParaRPr>
          </a:p>
          <a:p>
            <a:pPr marL="0" marR="0" lvl="0" indent="0" algn="ctr" defTabSz="914400" rtl="0" eaLnBrk="1" fontAlgn="base" latinLnBrk="0" hangingPunct="1">
              <a:lnSpc>
                <a:spcPct val="100000"/>
              </a:lnSpc>
              <a:spcBef>
                <a:spcPts val="1200"/>
              </a:spcBef>
              <a:spcAft>
                <a:spcPct val="0"/>
              </a:spcAft>
              <a:buClr>
                <a:schemeClr val="tx2"/>
              </a:buClr>
              <a:buSzPct val="70000"/>
              <a:buFont typeface="Wingdings" pitchFamily="2" charset="2"/>
              <a:buNone/>
              <a:tabLst/>
              <a:defRPr/>
            </a:pPr>
            <a:endParaRPr kumimoji="1" lang="en-US" altLang="zh-TW" sz="2400" b="1" i="0" u="none" strike="noStrike" kern="0" cap="none" spc="0" normalizeH="0" baseline="0" noProof="0" dirty="0" smtClean="0">
              <a:ln>
                <a:noFill/>
              </a:ln>
              <a:solidFill>
                <a:schemeClr val="tx1"/>
              </a:solidFill>
              <a:effectLst/>
              <a:uLnTx/>
              <a:uFillTx/>
              <a:ea typeface="+mn-ea"/>
              <a:cs typeface="Arial" pitchFamily="34" charset="0"/>
            </a:endParaRPr>
          </a:p>
          <a:p>
            <a:pPr marL="0" marR="0" lvl="0" indent="0" algn="ctr" defTabSz="914400" rtl="0" eaLnBrk="1" fontAlgn="base" latinLnBrk="0" hangingPunct="1">
              <a:lnSpc>
                <a:spcPct val="100000"/>
              </a:lnSpc>
              <a:spcBef>
                <a:spcPts val="1200"/>
              </a:spcBef>
              <a:spcAft>
                <a:spcPct val="0"/>
              </a:spcAft>
              <a:buClr>
                <a:schemeClr val="tx2"/>
              </a:buClr>
              <a:buSzPct val="70000"/>
              <a:buFont typeface="Wingdings" pitchFamily="2" charset="2"/>
              <a:buNone/>
              <a:tabLst/>
              <a:defRPr/>
            </a:pPr>
            <a:r>
              <a:rPr kumimoji="1" lang="en-US" altLang="zh-TW" sz="2400" b="1" i="0" u="none" strike="noStrike" kern="0" cap="none" spc="0" normalizeH="0" baseline="0" noProof="0" dirty="0" smtClean="0">
                <a:ln>
                  <a:noFill/>
                </a:ln>
                <a:solidFill>
                  <a:schemeClr val="tx1"/>
                </a:solidFill>
                <a:effectLst/>
                <a:uLnTx/>
                <a:uFillTx/>
                <a:ea typeface="+mn-ea"/>
                <a:cs typeface="Arial" pitchFamily="34" charset="0"/>
              </a:rPr>
              <a:t>109</a:t>
            </a:r>
            <a:r>
              <a:rPr kumimoji="1" lang="en-US" altLang="zh-TW" sz="2400" b="1" i="0" u="none" strike="noStrike" kern="0" cap="none" spc="0" normalizeH="0" noProof="0" dirty="0" smtClean="0">
                <a:ln>
                  <a:noFill/>
                </a:ln>
                <a:solidFill>
                  <a:schemeClr val="tx1"/>
                </a:solidFill>
                <a:effectLst/>
                <a:uLnTx/>
                <a:uFillTx/>
                <a:ea typeface="+mn-ea"/>
                <a:cs typeface="Arial" pitchFamily="34" charset="0"/>
              </a:rPr>
              <a:t> </a:t>
            </a:r>
            <a:r>
              <a:rPr kumimoji="1" lang="zh-TW" altLang="en-US" sz="2400" b="1" i="0" u="none" strike="noStrike" kern="0" cap="none" spc="0" normalizeH="0" baseline="0" noProof="0" dirty="0" smtClean="0">
                <a:ln>
                  <a:noFill/>
                </a:ln>
                <a:solidFill>
                  <a:schemeClr val="tx1"/>
                </a:solidFill>
                <a:effectLst/>
                <a:uLnTx/>
                <a:uFillTx/>
                <a:ea typeface="+mn-ea"/>
                <a:cs typeface="Arial" pitchFamily="34" charset="0"/>
              </a:rPr>
              <a:t>年　</a:t>
            </a:r>
            <a:r>
              <a:rPr kumimoji="1" lang="zh-TW" altLang="en-US" sz="2400" b="1" i="0" u="none" strike="noStrike" kern="0" cap="none" spc="0" normalizeH="0" noProof="0" dirty="0" smtClean="0">
                <a:ln>
                  <a:noFill/>
                </a:ln>
                <a:solidFill>
                  <a:schemeClr val="tx1"/>
                </a:solidFill>
                <a:effectLst/>
                <a:uLnTx/>
                <a:uFillTx/>
                <a:ea typeface="+mn-ea"/>
                <a:cs typeface="Arial" pitchFamily="34" charset="0"/>
              </a:rPr>
              <a:t>○○ </a:t>
            </a:r>
            <a:r>
              <a:rPr kumimoji="1" lang="zh-TW" altLang="en-US" sz="2400" b="1" i="0" u="none" strike="noStrike" kern="0" cap="none" spc="0" normalizeH="0" baseline="0" noProof="0" dirty="0" smtClean="0">
                <a:ln>
                  <a:noFill/>
                </a:ln>
                <a:solidFill>
                  <a:schemeClr val="tx1"/>
                </a:solidFill>
                <a:effectLst/>
                <a:uLnTx/>
                <a:uFillTx/>
                <a:ea typeface="+mn-ea"/>
                <a:cs typeface="Arial" pitchFamily="34" charset="0"/>
              </a:rPr>
              <a:t>月   ○○</a:t>
            </a:r>
            <a:r>
              <a:rPr lang="en-US" altLang="zh-TW" sz="2400" b="1" kern="0" dirty="0" smtClean="0">
                <a:ea typeface="+mn-ea"/>
                <a:cs typeface="Arial" pitchFamily="34" charset="0"/>
              </a:rPr>
              <a:t> </a:t>
            </a:r>
            <a:r>
              <a:rPr kumimoji="1" lang="zh-TW" altLang="en-US" sz="2400" b="1" i="0" u="none" strike="noStrike" kern="0" cap="none" spc="0" normalizeH="0" baseline="0" noProof="0" dirty="0" smtClean="0">
                <a:ln>
                  <a:noFill/>
                </a:ln>
                <a:solidFill>
                  <a:schemeClr val="tx1"/>
                </a:solidFill>
                <a:effectLst/>
                <a:uLnTx/>
                <a:uFillTx/>
                <a:ea typeface="+mn-ea"/>
                <a:cs typeface="Arial" pitchFamily="34" charset="0"/>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smtClean="0">
                <a:ln>
                  <a:noFill/>
                </a:ln>
                <a:solidFill>
                  <a:srgbClr val="0000CC"/>
                </a:solidFill>
                <a:uLnTx/>
                <a:uFillTx/>
                <a:latin typeface="標楷體" pitchFamily="65" charset="-120"/>
                <a:ea typeface="+mj-ea"/>
                <a:cs typeface="+mj-cs"/>
              </a:rPr>
              <a:t>五、後續規劃重點</a:t>
            </a:r>
            <a:endParaRPr kumimoji="1" lang="zh-TW" altLang="en-US" sz="3400" b="1" i="0" u="none" strike="noStrike" kern="0" cap="none" spc="0" normalizeH="0" baseline="0" noProof="0" dirty="0" smtClean="0">
              <a:ln>
                <a:noFill/>
              </a:ln>
              <a:solidFill>
                <a:schemeClr val="tx2"/>
              </a:solidFill>
              <a:uLnTx/>
              <a:uFillTx/>
              <a:latin typeface="標楷體" pitchFamily="65" charset="-120"/>
              <a:ea typeface="+mj-ea"/>
              <a:cs typeface="+mj-cs"/>
            </a:endParaRPr>
          </a:p>
        </p:txBody>
      </p:sp>
      <p:sp>
        <p:nvSpPr>
          <p:cNvPr id="6" name="Rectangle 23"/>
          <p:cNvSpPr>
            <a:spLocks noChangeArrowheads="1"/>
          </p:cNvSpPr>
          <p:nvPr/>
        </p:nvSpPr>
        <p:spPr bwMode="auto">
          <a:xfrm>
            <a:off x="0" y="714356"/>
            <a:ext cx="9144000" cy="369332"/>
          </a:xfrm>
          <a:prstGeom prst="rect">
            <a:avLst/>
          </a:prstGeom>
          <a:noFill/>
          <a:ln w="9525">
            <a:noFill/>
            <a:miter lim="800000"/>
            <a:headEnd/>
            <a:tailEnd/>
          </a:ln>
          <a:effectLst/>
        </p:spPr>
        <p:txBody>
          <a:bodyPr wrap="square">
            <a:spAutoFit/>
          </a:bodyPr>
          <a:lstStyle/>
          <a:p>
            <a:pPr marL="180975" indent="-92075">
              <a:defRPr/>
            </a:pPr>
            <a:r>
              <a:rPr lang="en-US" altLang="zh-TW" dirty="0" smtClean="0">
                <a:latin typeface="Arial" pitchFamily="34" charset="0"/>
                <a:ea typeface="+mn-ea"/>
                <a:cs typeface="Arial" pitchFamily="34" charset="0"/>
                <a:sym typeface="Wingdings" pitchFamily="2" charset="2"/>
              </a:rPr>
              <a:t>(</a:t>
            </a:r>
            <a:r>
              <a:rPr lang="zh-TW" altLang="en-US" dirty="0" smtClean="0">
                <a:latin typeface="Arial" pitchFamily="34" charset="0"/>
                <a:ea typeface="+mn-ea"/>
                <a:cs typeface="Arial" pitchFamily="34" charset="0"/>
                <a:sym typeface="Wingdings" pitchFamily="2" charset="2"/>
              </a:rPr>
              <a:t>請說明後續對園區產輔可能之規劃重點</a:t>
            </a:r>
            <a:r>
              <a:rPr lang="zh-TW" altLang="en-US" dirty="0" smtClean="0">
                <a:ea typeface="+mn-ea"/>
                <a:cs typeface="Arial" pitchFamily="34" charset="0"/>
                <a:sym typeface="Wingdings" pitchFamily="2" charset="2"/>
              </a:rPr>
              <a:t>，提供相關建議</a:t>
            </a:r>
            <a:r>
              <a:rPr lang="en-US" altLang="zh-TW" dirty="0" smtClean="0">
                <a:latin typeface="Arial" pitchFamily="34" charset="0"/>
                <a:ea typeface="+mn-ea"/>
                <a:cs typeface="Arial" pitchFamily="34" charset="0"/>
                <a:sym typeface="Wingdings" pitchFamily="2" charset="2"/>
              </a:rPr>
              <a:t>)</a:t>
            </a:r>
            <a:endParaRPr lang="zh-TW" altLang="en-US" dirty="0">
              <a:latin typeface="Arial" pitchFamily="34" charset="0"/>
              <a:ea typeface="+mn-ea"/>
              <a:cs typeface="Arial" pitchFamily="34" charset="0"/>
            </a:endParaRP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10</a:t>
            </a:fld>
            <a:endParaRPr lang="zh-TW" alt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2"/>
          <p:cNvSpPr>
            <a:spLocks noChangeArrowheads="1" noChangeShapeType="1"/>
          </p:cNvSpPr>
          <p:nvPr/>
        </p:nvSpPr>
        <p:spPr bwMode="auto">
          <a:xfrm>
            <a:off x="2511675" y="2205063"/>
            <a:ext cx="4120662" cy="2016125"/>
          </a:xfrm>
          <a:prstGeom prst="rect">
            <a:avLst/>
          </a:prstGeom>
        </p:spPr>
        <p:txBody>
          <a:bodyPr wrap="none" fromWordArt="1">
            <a:prstTxWarp prst="textPlain">
              <a:avLst>
                <a:gd name="adj" fmla="val 50056"/>
              </a:avLst>
            </a:prstTxWarp>
          </a:bodyPr>
          <a:lstStyle/>
          <a:p>
            <a:pPr algn="ctr"/>
            <a:r>
              <a:rPr lang="zh-TW" altLang="en-US" sz="3200" b="1" kern="10" dirty="0">
                <a:ln w="9525">
                  <a:noFill/>
                  <a:round/>
                  <a:headEnd/>
                  <a:tailEnd/>
                </a:ln>
                <a:solidFill>
                  <a:srgbClr val="000066"/>
                </a:solidFill>
                <a:effectLst>
                  <a:outerShdw dist="45791" dir="2021404" algn="ctr" rotWithShape="0">
                    <a:srgbClr val="C0C0C0"/>
                  </a:outerShdw>
                </a:effectLst>
                <a:latin typeface="標楷體"/>
                <a:ea typeface="標楷體"/>
              </a:rPr>
              <a:t>簡報結束</a:t>
            </a:r>
          </a:p>
          <a:p>
            <a:pPr algn="ctr"/>
            <a:r>
              <a:rPr lang="zh-TW" altLang="en-US" sz="3200" b="1" kern="10" dirty="0">
                <a:ln w="9525">
                  <a:noFill/>
                  <a:round/>
                  <a:headEnd/>
                  <a:tailEnd/>
                </a:ln>
                <a:solidFill>
                  <a:srgbClr val="000066"/>
                </a:solidFill>
                <a:effectLst>
                  <a:outerShdw dist="45791" dir="2021404" algn="ctr" rotWithShape="0">
                    <a:srgbClr val="C0C0C0"/>
                  </a:outerShdw>
                </a:effectLst>
                <a:latin typeface="標楷體"/>
                <a:ea typeface="標楷體"/>
              </a:rPr>
              <a:t>敬請指正</a:t>
            </a:r>
          </a:p>
        </p:txBody>
      </p:sp>
      <p:sp>
        <p:nvSpPr>
          <p:cNvPr id="6"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11</a:t>
            </a:fld>
            <a:endParaRPr lang="zh-TW" altLang="en-US"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smtClean="0">
                <a:ln>
                  <a:noFill/>
                </a:ln>
                <a:solidFill>
                  <a:srgbClr val="0000CC"/>
                </a:solidFill>
                <a:uLnTx/>
                <a:uFillTx/>
                <a:latin typeface="標楷體" pitchFamily="65" charset="-120"/>
                <a:ea typeface="+mj-ea"/>
                <a:cs typeface="+mj-cs"/>
              </a:rPr>
              <a:t>附件、審查意見回覆</a:t>
            </a:r>
            <a:endParaRPr kumimoji="1" lang="zh-TW" altLang="en-US" sz="3400" b="1" i="0" u="none" strike="noStrike" kern="0" cap="none" spc="0" normalizeH="0" baseline="0" noProof="0" dirty="0" smtClean="0">
              <a:ln>
                <a:noFill/>
              </a:ln>
              <a:solidFill>
                <a:schemeClr val="tx2"/>
              </a:solidFill>
              <a:uLnTx/>
              <a:uFillTx/>
              <a:latin typeface="標楷體" pitchFamily="65" charset="-120"/>
              <a:ea typeface="+mj-ea"/>
              <a:cs typeface="+mj-cs"/>
            </a:endParaRPr>
          </a:p>
        </p:txBody>
      </p:sp>
      <p:graphicFrame>
        <p:nvGraphicFramePr>
          <p:cNvPr id="6" name="表格 5"/>
          <p:cNvGraphicFramePr>
            <a:graphicFrameLocks noGrp="1"/>
          </p:cNvGraphicFramePr>
          <p:nvPr/>
        </p:nvGraphicFramePr>
        <p:xfrm>
          <a:off x="285720" y="1142984"/>
          <a:ext cx="8572560" cy="4214842"/>
        </p:xfrm>
        <a:graphic>
          <a:graphicData uri="http://schemas.openxmlformats.org/drawingml/2006/table">
            <a:tbl>
              <a:tblPr/>
              <a:tblGrid>
                <a:gridCol w="500066">
                  <a:extLst>
                    <a:ext uri="{9D8B030D-6E8A-4147-A177-3AD203B41FA5}">
                      <a16:colId xmlns:a16="http://schemas.microsoft.com/office/drawing/2014/main" val="20000"/>
                    </a:ext>
                  </a:extLst>
                </a:gridCol>
                <a:gridCol w="3643338">
                  <a:extLst>
                    <a:ext uri="{9D8B030D-6E8A-4147-A177-3AD203B41FA5}">
                      <a16:colId xmlns:a16="http://schemas.microsoft.com/office/drawing/2014/main" val="20001"/>
                    </a:ext>
                  </a:extLst>
                </a:gridCol>
                <a:gridCol w="4429156">
                  <a:extLst>
                    <a:ext uri="{9D8B030D-6E8A-4147-A177-3AD203B41FA5}">
                      <a16:colId xmlns:a16="http://schemas.microsoft.com/office/drawing/2014/main" val="20002"/>
                    </a:ext>
                  </a:extLst>
                </a:gridCol>
              </a:tblGrid>
              <a:tr h="527216">
                <a:tc>
                  <a:txBody>
                    <a:bodyPr/>
                    <a:lstStyle/>
                    <a:p>
                      <a:pPr algn="ctr">
                        <a:spcAft>
                          <a:spcPts val="0"/>
                        </a:spcAft>
                      </a:pPr>
                      <a:r>
                        <a:rPr lang="zh-TW" sz="1600" b="1" kern="100" dirty="0">
                          <a:solidFill>
                            <a:schemeClr val="bg1"/>
                          </a:solidFill>
                          <a:latin typeface="Arial"/>
                          <a:ea typeface="標楷體"/>
                          <a:cs typeface="Arial"/>
                        </a:rPr>
                        <a:t>項次</a:t>
                      </a:r>
                      <a:endParaRPr lang="zh-TW" sz="1600" b="1" kern="100" dirty="0">
                        <a:solidFill>
                          <a:schemeClr val="bg1"/>
                        </a:solidFill>
                        <a:latin typeface="CG Times"/>
                        <a:ea typeface="新細明體"/>
                        <a:cs typeface="CG Times"/>
                      </a:endParaRPr>
                    </a:p>
                  </a:txBody>
                  <a:tcPr marL="60556" marR="60556"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a:spcAft>
                          <a:spcPts val="0"/>
                        </a:spcAft>
                      </a:pPr>
                      <a:r>
                        <a:rPr lang="zh-TW" sz="2400" b="1" kern="100" smtClean="0">
                          <a:solidFill>
                            <a:schemeClr val="bg1"/>
                          </a:solidFill>
                          <a:latin typeface="Arial"/>
                          <a:ea typeface="標楷體"/>
                          <a:cs typeface="Arial"/>
                        </a:rPr>
                        <a:t>審查意見</a:t>
                      </a:r>
                      <a:endParaRPr lang="zh-TW" sz="2400" b="1" kern="100" dirty="0">
                        <a:solidFill>
                          <a:schemeClr val="bg1"/>
                        </a:solidFill>
                        <a:latin typeface="CG Times"/>
                        <a:ea typeface="新細明體"/>
                        <a:cs typeface="CG Times"/>
                      </a:endParaRPr>
                    </a:p>
                  </a:txBody>
                  <a:tcPr marL="60556" marR="60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a:spcAft>
                          <a:spcPts val="0"/>
                        </a:spcAft>
                      </a:pPr>
                      <a:r>
                        <a:rPr lang="zh-TW" altLang="en-US" sz="2400" b="1" kern="100" dirty="0" smtClean="0">
                          <a:solidFill>
                            <a:schemeClr val="bg1"/>
                          </a:solidFill>
                          <a:latin typeface="Arial"/>
                          <a:ea typeface="標楷體"/>
                          <a:cs typeface="Arial"/>
                        </a:rPr>
                        <a:t>辦理情形</a:t>
                      </a:r>
                      <a:endParaRPr lang="zh-TW" sz="2400" b="1" kern="100" dirty="0">
                        <a:solidFill>
                          <a:schemeClr val="bg1"/>
                        </a:solidFill>
                        <a:latin typeface="CG Times"/>
                        <a:ea typeface="新細明體"/>
                        <a:cs typeface="CG Times"/>
                      </a:endParaRPr>
                    </a:p>
                  </a:txBody>
                  <a:tcPr marL="60556" marR="60556"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1136892">
                <a:tc>
                  <a:txBody>
                    <a:bodyPr/>
                    <a:lstStyle/>
                    <a:p>
                      <a:pPr algn="ctr">
                        <a:spcAft>
                          <a:spcPts val="0"/>
                        </a:spcAft>
                      </a:pPr>
                      <a:r>
                        <a:rPr lang="en-US" sz="2400" b="1" kern="100" dirty="0">
                          <a:solidFill>
                            <a:srgbClr val="000000"/>
                          </a:solidFill>
                          <a:latin typeface="Arial"/>
                          <a:ea typeface="標楷體"/>
                          <a:cs typeface="CG Times"/>
                        </a:rPr>
                        <a:t>1</a:t>
                      </a:r>
                      <a:endParaRPr lang="zh-TW" sz="2400" b="1" kern="100" dirty="0">
                        <a:latin typeface="CG Times"/>
                        <a:ea typeface="新細明體"/>
                        <a:cs typeface="CG Times"/>
                      </a:endParaRPr>
                    </a:p>
                  </a:txBody>
                  <a:tcPr marL="60556" marR="60556"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1590">
                        <a:spcAft>
                          <a:spcPts val="0"/>
                        </a:spcAft>
                      </a:pPr>
                      <a:endParaRPr lang="en-US" sz="1600" b="1" kern="100" dirty="0">
                        <a:solidFill>
                          <a:srgbClr val="000000"/>
                        </a:solidFill>
                        <a:latin typeface="Arial"/>
                        <a:ea typeface="標楷體"/>
                        <a:cs typeface="Times New Roman"/>
                      </a:endParaRPr>
                    </a:p>
                  </a:txBody>
                  <a:tcPr marL="60556" marR="605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1500"/>
                        </a:lnSpc>
                        <a:spcBef>
                          <a:spcPts val="600"/>
                        </a:spcBef>
                        <a:spcAft>
                          <a:spcPts val="600"/>
                        </a:spcAft>
                      </a:pPr>
                      <a:endParaRPr lang="zh-TW" sz="1600" b="1" kern="100" dirty="0">
                        <a:latin typeface="CG Times"/>
                        <a:ea typeface="新細明體"/>
                        <a:cs typeface="CG Times"/>
                      </a:endParaRPr>
                    </a:p>
                  </a:txBody>
                  <a:tcPr marL="60556" marR="6055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75367">
                <a:tc>
                  <a:txBody>
                    <a:bodyPr/>
                    <a:lstStyle/>
                    <a:p>
                      <a:pPr algn="ctr">
                        <a:spcAft>
                          <a:spcPts val="0"/>
                        </a:spcAft>
                      </a:pPr>
                      <a:r>
                        <a:rPr lang="en-US" sz="2400" b="1" kern="100" dirty="0">
                          <a:solidFill>
                            <a:srgbClr val="000000"/>
                          </a:solidFill>
                          <a:latin typeface="Arial"/>
                          <a:ea typeface="標楷體"/>
                          <a:cs typeface="CG Times"/>
                        </a:rPr>
                        <a:t>2</a:t>
                      </a:r>
                      <a:endParaRPr lang="zh-TW" sz="2400" b="1" kern="100" dirty="0">
                        <a:latin typeface="CG Times"/>
                        <a:ea typeface="新細明體"/>
                        <a:cs typeface="CG Times"/>
                      </a:endParaRPr>
                    </a:p>
                  </a:txBody>
                  <a:tcPr marL="60556" marR="60556"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1590">
                        <a:spcAft>
                          <a:spcPts val="0"/>
                        </a:spcAft>
                      </a:pPr>
                      <a:endParaRPr lang="en-US" sz="1600" b="1" kern="100" dirty="0">
                        <a:solidFill>
                          <a:srgbClr val="000000"/>
                        </a:solidFill>
                        <a:latin typeface="Arial"/>
                        <a:ea typeface="標楷體"/>
                        <a:cs typeface="Times New Roman"/>
                      </a:endParaRPr>
                    </a:p>
                  </a:txBody>
                  <a:tcPr marL="60556" marR="605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1500"/>
                        </a:lnSpc>
                        <a:spcBef>
                          <a:spcPts val="600"/>
                        </a:spcBef>
                        <a:spcAft>
                          <a:spcPts val="600"/>
                        </a:spcAft>
                      </a:pPr>
                      <a:endParaRPr lang="zh-TW" sz="1600" b="1" kern="100" dirty="0">
                        <a:latin typeface="CG Times"/>
                        <a:ea typeface="新細明體"/>
                        <a:cs typeface="CG Times"/>
                      </a:endParaRPr>
                    </a:p>
                  </a:txBody>
                  <a:tcPr marL="60556" marR="6055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75367">
                <a:tc>
                  <a:txBody>
                    <a:bodyPr/>
                    <a:lstStyle/>
                    <a:p>
                      <a:pPr algn="ctr">
                        <a:spcAft>
                          <a:spcPts val="0"/>
                        </a:spcAft>
                      </a:pPr>
                      <a:r>
                        <a:rPr lang="en-US" sz="2400" b="1" kern="100" dirty="0">
                          <a:solidFill>
                            <a:srgbClr val="000000"/>
                          </a:solidFill>
                          <a:latin typeface="Arial"/>
                          <a:ea typeface="標楷體"/>
                          <a:cs typeface="CG Times"/>
                        </a:rPr>
                        <a:t>3</a:t>
                      </a:r>
                      <a:endParaRPr lang="zh-TW" sz="2400" b="1" kern="100" dirty="0">
                        <a:latin typeface="CG Times"/>
                        <a:ea typeface="新細明體"/>
                        <a:cs typeface="CG Times"/>
                      </a:endParaRPr>
                    </a:p>
                  </a:txBody>
                  <a:tcPr marL="60556" marR="60556"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1590">
                        <a:spcAft>
                          <a:spcPts val="0"/>
                        </a:spcAft>
                      </a:pPr>
                      <a:endParaRPr lang="en-US" sz="1600" b="1" kern="100" dirty="0">
                        <a:solidFill>
                          <a:srgbClr val="000000"/>
                        </a:solidFill>
                        <a:latin typeface="Arial"/>
                        <a:ea typeface="標楷體"/>
                        <a:cs typeface="Times New Roman"/>
                      </a:endParaRPr>
                    </a:p>
                  </a:txBody>
                  <a:tcPr marL="60556" marR="605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1500"/>
                        </a:lnSpc>
                        <a:spcBef>
                          <a:spcPts val="600"/>
                        </a:spcBef>
                        <a:spcAft>
                          <a:spcPts val="600"/>
                        </a:spcAft>
                      </a:pPr>
                      <a:endParaRPr lang="zh-TW" sz="1600" b="1" kern="100" dirty="0">
                        <a:latin typeface="CG Times"/>
                        <a:ea typeface="新細明體"/>
                        <a:cs typeface="CG Times"/>
                      </a:endParaRPr>
                    </a:p>
                  </a:txBody>
                  <a:tcPr marL="60556" marR="6055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矩形 7"/>
          <p:cNvSpPr/>
          <p:nvPr/>
        </p:nvSpPr>
        <p:spPr>
          <a:xfrm>
            <a:off x="0" y="714356"/>
            <a:ext cx="9144000" cy="307777"/>
          </a:xfrm>
          <a:prstGeom prst="rect">
            <a:avLst/>
          </a:prstGeom>
        </p:spPr>
        <p:txBody>
          <a:bodyPr wrap="square">
            <a:spAutoFit/>
          </a:bodyPr>
          <a:lstStyle/>
          <a:p>
            <a:pPr marL="354013" indent="-265113">
              <a:defRPr/>
            </a:pPr>
            <a:r>
              <a:rPr lang="en-US" altLang="zh-TW" sz="1400" dirty="0" smtClean="0">
                <a:ea typeface="標楷體" pitchFamily="65" charset="-120"/>
                <a:sym typeface="Wingdings" pitchFamily="2" charset="2"/>
              </a:rPr>
              <a:t>(</a:t>
            </a:r>
            <a:r>
              <a:rPr lang="zh-TW" altLang="en-US" sz="1400" dirty="0" smtClean="0">
                <a:ea typeface="標楷體" pitchFamily="65" charset="-120"/>
                <a:sym typeface="Wingdings" pitchFamily="2" charset="2"/>
              </a:rPr>
              <a:t>請依</a:t>
            </a:r>
            <a:r>
              <a:rPr lang="zh-TW" altLang="en-US" sz="1400" b="1" dirty="0" smtClean="0">
                <a:solidFill>
                  <a:srgbClr val="C00000"/>
                </a:solidFill>
                <a:ea typeface="標楷體" pitchFamily="65" charset="-120"/>
                <a:sym typeface="Wingdings" pitchFamily="2" charset="2"/>
              </a:rPr>
              <a:t>期初或參與期中審查之</a:t>
            </a:r>
            <a:r>
              <a:rPr lang="zh-TW" altLang="en-US" sz="1400" dirty="0" smtClean="0">
                <a:ea typeface="標楷體" pitchFamily="65" charset="-120"/>
                <a:sym typeface="Wingdings" pitchFamily="2" charset="2"/>
              </a:rPr>
              <a:t>委員意見進行回覆，表格不足請自行增列</a:t>
            </a:r>
            <a:r>
              <a:rPr lang="en-US" altLang="zh-TW" sz="1400" dirty="0" smtClean="0">
                <a:ea typeface="標楷體" pitchFamily="65" charset="-120"/>
                <a:sym typeface="Wingdings" pitchFamily="2" charset="2"/>
              </a:rPr>
              <a:t>)</a:t>
            </a:r>
            <a:endParaRPr lang="zh-TW" altLang="en-US" sz="1400" dirty="0" smtClean="0">
              <a:ea typeface="標楷體" pitchFamily="65" charset="-120"/>
            </a:endParaRP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12</a:t>
            </a:fld>
            <a:endParaRPr lang="zh-TW" alt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920059713"/>
              </p:ext>
            </p:extLst>
          </p:nvPr>
        </p:nvGraphicFramePr>
        <p:xfrm>
          <a:off x="71439" y="1214422"/>
          <a:ext cx="8929717" cy="543441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167210">
                <a:tc>
                  <a:txBody>
                    <a:bodyPr/>
                    <a:lstStyle/>
                    <a:p>
                      <a:pPr marL="342900" lvl="0" indent="-342900" algn="ctr" fontAlgn="base">
                        <a:lnSpc>
                          <a:spcPts val="1800"/>
                        </a:lnSpc>
                        <a:spcAft>
                          <a:spcPts val="0"/>
                        </a:spcAft>
                        <a:buFont typeface="+mj-lt"/>
                        <a:buNone/>
                      </a:pPr>
                      <a:r>
                        <a:rPr lang="en-US" sz="1200" b="0" kern="100" dirty="0">
                          <a:latin typeface="Arial" pitchFamily="34" charset="0"/>
                          <a:ea typeface="+mn-ea"/>
                          <a:cs typeface="Arial" pitchFamily="34" charset="0"/>
                        </a:rPr>
                        <a:t>1</a:t>
                      </a: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altLang="en-US" sz="1200" kern="0" dirty="0" smtClean="0">
                          <a:solidFill>
                            <a:srgbClr val="000000"/>
                          </a:solidFill>
                          <a:effectLst/>
                          <a:latin typeface="CG Times"/>
                          <a:ea typeface="+mn-ea"/>
                          <a:cs typeface="新細明體" panose="02020500000000000000" pitchFamily="18" charset="-120"/>
                        </a:rPr>
                        <a:t>瑞昶貿易股份有限公司</a:t>
                      </a:r>
                    </a:p>
                    <a:p>
                      <a:pPr algn="l">
                        <a:spcAft>
                          <a:spcPts val="0"/>
                        </a:spcAft>
                      </a:pPr>
                      <a:r>
                        <a:rPr lang="en-US" altLang="zh-TW" sz="1200" kern="0" dirty="0" smtClean="0">
                          <a:solidFill>
                            <a:srgbClr val="000000"/>
                          </a:solidFill>
                          <a:effectLst/>
                          <a:latin typeface="CG Times"/>
                          <a:ea typeface="+mn-ea"/>
                          <a:cs typeface="新細明體" panose="02020500000000000000" pitchFamily="18" charset="-120"/>
                        </a:rPr>
                        <a:t>(</a:t>
                      </a:r>
                      <a:r>
                        <a:rPr lang="zh-TW" altLang="en-US" sz="1200" kern="0" dirty="0" smtClean="0">
                          <a:solidFill>
                            <a:srgbClr val="000000"/>
                          </a:solidFill>
                          <a:effectLst/>
                          <a:latin typeface="CG Times"/>
                          <a:ea typeface="+mn-ea"/>
                          <a:cs typeface="新細明體" panose="02020500000000000000" pitchFamily="18" charset="-120"/>
                        </a:rPr>
                        <a:t>資管系</a:t>
                      </a:r>
                      <a:r>
                        <a:rPr lang="en-US" altLang="zh-TW" sz="1200" kern="0" dirty="0" smtClean="0">
                          <a:solidFill>
                            <a:srgbClr val="000000"/>
                          </a:solidFill>
                          <a:effectLst/>
                          <a:latin typeface="CG Times"/>
                          <a:ea typeface="+mn-ea"/>
                          <a:cs typeface="新細明體" panose="02020500000000000000" pitchFamily="18" charset="-120"/>
                        </a:rPr>
                        <a:t>/</a:t>
                      </a:r>
                      <a:r>
                        <a:rPr lang="zh-TW" altLang="en-US" sz="1200" kern="0" dirty="0" smtClean="0">
                          <a:solidFill>
                            <a:srgbClr val="000000"/>
                          </a:solidFill>
                          <a:effectLst/>
                          <a:latin typeface="CG Times"/>
                          <a:ea typeface="+mn-ea"/>
                          <a:cs typeface="新細明體" panose="02020500000000000000" pitchFamily="18" charset="-120"/>
                        </a:rPr>
                        <a:t>涂翠賡</a:t>
                      </a:r>
                      <a:r>
                        <a:rPr lang="en-US" altLang="zh-TW" sz="1200" kern="0" dirty="0" smtClean="0">
                          <a:solidFill>
                            <a:srgbClr val="000000"/>
                          </a:solidFill>
                          <a:effectLst/>
                          <a:latin typeface="CG Times"/>
                          <a:ea typeface="+mn-ea"/>
                          <a:cs typeface="新細明體" panose="02020500000000000000" pitchFamily="18" charset="-120"/>
                        </a:rPr>
                        <a:t>)</a:t>
                      </a:r>
                      <a:endParaRPr lang="en-US" altLang="zh-TW" sz="1200" kern="0" dirty="0">
                        <a:solidFill>
                          <a:srgbClr val="000000"/>
                        </a:solidFill>
                        <a:effectLst/>
                        <a:latin typeface="CG Times"/>
                        <a:ea typeface="+mn-ea"/>
                        <a:cs typeface="新細明體" panose="02020500000000000000" pitchFamily="18" charset="-12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4/8</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開發新咖啡產品，可與眾多咖啡競爭。</a:t>
                      </a:r>
                      <a:endParaRPr lang="en-US" altLang="zh-TW" sz="1200" kern="100" dirty="0" smtClean="0">
                        <a:effectLst/>
                        <a:latin typeface="+mn-ea"/>
                        <a:ea typeface="+mn-ea"/>
                        <a:cs typeface="Times New Roman" panose="02020603050405020304" pitchFamily="18" charset="0"/>
                      </a:endParaRP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老牌品牌形象重新包裝，吸引年輕人客戶。</a:t>
                      </a:r>
                      <a:endParaRPr lang="en-US" altLang="zh-TW" sz="1200" kern="100" dirty="0" smtClean="0">
                        <a:effectLst/>
                        <a:latin typeface="+mn-ea"/>
                        <a:ea typeface="+mn-ea"/>
                        <a:cs typeface="Times New Roman" panose="02020603050405020304" pitchFamily="18" charset="0"/>
                      </a:endParaRP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開闢市場，販賣咖啡相關產品如咖啡豆。</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請餐飲系就咖啡開發新產品提出相關建議。</a:t>
                      </a:r>
                      <a:endParaRPr lang="en-US" altLang="zh-TW" sz="1200" kern="100" dirty="0" smtClean="0">
                        <a:effectLst/>
                        <a:latin typeface="+mn-ea"/>
                        <a:ea typeface="+mn-ea"/>
                        <a:cs typeface="Times New Roman" panose="02020603050405020304" pitchFamily="18" charset="0"/>
                      </a:endParaRP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請商務系就如何提升摩卡咖啡形象展開規劃。</a:t>
                      </a:r>
                      <a:endParaRPr lang="en-US" altLang="zh-TW" sz="1200" kern="100" dirty="0" smtClean="0">
                        <a:effectLst/>
                        <a:latin typeface="+mn-ea"/>
                        <a:ea typeface="+mn-ea"/>
                        <a:cs typeface="Times New Roman" panose="02020603050405020304" pitchFamily="18" charset="0"/>
                      </a:endParaRP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協助瑞昶對咖啡豆國內市場進行調查與分析。</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Arial" pitchFamily="34" charset="0"/>
                          <a:ea typeface="+mn-ea"/>
                          <a:cs typeface="Arial" pitchFamily="34" charset="0"/>
                        </a:rPr>
                        <a:t>2</a:t>
                      </a:r>
                      <a:endParaRPr lang="en-US" sz="1200" b="0"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敦南科技股份有限公司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余元培</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Arial" pitchFamily="34" charset="0"/>
                          <a:ea typeface="+mn-ea"/>
                          <a:cs typeface="Arial" pitchFamily="34" charset="0"/>
                        </a:rPr>
                        <a:t>4/9</a:t>
                      </a:r>
                      <a:endParaRPr lang="en-US" sz="1200" b="0" kern="100" dirty="0">
                        <a:solidFill>
                          <a:srgbClr val="000000"/>
                        </a:solidFill>
                        <a:latin typeface="Arial" pitchFamily="34" charset="0"/>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經濟部製造業紓困措施宣導。</a:t>
                      </a:r>
                    </a:p>
                    <a:p>
                      <a:pPr marL="0" lvl="0" indent="0" algn="l" fontAlgn="base">
                        <a:spcAft>
                          <a:spcPts val="0"/>
                        </a:spcAft>
                        <a:buFont typeface="+mj-lt"/>
                        <a:buNone/>
                      </a:pPr>
                      <a:r>
                        <a:rPr lang="en-US" altLang="zh-TW" sz="1200" kern="100" dirty="0" smtClean="0">
                          <a:effectLst/>
                          <a:latin typeface="+mn-ea"/>
                          <a:ea typeface="+mn-ea"/>
                          <a:cs typeface="Times New Roman" panose="02020603050405020304" pitchFamily="18" charset="0"/>
                        </a:rPr>
                        <a:t>2.</a:t>
                      </a:r>
                      <a:r>
                        <a:rPr lang="en-US" altLang="zh-TW" sz="1200" kern="100" baseline="0" dirty="0" smtClean="0">
                          <a:effectLst/>
                          <a:latin typeface="+mn-ea"/>
                          <a:ea typeface="+mn-ea"/>
                          <a:cs typeface="Times New Roman" panose="02020603050405020304" pitchFamily="18" charset="0"/>
                        </a:rPr>
                        <a:t> </a:t>
                      </a:r>
                      <a:r>
                        <a:rPr lang="zh-TW" altLang="en-US" sz="1200" kern="100" dirty="0" smtClean="0">
                          <a:effectLst/>
                          <a:latin typeface="+mn-ea"/>
                          <a:ea typeface="+mn-ea"/>
                          <a:cs typeface="Times New Roman" panose="02020603050405020304" pitchFamily="18" charset="0"/>
                        </a:rPr>
                        <a:t>園區水電補助措施宣導。</a:t>
                      </a:r>
                    </a:p>
                    <a:p>
                      <a:pPr marL="0" lvl="0" indent="0" algn="l" fontAlgn="base">
                        <a:spcAft>
                          <a:spcPts val="0"/>
                        </a:spcAft>
                        <a:buFont typeface="+mj-lt"/>
                        <a:buNone/>
                      </a:pPr>
                      <a:r>
                        <a:rPr lang="en-US" altLang="zh-TW" sz="1200" kern="100" dirty="0" smtClean="0">
                          <a:effectLst/>
                          <a:latin typeface="+mn-ea"/>
                          <a:ea typeface="+mn-ea"/>
                          <a:cs typeface="Times New Roman" panose="02020603050405020304" pitchFamily="18" charset="0"/>
                        </a:rPr>
                        <a:t>3.</a:t>
                      </a:r>
                      <a:r>
                        <a:rPr lang="en-US" altLang="zh-TW" sz="1200" kern="100" baseline="0" dirty="0" smtClean="0">
                          <a:effectLst/>
                          <a:latin typeface="+mn-ea"/>
                          <a:ea typeface="+mn-ea"/>
                          <a:cs typeface="Times New Roman" panose="02020603050405020304" pitchFamily="18" charset="0"/>
                        </a:rPr>
                        <a:t> </a:t>
                      </a:r>
                      <a:r>
                        <a:rPr lang="zh-TW" altLang="en-US" sz="1200" kern="100" dirty="0" smtClean="0">
                          <a:effectLst/>
                          <a:latin typeface="+mn-ea"/>
                          <a:ea typeface="+mn-ea"/>
                          <a:cs typeface="Times New Roman" panose="02020603050405020304" pitchFamily="18" charset="0"/>
                        </a:rPr>
                        <a:t>高用電公司政府綠能有關規定。</a:t>
                      </a:r>
                    </a:p>
                    <a:p>
                      <a:pPr marL="0" lvl="0" indent="0" algn="l" fontAlgn="base">
                        <a:spcAft>
                          <a:spcPts val="0"/>
                        </a:spcAft>
                        <a:buFont typeface="+mj-lt"/>
                        <a:buNone/>
                      </a:pPr>
                      <a:r>
                        <a:rPr lang="en-US" altLang="zh-TW" sz="1200" kern="100" dirty="0" smtClean="0">
                          <a:effectLst/>
                          <a:latin typeface="+mn-ea"/>
                          <a:ea typeface="+mn-ea"/>
                          <a:cs typeface="Times New Roman" panose="02020603050405020304" pitchFamily="18" charset="0"/>
                        </a:rPr>
                        <a:t>4.</a:t>
                      </a:r>
                      <a:r>
                        <a:rPr lang="en-US" altLang="zh-TW" sz="1200" kern="100" baseline="0" dirty="0" smtClean="0">
                          <a:effectLst/>
                          <a:latin typeface="+mn-ea"/>
                          <a:ea typeface="+mn-ea"/>
                          <a:cs typeface="Times New Roman" panose="02020603050405020304" pitchFamily="18" charset="0"/>
                        </a:rPr>
                        <a:t> </a:t>
                      </a:r>
                      <a:r>
                        <a:rPr lang="zh-TW" altLang="en-US" sz="1200" kern="100" dirty="0" smtClean="0">
                          <a:effectLst/>
                          <a:latin typeface="+mn-ea"/>
                          <a:ea typeface="+mn-ea"/>
                          <a:cs typeface="Times New Roman" panose="02020603050405020304" pitchFamily="18" charset="0"/>
                        </a:rPr>
                        <a:t>電子系相關人才不易尋找，透過系上求才網將敦南科技就業資訊轉知畢業生，提供求職參考。</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altLang="en-US" sz="1200" b="0" kern="100" dirty="0" smtClean="0">
                          <a:latin typeface="Arial" pitchFamily="34" charset="0"/>
                          <a:ea typeface="+mn-ea"/>
                          <a:cs typeface="Arial" pitchFamily="34" charset="0"/>
                        </a:rPr>
                        <a:t>隨時與楊事員保持連繫，任何有關紓困措施與求才訊息提供實質協助。</a:t>
                      </a:r>
                      <a:endParaRPr lang="en-US" sz="1200" b="0" kern="100" dirty="0">
                        <a:latin typeface="Arial" pitchFamily="34" charset="0"/>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27">
                <a:tc>
                  <a:txBody>
                    <a:bodyPr/>
                    <a:lstStyle/>
                    <a:p>
                      <a:pPr marL="0" lvl="0" indent="0" algn="ctr" fontAlgn="base">
                        <a:lnSpc>
                          <a:spcPts val="1800"/>
                        </a:lnSpc>
                        <a:spcAft>
                          <a:spcPts val="0"/>
                        </a:spcAft>
                        <a:buFont typeface="+mj-lt"/>
                        <a:buNone/>
                      </a:pPr>
                      <a:r>
                        <a:rPr lang="en-US" sz="1200" b="0" kern="100" dirty="0" smtClean="0">
                          <a:latin typeface="Arial" pitchFamily="34" charset="0"/>
                          <a:ea typeface="+mn-ea"/>
                          <a:cs typeface="Arial" pitchFamily="34" charset="0"/>
                        </a:rPr>
                        <a:t>3</a:t>
                      </a:r>
                      <a:endParaRPr lang="en-US" sz="1200" b="0"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altLang="zh-TW" sz="1200" kern="0" dirty="0" smtClean="0">
                          <a:solidFill>
                            <a:srgbClr val="000000"/>
                          </a:solidFill>
                          <a:effectLst/>
                          <a:latin typeface="+mn-ea"/>
                          <a:ea typeface="+mn-ea"/>
                          <a:cs typeface="新細明體" panose="02020500000000000000" pitchFamily="18" charset="-120"/>
                        </a:rPr>
                        <a:t>峰隆鐵工廠股份有限公司</a:t>
                      </a:r>
                      <a:endParaRPr lang="zh-TW" altLang="zh-TW" sz="1200" kern="100" dirty="0" smtClean="0">
                        <a:effectLst/>
                        <a:latin typeface="+mn-ea"/>
                        <a:ea typeface="+mn-ea"/>
                        <a:cs typeface="CG Times"/>
                      </a:endParaRPr>
                    </a:p>
                    <a:p>
                      <a:pPr algn="l">
                        <a:spcAft>
                          <a:spcPts val="0"/>
                        </a:spcAft>
                      </a:pPr>
                      <a:r>
                        <a:rPr lang="en-US" altLang="zh-TW" sz="1200" kern="0" dirty="0" smtClean="0">
                          <a:solidFill>
                            <a:srgbClr val="000000"/>
                          </a:solidFill>
                          <a:effectLst/>
                          <a:latin typeface="+mn-ea"/>
                          <a:ea typeface="+mn-ea"/>
                          <a:cs typeface="新細明體" panose="02020500000000000000" pitchFamily="18" charset="-120"/>
                        </a:rPr>
                        <a:t>(</a:t>
                      </a:r>
                      <a:r>
                        <a:rPr lang="zh-TW" altLang="zh-TW" sz="1200" kern="0" dirty="0" smtClean="0">
                          <a:solidFill>
                            <a:srgbClr val="000000"/>
                          </a:solidFill>
                          <a:effectLst/>
                          <a:latin typeface="+mn-ea"/>
                          <a:ea typeface="+mn-ea"/>
                          <a:cs typeface="新細明體" panose="02020500000000000000" pitchFamily="18" charset="-120"/>
                        </a:rPr>
                        <a:t>航管系</a:t>
                      </a:r>
                      <a:r>
                        <a:rPr lang="en-US" altLang="zh-TW"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alt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Arial" pitchFamily="34" charset="0"/>
                          <a:ea typeface="+mn-ea"/>
                          <a:cs typeface="Arial" pitchFamily="34" charset="0"/>
                        </a:rPr>
                        <a:t>4/10</a:t>
                      </a:r>
                      <a:endParaRPr lang="en-US" sz="1200" b="0" kern="100" dirty="0">
                        <a:solidFill>
                          <a:srgbClr val="000000"/>
                        </a:solidFill>
                        <a:latin typeface="Arial" pitchFamily="34" charset="0"/>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00" dirty="0" smtClean="0">
                          <a:latin typeface="+mn-ea"/>
                          <a:ea typeface="+mn-ea"/>
                          <a:cs typeface="Arial" pitchFamily="34" charset="0"/>
                        </a:rPr>
                        <a:t>訪談中廠長表示公司生產線</a:t>
                      </a:r>
                      <a:r>
                        <a:rPr lang="en-US" altLang="zh-TW" sz="1200" b="0" kern="100" dirty="0" smtClean="0">
                          <a:latin typeface="+mn-ea"/>
                          <a:ea typeface="+mn-ea"/>
                          <a:cs typeface="Arial" pitchFamily="34" charset="0"/>
                        </a:rPr>
                        <a:t>80</a:t>
                      </a:r>
                      <a:r>
                        <a:rPr lang="zh-TW" altLang="en-US" sz="1200" b="0" kern="100" dirty="0" smtClean="0">
                          <a:latin typeface="+mn-ea"/>
                          <a:ea typeface="+mn-ea"/>
                          <a:cs typeface="Arial" pitchFamily="34" charset="0"/>
                        </a:rPr>
                        <a:t>％需手工操作，無半自動化或自動化之需求，同時亦無節能或照明補助計畫申請之需求。</a:t>
                      </a:r>
                      <a:endParaRPr lang="en-US" altLang="zh-TW" sz="1200" b="0" kern="100" dirty="0" smtClean="0">
                        <a:latin typeface="+mn-ea"/>
                        <a:ea typeface="+mn-ea"/>
                        <a:cs typeface="Arial" pitchFamily="34" charset="0"/>
                      </a:endParaRPr>
                    </a:p>
                    <a:p>
                      <a:endParaRPr lang="zh-TW"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zh-TW" sz="1200" kern="100" dirty="0" smtClean="0">
                          <a:effectLst/>
                          <a:latin typeface="+mn-ea"/>
                          <a:ea typeface="+mn-ea"/>
                          <a:cs typeface="Times New Roman" panose="02020603050405020304" pitchFamily="18" charset="0"/>
                        </a:rPr>
                        <a:t>建議公司加強異業結盟，可與甲級營造廠合作，彼此建立合作夥伴關係，透過口碑行銷，共創雙贏。</a:t>
                      </a:r>
                      <a:endParaRPr lang="en-US" altLang="zh-TW" sz="1200" kern="100" dirty="0" smtClean="0">
                        <a:effectLst/>
                        <a:latin typeface="+mn-ea"/>
                        <a:ea typeface="+mn-ea"/>
                        <a:cs typeface="Times New Roman" panose="02020603050405020304" pitchFamily="18" charset="0"/>
                      </a:endParaRPr>
                    </a:p>
                    <a:p>
                      <a:pPr marL="228600" lvl="0" indent="-228600" algn="l">
                        <a:spcAft>
                          <a:spcPts val="0"/>
                        </a:spcAft>
                        <a:buFont typeface="+mj-lt"/>
                        <a:buAutoNum type="arabicPeriod"/>
                      </a:pPr>
                      <a:r>
                        <a:rPr lang="zh-TW" altLang="zh-TW" sz="1200" kern="1200" dirty="0" smtClean="0">
                          <a:solidFill>
                            <a:schemeClr val="tx1"/>
                          </a:solidFill>
                          <a:effectLst/>
                          <a:latin typeface="+mn-ea"/>
                          <a:ea typeface="+mn-ea"/>
                          <a:cs typeface="+mn-cs"/>
                        </a:rPr>
                        <a:t>建議公司針對疫情期間，可向工業局申請各項紓困補助，並加強員工之教育訓練，本校後續將協助申請</a:t>
                      </a:r>
                      <a:endParaRPr lang="zh-TW" altLang="en-US" sz="1200" dirty="0"/>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86010"/>
                  </a:ext>
                </a:extLst>
              </a:tr>
              <a:tr h="314327">
                <a:tc>
                  <a:txBody>
                    <a:bodyPr/>
                    <a:lstStyle/>
                    <a:p>
                      <a:pPr algn="ctr"/>
                      <a:r>
                        <a:rPr lang="en-US" altLang="zh-TW" sz="1200" dirty="0" smtClean="0">
                          <a:latin typeface="+mn-ea"/>
                          <a:ea typeface="+mn-ea"/>
                        </a:rPr>
                        <a:t>4</a:t>
                      </a:r>
                      <a:endParaRPr lang="zh-TW" altLang="en-US" sz="1200" dirty="0">
                        <a:latin typeface="+mn-ea"/>
                        <a:ea typeface="+mn-ea"/>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矽谷能源股份有限公司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ltLang="zh-TW" sz="1200" dirty="0" smtClean="0">
                          <a:latin typeface="+mn-ea"/>
                          <a:ea typeface="+mn-ea"/>
                        </a:rPr>
                        <a:t>4/10</a:t>
                      </a:r>
                      <a:endParaRPr lang="zh-TW" altLang="en-US" sz="1200" dirty="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sz="1200" kern="100" dirty="0">
                          <a:effectLst/>
                          <a:latin typeface="+mn-ea"/>
                          <a:ea typeface="+mn-ea"/>
                          <a:cs typeface="Times New Roman" panose="02020603050405020304" pitchFamily="18" charset="0"/>
                        </a:rPr>
                        <a:t>多電池</a:t>
                      </a:r>
                      <a:r>
                        <a:rPr lang="en-US" sz="1200" kern="100" dirty="0">
                          <a:effectLst/>
                          <a:latin typeface="+mn-ea"/>
                          <a:ea typeface="+mn-ea"/>
                          <a:cs typeface="Times New Roman" panose="02020603050405020304" pitchFamily="18" charset="0"/>
                        </a:rPr>
                        <a:t>BM2</a:t>
                      </a:r>
                      <a:r>
                        <a:rPr lang="zh-TW" sz="1200" kern="100" dirty="0">
                          <a:effectLst/>
                          <a:latin typeface="+mn-ea"/>
                          <a:ea typeface="+mn-ea"/>
                          <a:cs typeface="Times New Roman" panose="02020603050405020304" pitchFamily="18" charset="0"/>
                        </a:rPr>
                        <a:t>系統開發與</a:t>
                      </a:r>
                      <a:r>
                        <a:rPr lang="en-US" sz="1200" kern="100" dirty="0">
                          <a:effectLst/>
                          <a:latin typeface="+mn-ea"/>
                          <a:ea typeface="+mn-ea"/>
                          <a:cs typeface="Times New Roman" panose="02020603050405020304" pitchFamily="18" charset="0"/>
                        </a:rPr>
                        <a:t>SB2R</a:t>
                      </a:r>
                      <a:r>
                        <a:rPr lang="zh-TW" sz="1200" kern="100" dirty="0">
                          <a:effectLst/>
                          <a:latin typeface="+mn-ea"/>
                          <a:ea typeface="+mn-ea"/>
                          <a:cs typeface="Times New Roman" panose="02020603050405020304" pitchFamily="18" charset="0"/>
                        </a:rPr>
                        <a:t>輔導送案</a:t>
                      </a:r>
                      <a:r>
                        <a:rPr lang="zh-TW" sz="1200" kern="100" dirty="0" smtClean="0">
                          <a:effectLst/>
                          <a:latin typeface="+mn-ea"/>
                          <a:ea typeface="+mn-ea"/>
                          <a:cs typeface="Times New Roman" panose="02020603050405020304" pitchFamily="18" charset="0"/>
                        </a:rPr>
                        <a:t>。</a:t>
                      </a:r>
                      <a:endParaRPr lang="en-US" altLang="zh-TW" sz="1200" kern="100" dirty="0" smtClean="0">
                        <a:effectLst/>
                        <a:latin typeface="+mn-ea"/>
                        <a:ea typeface="+mn-ea"/>
                        <a:cs typeface="Times New Roman" panose="02020603050405020304" pitchFamily="18" charset="0"/>
                      </a:endParaRPr>
                    </a:p>
                    <a:p>
                      <a:pPr marL="228600" indent="-228600" algn="l" fontAlgn="base">
                        <a:spcAft>
                          <a:spcPts val="0"/>
                        </a:spcAft>
                        <a:buFont typeface="+mj-lt"/>
                        <a:buAutoNum type="arabicPeriod"/>
                      </a:pPr>
                      <a:r>
                        <a:rPr lang="zh-TW" altLang="zh-TW" sz="1200" kern="1200" dirty="0" smtClean="0">
                          <a:solidFill>
                            <a:schemeClr val="tx1"/>
                          </a:solidFill>
                          <a:effectLst/>
                          <a:latin typeface="+mn-ea"/>
                          <a:ea typeface="+mn-ea"/>
                          <a:cs typeface="+mn-cs"/>
                        </a:rPr>
                        <a:t>小型化、高集成智能化電池管理系統開發。</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TW" sz="1200" kern="100" dirty="0" smtClean="0">
                          <a:effectLst/>
                          <a:latin typeface="+mn-ea"/>
                          <a:ea typeface="+mn-ea"/>
                          <a:cs typeface="Times New Roman" panose="02020603050405020304" pitchFamily="18" charset="0"/>
                        </a:rPr>
                        <a:t>生產自動化，影像辨視增加良率。</a:t>
                      </a:r>
                      <a:endParaRPr lang="zh-TW" altLang="en-US" sz="1200" kern="100" dirty="0" smtClean="0">
                        <a:effectLst/>
                        <a:latin typeface="+mn-ea"/>
                        <a:ea typeface="+mn-ea"/>
                        <a:cs typeface="Times New Roman" panose="02020603050405020304" pitchFamily="18" charset="0"/>
                      </a:endParaRPr>
                    </a:p>
                    <a:p>
                      <a:pPr marL="342900" lvl="0" indent="-3429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建議</a:t>
                      </a:r>
                      <a:r>
                        <a:rPr lang="en-US" altLang="zh-TW" sz="1200" kern="100" dirty="0" smtClean="0">
                          <a:effectLst/>
                          <a:latin typeface="+mn-ea"/>
                          <a:ea typeface="+mn-ea"/>
                          <a:cs typeface="Times New Roman" panose="02020603050405020304" pitchFamily="18" charset="0"/>
                        </a:rPr>
                        <a:t>SBIR</a:t>
                      </a:r>
                      <a:r>
                        <a:rPr lang="zh-TW" altLang="en-US" sz="1200" kern="100" dirty="0" smtClean="0">
                          <a:effectLst/>
                          <a:latin typeface="+mn-ea"/>
                          <a:ea typeface="+mn-ea"/>
                          <a:cs typeface="Times New Roman" panose="02020603050405020304" pitchFamily="18" charset="0"/>
                        </a:rPr>
                        <a:t>計畫書增加先前技術說明。</a:t>
                      </a:r>
                    </a:p>
                    <a:p>
                      <a:pPr marL="342900" lvl="0" indent="-3429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公司擬開發</a:t>
                      </a:r>
                      <a:r>
                        <a:rPr lang="en-US" altLang="zh-TW" sz="1200" kern="100" dirty="0" smtClean="0">
                          <a:effectLst/>
                          <a:latin typeface="+mn-ea"/>
                          <a:ea typeface="+mn-ea"/>
                          <a:cs typeface="Times New Roman" panose="02020603050405020304" pitchFamily="18" charset="0"/>
                        </a:rPr>
                        <a:t>BMS</a:t>
                      </a:r>
                      <a:r>
                        <a:rPr lang="zh-TW" altLang="en-US" sz="1200" kern="100" dirty="0" smtClean="0">
                          <a:effectLst/>
                          <a:latin typeface="+mn-ea"/>
                          <a:ea typeface="+mn-ea"/>
                          <a:cs typeface="Times New Roman" panose="02020603050405020304" pitchFamily="18" charset="0"/>
                        </a:rPr>
                        <a:t>系統架構，實施方式及創新處。</a:t>
                      </a:r>
                    </a:p>
                    <a:p>
                      <a:pPr marL="342900" lvl="0" indent="-342900" algn="l">
                        <a:spcAft>
                          <a:spcPts val="0"/>
                        </a:spcAft>
                        <a:buFont typeface="+mj-lt"/>
                        <a:buAutoNum type="arabicPeriod"/>
                      </a:pP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13</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4225232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179628434"/>
              </p:ext>
            </p:extLst>
          </p:nvPr>
        </p:nvGraphicFramePr>
        <p:xfrm>
          <a:off x="71439" y="1214422"/>
          <a:ext cx="8929717" cy="518160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167210">
                <a:tc>
                  <a:txBody>
                    <a:bodyPr/>
                    <a:lstStyle/>
                    <a:p>
                      <a:pPr marL="342900" lvl="0" indent="-342900" algn="ctr" fontAlgn="base">
                        <a:lnSpc>
                          <a:spcPts val="1800"/>
                        </a:lnSpc>
                        <a:spcAft>
                          <a:spcPts val="0"/>
                        </a:spcAft>
                        <a:buFont typeface="+mj-lt"/>
                        <a:buNone/>
                      </a:pPr>
                      <a:r>
                        <a:rPr lang="en-US" sz="1200" b="0" kern="100" dirty="0">
                          <a:latin typeface="Arial" pitchFamily="34" charset="0"/>
                          <a:ea typeface="+mn-ea"/>
                          <a:cs typeface="Arial" pitchFamily="34" charset="0"/>
                        </a:rPr>
                        <a:t>5</a:t>
                      </a:r>
                      <a:endParaRPr lang="en-US" sz="1200" b="0"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CG Times"/>
                          <a:ea typeface="標楷體" panose="03000509000000000000" pitchFamily="65" charset="-120"/>
                          <a:cs typeface="新細明體" panose="02020500000000000000" pitchFamily="18" charset="-120"/>
                        </a:rPr>
                        <a:t>富基鐵工廠股份有限公司</a:t>
                      </a:r>
                      <a:endParaRPr lang="zh-TW" sz="1200" kern="100" dirty="0">
                        <a:effectLst/>
                        <a:latin typeface="CG Times"/>
                        <a:ea typeface="新細明體" panose="02020500000000000000" pitchFamily="18" charset="-120"/>
                        <a:cs typeface="CG Times"/>
                      </a:endParaRPr>
                    </a:p>
                    <a:p>
                      <a:pPr algn="l">
                        <a:spcAft>
                          <a:spcPts val="0"/>
                        </a:spcAft>
                      </a:pPr>
                      <a:r>
                        <a:rPr lang="en-US" sz="1200" kern="0" dirty="0">
                          <a:solidFill>
                            <a:srgbClr val="000000"/>
                          </a:solidFill>
                          <a:effectLst/>
                          <a:latin typeface="CG Times"/>
                          <a:ea typeface="標楷體" panose="03000509000000000000" pitchFamily="65" charset="-120"/>
                          <a:cs typeface="新細明體" panose="02020500000000000000" pitchFamily="18" charset="-120"/>
                        </a:rPr>
                        <a:t>(</a:t>
                      </a:r>
                      <a:r>
                        <a:rPr lang="zh-TW" sz="1200" kern="0" dirty="0">
                          <a:solidFill>
                            <a:srgbClr val="000000"/>
                          </a:solidFill>
                          <a:effectLst/>
                          <a:latin typeface="CG Times"/>
                          <a:ea typeface="標楷體" panose="03000509000000000000" pitchFamily="65" charset="-120"/>
                          <a:cs typeface="新細明體" panose="02020500000000000000" pitchFamily="18" charset="-120"/>
                        </a:rPr>
                        <a:t>航管系</a:t>
                      </a:r>
                      <a:r>
                        <a:rPr lang="en-US" sz="1200" kern="0" dirty="0" smtClean="0">
                          <a:solidFill>
                            <a:srgbClr val="000000"/>
                          </a:solidFill>
                          <a:effectLst/>
                          <a:latin typeface="CG Times"/>
                          <a:ea typeface="標楷體" panose="03000509000000000000" pitchFamily="65" charset="-120"/>
                          <a:cs typeface="新細明體" panose="02020500000000000000" pitchFamily="18" charset="-120"/>
                        </a:rPr>
                        <a:t>/</a:t>
                      </a:r>
                      <a:r>
                        <a:rPr lang="zh-TW" altLang="zh-TW" sz="1200" kern="1200" dirty="0" smtClean="0">
                          <a:solidFill>
                            <a:schemeClr val="tx1"/>
                          </a:solidFill>
                          <a:effectLst/>
                          <a:latin typeface="+mn-lt"/>
                          <a:ea typeface="+mn-ea"/>
                          <a:cs typeface="+mn-cs"/>
                        </a:rPr>
                        <a:t>傅彥凱</a:t>
                      </a:r>
                      <a:r>
                        <a:rPr lang="en-US" altLang="zh-TW" sz="1200" kern="1200" dirty="0" smtClean="0">
                          <a:solidFill>
                            <a:schemeClr val="tx1"/>
                          </a:solidFill>
                          <a:effectLst/>
                          <a:latin typeface="+mn-lt"/>
                          <a:ea typeface="+mn-ea"/>
                          <a:cs typeface="+mn-cs"/>
                        </a:rPr>
                        <a:t>)</a:t>
                      </a:r>
                      <a:endParaRPr lang="zh-TW" sz="1200" kern="100" dirty="0">
                        <a:effectLst/>
                        <a:latin typeface="CG Times"/>
                        <a:ea typeface="新細明體" panose="02020500000000000000" pitchFamily="18" charset="-120"/>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4/10</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fontAlgn="base">
                        <a:spcAft>
                          <a:spcPts val="0"/>
                        </a:spcAft>
                        <a:buFont typeface="+mj-lt"/>
                        <a:buNone/>
                      </a:pPr>
                      <a:r>
                        <a:rPr lang="zh-TW" altLang="zh-TW" sz="1200" kern="1200" dirty="0" smtClean="0">
                          <a:solidFill>
                            <a:schemeClr val="tx1"/>
                          </a:solidFill>
                          <a:effectLst/>
                          <a:latin typeface="+mn-lt"/>
                          <a:ea typeface="+mn-ea"/>
                          <a:cs typeface="+mn-cs"/>
                        </a:rPr>
                        <a:t>國外訂單因疫情因素減少萎縮，本國內需市場亦下滑，導致業務量嚴重萎縮，再加上同業削價競爭，公司訂單能量亟需拓展加強。</a:t>
                      </a:r>
                      <a:endParaRPr lang="en-US" altLang="zh-TW" sz="1200" kern="100" dirty="0" smtClean="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建議公司加強異業結盟，可與甲級營造廠合作，彼此建立合作夥伴關係，透過口碑行銷，共創雙贏</a:t>
                      </a:r>
                      <a:r>
                        <a:rPr lang="zh-TW" sz="1200" kern="100" dirty="0" smtClean="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200" kern="100" dirty="0" smtClean="0">
                        <a:effectLst/>
                        <a:latin typeface="Calibri" panose="020F0502020204030204" pitchFamily="34" charset="0"/>
                        <a:ea typeface="標楷體" panose="03000509000000000000" pitchFamily="65" charset="-120"/>
                        <a:cs typeface="Times New Roman" panose="02020603050405020304" pitchFamily="18" charset="0"/>
                      </a:endParaRPr>
                    </a:p>
                    <a:p>
                      <a:pPr marL="342900" lvl="0" indent="-342900" algn="l">
                        <a:spcAft>
                          <a:spcPts val="0"/>
                        </a:spcAft>
                        <a:buFont typeface="+mj-lt"/>
                        <a:buAutoNum type="arabicPeriod"/>
                      </a:pPr>
                      <a:r>
                        <a:rPr lang="zh-TW" altLang="zh-TW" sz="1200" kern="1200" dirty="0" smtClean="0">
                          <a:solidFill>
                            <a:schemeClr val="tx1"/>
                          </a:solidFill>
                          <a:effectLst/>
                          <a:latin typeface="+mn-lt"/>
                          <a:ea typeface="+mn-ea"/>
                          <a:cs typeface="+mn-cs"/>
                        </a:rPr>
                        <a:t>建議公司針對疫情期間，可向工業局申請各項紓困補助，並加強員工之教育訓練，本校後續將協助申請。</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Arial" pitchFamily="34" charset="0"/>
                          <a:ea typeface="+mn-ea"/>
                          <a:cs typeface="Arial" pitchFamily="34" charset="0"/>
                        </a:rPr>
                        <a:t>6</a:t>
                      </a:r>
                      <a:endParaRPr lang="en-US" sz="1200" b="0"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altLang="zh-TW" sz="1200" kern="0" dirty="0" smtClean="0">
                          <a:solidFill>
                            <a:srgbClr val="000000"/>
                          </a:solidFill>
                          <a:effectLst/>
                          <a:latin typeface="CG Times"/>
                          <a:ea typeface="+mn-ea"/>
                          <a:cs typeface="新細明體" panose="02020500000000000000" pitchFamily="18" charset="-120"/>
                        </a:rPr>
                        <a:t>富基鐵工廠股份有限公司</a:t>
                      </a:r>
                      <a:endParaRPr lang="zh-TW" altLang="zh-TW" sz="1200" kern="100" dirty="0" smtClean="0">
                        <a:effectLst/>
                        <a:latin typeface="CG Times"/>
                        <a:ea typeface="新細明體" panose="02020500000000000000" pitchFamily="18" charset="-120"/>
                        <a:cs typeface="CG Times"/>
                      </a:endParaRPr>
                    </a:p>
                    <a:p>
                      <a:pPr algn="l">
                        <a:spcAft>
                          <a:spcPts val="0"/>
                        </a:spcAft>
                      </a:pPr>
                      <a:r>
                        <a:rPr lang="en-US" altLang="zh-TW" sz="1200" kern="0" dirty="0" smtClean="0">
                          <a:solidFill>
                            <a:srgbClr val="000000"/>
                          </a:solidFill>
                          <a:effectLst/>
                          <a:latin typeface="CG Times"/>
                          <a:ea typeface="+mn-ea"/>
                          <a:cs typeface="新細明體" panose="02020500000000000000" pitchFamily="18" charset="-120"/>
                        </a:rPr>
                        <a:t>(</a:t>
                      </a:r>
                      <a:r>
                        <a:rPr lang="zh-TW" altLang="zh-TW" sz="1200" kern="0" dirty="0" smtClean="0">
                          <a:solidFill>
                            <a:srgbClr val="000000"/>
                          </a:solidFill>
                          <a:effectLst/>
                          <a:latin typeface="CG Times"/>
                          <a:ea typeface="+mn-ea"/>
                          <a:cs typeface="新細明體" panose="02020500000000000000" pitchFamily="18" charset="-120"/>
                        </a:rPr>
                        <a:t>航管系</a:t>
                      </a:r>
                      <a:r>
                        <a:rPr lang="en-US" altLang="zh-TW" sz="1200" kern="0" dirty="0" smtClean="0">
                          <a:solidFill>
                            <a:srgbClr val="000000"/>
                          </a:solidFill>
                          <a:effectLst/>
                          <a:latin typeface="CG Times"/>
                          <a:ea typeface="+mn-ea"/>
                          <a:cs typeface="新細明體" panose="02020500000000000000" pitchFamily="18" charset="-120"/>
                        </a:rPr>
                        <a:t>/</a:t>
                      </a:r>
                      <a:r>
                        <a:rPr lang="zh-TW" altLang="zh-TW" sz="1200" kern="1200" dirty="0" smtClean="0">
                          <a:solidFill>
                            <a:schemeClr val="tx1"/>
                          </a:solidFill>
                          <a:effectLst/>
                          <a:latin typeface="+mn-lt"/>
                          <a:ea typeface="+mn-ea"/>
                          <a:cs typeface="+mn-cs"/>
                        </a:rPr>
                        <a:t>傅彥凱</a:t>
                      </a:r>
                      <a:r>
                        <a:rPr lang="en-US" altLang="zh-TW" sz="1200" kern="1200" dirty="0" smtClean="0">
                          <a:solidFill>
                            <a:schemeClr val="tx1"/>
                          </a:solidFill>
                          <a:effectLst/>
                          <a:latin typeface="+mn-lt"/>
                          <a:ea typeface="+mn-ea"/>
                          <a:cs typeface="+mn-cs"/>
                        </a:rPr>
                        <a:t>)</a:t>
                      </a:r>
                      <a:endParaRPr lang="zh-TW" altLang="zh-TW" sz="1200" kern="100" dirty="0">
                        <a:effectLst/>
                        <a:latin typeface="CG Times"/>
                        <a:ea typeface="新細明體" panose="02020500000000000000" pitchFamily="18" charset="-120"/>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Arial" pitchFamily="34" charset="0"/>
                          <a:ea typeface="+mn-ea"/>
                          <a:cs typeface="Arial" pitchFamily="34" charset="0"/>
                        </a:rPr>
                        <a:t>4/10</a:t>
                      </a:r>
                      <a:endParaRPr lang="en-US" sz="1200" b="0" kern="100" dirty="0">
                        <a:solidFill>
                          <a:srgbClr val="000000"/>
                        </a:solidFill>
                        <a:latin typeface="Arial" pitchFamily="34" charset="0"/>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spcAft>
                          <a:spcPts val="0"/>
                        </a:spcAft>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國外訂單因疫情因素減少萎縮，本國內需市場亦下滑，導致業務量嚴重萎縮，再加上同業削價競爭，公司訂單能量亟需拓展加強</a:t>
                      </a:r>
                      <a:r>
                        <a:rPr lang="zh-TW" sz="1200" kern="100" dirty="0" smtClean="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200" kern="100" dirty="0" smtClean="0">
                        <a:effectLst/>
                        <a:latin typeface="Calibri" panose="020F0502020204030204" pitchFamily="34" charset="0"/>
                        <a:ea typeface="標楷體" panose="03000509000000000000" pitchFamily="65" charset="-120"/>
                        <a:cs typeface="Times New Roman" panose="02020603050405020304" pitchFamily="18" charset="0"/>
                      </a:endParaRPr>
                    </a:p>
                    <a:p>
                      <a:pPr marL="342900" lvl="0" indent="-342900" algn="l" fontAlgn="base">
                        <a:spcAft>
                          <a:spcPts val="0"/>
                        </a:spcAft>
                        <a:buFont typeface="+mj-lt"/>
                        <a:buAutoNum type="arabicPeriod"/>
                      </a:pPr>
                      <a:r>
                        <a:rPr lang="zh-TW" altLang="zh-TW" sz="1200" kern="1200" dirty="0" smtClean="0">
                          <a:solidFill>
                            <a:schemeClr val="tx1"/>
                          </a:solidFill>
                          <a:effectLst/>
                          <a:latin typeface="+mn-lt"/>
                          <a:ea typeface="+mn-ea"/>
                          <a:cs typeface="+mn-cs"/>
                        </a:rPr>
                        <a:t>訪談中廠長表示公司生產線</a:t>
                      </a:r>
                      <a:r>
                        <a:rPr lang="en-US" altLang="zh-TW" sz="1200" kern="1200" dirty="0" smtClean="0">
                          <a:solidFill>
                            <a:schemeClr val="tx1"/>
                          </a:solidFill>
                          <a:effectLst/>
                          <a:latin typeface="+mn-lt"/>
                          <a:ea typeface="+mn-ea"/>
                          <a:cs typeface="+mn-cs"/>
                        </a:rPr>
                        <a:t>80</a:t>
                      </a:r>
                      <a:r>
                        <a:rPr lang="zh-TW" altLang="zh-TW" sz="1200" kern="1200" dirty="0" smtClean="0">
                          <a:solidFill>
                            <a:schemeClr val="tx1"/>
                          </a:solidFill>
                          <a:effectLst/>
                          <a:latin typeface="+mn-lt"/>
                          <a:ea typeface="+mn-ea"/>
                          <a:cs typeface="+mn-cs"/>
                        </a:rPr>
                        <a:t>％需手工操作，無半自動化或自動化之需求，同時亦無節能或照明補助計畫申請之需求。</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建議公司加強異業結盟，可與甲級營造廠合作，彼此建立合作夥伴關係，透過口碑行銷，共創雙贏</a:t>
                      </a:r>
                      <a:r>
                        <a:rPr lang="zh-TW" sz="1200" kern="100" dirty="0" smtClean="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200" kern="100" dirty="0" smtClean="0">
                        <a:effectLst/>
                        <a:latin typeface="Calibri" panose="020F0502020204030204" pitchFamily="34" charset="0"/>
                        <a:ea typeface="標楷體" panose="03000509000000000000" pitchFamily="65" charset="-120"/>
                        <a:cs typeface="Times New Roman" panose="02020603050405020304" pitchFamily="18" charset="0"/>
                      </a:endParaRPr>
                    </a:p>
                    <a:p>
                      <a:pPr marL="342900" lvl="0" indent="-342900" algn="l">
                        <a:spcAft>
                          <a:spcPts val="0"/>
                        </a:spcAft>
                        <a:buFont typeface="+mj-lt"/>
                        <a:buAutoNum type="arabicPeriod"/>
                      </a:pPr>
                      <a:r>
                        <a:rPr lang="zh-TW" altLang="zh-TW" sz="1200" kern="1200" dirty="0" smtClean="0">
                          <a:solidFill>
                            <a:schemeClr val="tx1"/>
                          </a:solidFill>
                          <a:effectLst/>
                          <a:latin typeface="+mn-lt"/>
                          <a:ea typeface="+mn-ea"/>
                          <a:cs typeface="+mn-cs"/>
                        </a:rPr>
                        <a:t>建議公司針對疫情期間，可向工業局申請各項紓困補助，並加強員工之教育訓練，本校後續將協助申請。</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27">
                <a:tc>
                  <a:txBody>
                    <a:bodyPr/>
                    <a:lstStyle/>
                    <a:p>
                      <a:pPr marL="0" lvl="0" indent="0" algn="ctr" fontAlgn="base">
                        <a:lnSpc>
                          <a:spcPts val="1800"/>
                        </a:lnSpc>
                        <a:spcAft>
                          <a:spcPts val="0"/>
                        </a:spcAft>
                        <a:buFont typeface="+mj-lt"/>
                        <a:buNone/>
                      </a:pPr>
                      <a:r>
                        <a:rPr lang="en-US" sz="1200" b="0" kern="100" dirty="0" smtClean="0">
                          <a:latin typeface="Arial" pitchFamily="34" charset="0"/>
                          <a:ea typeface="+mn-ea"/>
                          <a:cs typeface="Arial" pitchFamily="34" charset="0"/>
                        </a:rPr>
                        <a:t>7</a:t>
                      </a:r>
                      <a:endParaRPr lang="en-US" sz="1200" b="0"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CG Times"/>
                          <a:ea typeface="標楷體" panose="03000509000000000000" pitchFamily="65" charset="-120"/>
                          <a:cs typeface="新細明體" panose="02020500000000000000" pitchFamily="18" charset="-120"/>
                        </a:rPr>
                        <a:t>昌晟企業股份有限公司</a:t>
                      </a:r>
                      <a:endParaRPr lang="zh-TW" sz="1200" kern="100" dirty="0">
                        <a:effectLst/>
                        <a:latin typeface="CG Times"/>
                        <a:ea typeface="新細明體" panose="02020500000000000000" pitchFamily="18" charset="-120"/>
                        <a:cs typeface="CG Times"/>
                      </a:endParaRPr>
                    </a:p>
                    <a:p>
                      <a:pPr algn="l">
                        <a:spcAft>
                          <a:spcPts val="0"/>
                        </a:spcAft>
                      </a:pPr>
                      <a:r>
                        <a:rPr lang="en-US" sz="1200" kern="0" dirty="0">
                          <a:solidFill>
                            <a:srgbClr val="000000"/>
                          </a:solidFill>
                          <a:effectLst/>
                          <a:latin typeface="CG Times"/>
                          <a:ea typeface="標楷體" panose="03000509000000000000" pitchFamily="65" charset="-120"/>
                          <a:cs typeface="新細明體" panose="02020500000000000000" pitchFamily="18" charset="-120"/>
                        </a:rPr>
                        <a:t>(</a:t>
                      </a:r>
                      <a:r>
                        <a:rPr lang="zh-TW" sz="1200" kern="0" dirty="0">
                          <a:solidFill>
                            <a:srgbClr val="000000"/>
                          </a:solidFill>
                          <a:effectLst/>
                          <a:latin typeface="CG Times"/>
                          <a:ea typeface="標楷體" panose="03000509000000000000" pitchFamily="65" charset="-120"/>
                          <a:cs typeface="新細明體" panose="02020500000000000000" pitchFamily="18" charset="-120"/>
                        </a:rPr>
                        <a:t>資管系</a:t>
                      </a:r>
                      <a:r>
                        <a:rPr lang="en-US" sz="1200" kern="0" dirty="0">
                          <a:solidFill>
                            <a:srgbClr val="000000"/>
                          </a:solidFill>
                          <a:effectLst/>
                          <a:latin typeface="CG Times"/>
                          <a:ea typeface="標楷體" panose="03000509000000000000" pitchFamily="65" charset="-120"/>
                          <a:cs typeface="新細明體" panose="02020500000000000000" pitchFamily="18" charset="-120"/>
                        </a:rPr>
                        <a:t>/</a:t>
                      </a:r>
                      <a:endParaRPr lang="zh-TW" sz="1200" kern="100" dirty="0">
                        <a:effectLst/>
                        <a:latin typeface="CG Times"/>
                        <a:ea typeface="新細明體" panose="02020500000000000000" pitchFamily="18" charset="-120"/>
                        <a:cs typeface="CG Times"/>
                      </a:endParaRPr>
                    </a:p>
                    <a:p>
                      <a:pPr algn="l">
                        <a:spcAft>
                          <a:spcPts val="0"/>
                        </a:spcAft>
                      </a:pPr>
                      <a:r>
                        <a:rPr lang="zh-TW" sz="1200" kern="0" dirty="0">
                          <a:solidFill>
                            <a:srgbClr val="000000"/>
                          </a:solidFill>
                          <a:effectLst/>
                          <a:latin typeface="CG Times"/>
                          <a:ea typeface="標楷體" panose="03000509000000000000" pitchFamily="65" charset="-120"/>
                          <a:cs typeface="新細明體" panose="02020500000000000000" pitchFamily="18" charset="-120"/>
                        </a:rPr>
                        <a:t>涂翠賡</a:t>
                      </a:r>
                      <a:r>
                        <a:rPr lang="en-US" sz="1200" kern="0" dirty="0">
                          <a:solidFill>
                            <a:srgbClr val="000000"/>
                          </a:solidFill>
                          <a:effectLst/>
                          <a:latin typeface="CG Times"/>
                          <a:ea typeface="標楷體" panose="03000509000000000000" pitchFamily="65" charset="-120"/>
                          <a:cs typeface="新細明體" panose="02020500000000000000" pitchFamily="18" charset="-120"/>
                        </a:rPr>
                        <a:t>)</a:t>
                      </a:r>
                      <a:endParaRPr lang="zh-TW" sz="1200" kern="100" dirty="0">
                        <a:effectLst/>
                        <a:latin typeface="CG Times"/>
                        <a:ea typeface="新細明體" panose="02020500000000000000" pitchFamily="18" charset="-120"/>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Arial" pitchFamily="34" charset="0"/>
                          <a:ea typeface="+mn-ea"/>
                          <a:cs typeface="Arial" pitchFamily="34" charset="0"/>
                        </a:rPr>
                        <a:t>4/10</a:t>
                      </a:r>
                      <a:endParaRPr lang="en-US" sz="1200" b="0" kern="100" dirty="0">
                        <a:solidFill>
                          <a:srgbClr val="000000"/>
                        </a:solidFill>
                        <a:latin typeface="Arial" pitchFamily="34" charset="0"/>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spcAft>
                          <a:spcPts val="0"/>
                        </a:spcAft>
                        <a:buSzPts val="1200"/>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受新冠肺炎影響，需對政府紓困方案有新了解提出申請。</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l" fontAlgn="base">
                        <a:spcAft>
                          <a:spcPts val="0"/>
                        </a:spcAft>
                        <a:buSzPts val="1200"/>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機械傳動相關產品，品質水準控管猶待加強</a:t>
                      </a:r>
                      <a:r>
                        <a:rPr lang="zh-TW" sz="1200" kern="100" dirty="0" smtClean="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200" kern="100" dirty="0" smtClean="0">
                        <a:effectLst/>
                        <a:latin typeface="Calibri" panose="020F0502020204030204" pitchFamily="34" charset="0"/>
                        <a:ea typeface="標楷體" panose="03000509000000000000" pitchFamily="65" charset="-120"/>
                        <a:cs typeface="Times New Roman" panose="02020603050405020304" pitchFamily="18" charset="0"/>
                      </a:endParaRPr>
                    </a:p>
                    <a:p>
                      <a:pPr marL="342900" lvl="0" indent="-342900" algn="l" fontAlgn="base">
                        <a:spcAft>
                          <a:spcPts val="0"/>
                        </a:spcAft>
                        <a:buSzPts val="1200"/>
                        <a:buFont typeface="+mj-lt"/>
                        <a:buAutoNum type="arabicPeriod"/>
                      </a:pPr>
                      <a:r>
                        <a:rPr lang="zh-TW" altLang="zh-TW" sz="1200" kern="1200" dirty="0" smtClean="0">
                          <a:solidFill>
                            <a:schemeClr val="tx1"/>
                          </a:solidFill>
                          <a:effectLst/>
                          <a:latin typeface="+mn-lt"/>
                          <a:ea typeface="+mn-ea"/>
                          <a:cs typeface="+mn-cs"/>
                        </a:rPr>
                        <a:t>工業機械進行智能化設計與操控相關技術極需協助。</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邀請參加本計畫辦理之紓困方案說明會及訓練課程。</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l">
                        <a:spcAft>
                          <a:spcPts val="0"/>
                        </a:spcAft>
                        <a:buFont typeface="+mj-lt"/>
                        <a:buAutoNum type="arabicPeriod"/>
                      </a:pPr>
                      <a:r>
                        <a:rPr lang="zh-TW" sz="1200" kern="100" dirty="0">
                          <a:effectLst/>
                          <a:latin typeface="Calibri" panose="020F0502020204030204" pitchFamily="34" charset="0"/>
                          <a:ea typeface="標楷體" panose="03000509000000000000" pitchFamily="65" charset="-120"/>
                          <a:cs typeface="Times New Roman" panose="02020603050405020304" pitchFamily="18" charset="0"/>
                        </a:rPr>
                        <a:t>請機械系就機械傳動產品之品質水準管控提出建議</a:t>
                      </a:r>
                      <a:r>
                        <a:rPr lang="zh-TW" sz="1200" kern="100" dirty="0" smtClean="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200" kern="100" dirty="0" smtClean="0">
                        <a:effectLst/>
                        <a:latin typeface="Calibri" panose="020F0502020204030204" pitchFamily="34" charset="0"/>
                        <a:ea typeface="標楷體" panose="03000509000000000000" pitchFamily="65" charset="-120"/>
                        <a:cs typeface="Times New Roman" panose="02020603050405020304" pitchFamily="18" charset="0"/>
                      </a:endParaRPr>
                    </a:p>
                    <a:p>
                      <a:pPr marL="342900" lvl="0" indent="-342900" algn="l">
                        <a:spcAft>
                          <a:spcPts val="0"/>
                        </a:spcAft>
                        <a:buFont typeface="+mj-lt"/>
                        <a:buAutoNum type="arabicPeriod"/>
                      </a:pPr>
                      <a:r>
                        <a:rPr lang="zh-TW" altLang="zh-TW" sz="1200" kern="1200" dirty="0" smtClean="0">
                          <a:solidFill>
                            <a:schemeClr val="tx1"/>
                          </a:solidFill>
                          <a:effectLst/>
                          <a:latin typeface="+mn-lt"/>
                          <a:ea typeface="+mn-ea"/>
                          <a:cs typeface="+mn-cs"/>
                        </a:rPr>
                        <a:t>蒐整國外相關論文與研究就工業機械智能化設計進行分析與探討並提供昌晟參考。</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Calibri" panose="020F0502020204030204" pitchFamily="34" charset="0"/>
                          <a:ea typeface="標楷體" panose="03000509000000000000" pitchFamily="65" charset="-120"/>
                          <a:cs typeface="Times New Roman" panose="02020603050405020304" pitchFamily="18" charset="0"/>
                          <a:sym typeface="Wingdings" panose="05000000000000000000" pitchFamily="2" charset="2"/>
                        </a:rPr>
                        <a: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86010"/>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14</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3387945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594382132"/>
              </p:ext>
            </p:extLst>
          </p:nvPr>
        </p:nvGraphicFramePr>
        <p:xfrm>
          <a:off x="71439" y="1214422"/>
          <a:ext cx="8929717" cy="371856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167210">
                <a:tc>
                  <a:txBody>
                    <a:bodyPr/>
                    <a:lstStyle/>
                    <a:p>
                      <a:pPr marL="342900" lvl="0" indent="-342900" algn="ctr" fontAlgn="base">
                        <a:lnSpc>
                          <a:spcPts val="1800"/>
                        </a:lnSpc>
                        <a:spcAft>
                          <a:spcPts val="0"/>
                        </a:spcAft>
                        <a:buFont typeface="+mj-lt"/>
                        <a:buNone/>
                      </a:pPr>
                      <a:r>
                        <a:rPr lang="en-US" sz="1200" b="0" kern="100" dirty="0">
                          <a:latin typeface="+mn-ea"/>
                          <a:ea typeface="+mn-ea"/>
                          <a:cs typeface="Arial" pitchFamily="34" charset="0"/>
                        </a:rPr>
                        <a:t>8</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啟基機械工程股份有限公司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航管系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4/10</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fontAlgn="base">
                        <a:spcAft>
                          <a:spcPts val="0"/>
                        </a:spcAft>
                        <a:buFont typeface="+mj-lt"/>
                        <a:buNone/>
                      </a:pPr>
                      <a:r>
                        <a:rPr lang="zh-TW" altLang="zh-TW" sz="1200" kern="1200" dirty="0" smtClean="0">
                          <a:solidFill>
                            <a:schemeClr val="tx1"/>
                          </a:solidFill>
                          <a:effectLst/>
                          <a:latin typeface="+mn-ea"/>
                          <a:ea typeface="+mn-ea"/>
                          <a:cs typeface="+mn-cs"/>
                        </a:rPr>
                        <a:t>國外訂單因疫情因素減少萎縮，本國內需市場亦下滑，導致業務量嚴重萎縮，再加上同業削價競爭，公司訂單能量亟需拓展加強。</a:t>
                      </a:r>
                      <a:endParaRPr lang="en-US" altLang="zh-TW" sz="1200" kern="100" dirty="0" smtClean="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Aft>
                          <a:spcPts val="0"/>
                        </a:spcAft>
                        <a:buFont typeface="+mj-lt"/>
                        <a:buAutoNum type="arabicPeriod"/>
                      </a:pPr>
                      <a:r>
                        <a:rPr lang="zh-TW" sz="1200" kern="100" dirty="0">
                          <a:effectLst/>
                          <a:latin typeface="+mn-ea"/>
                          <a:ea typeface="+mn-ea"/>
                          <a:cs typeface="Times New Roman" panose="02020603050405020304" pitchFamily="18" charset="0"/>
                        </a:rPr>
                        <a:t>建議公司加強異業結盟，可與甲級營造廠合作，彼此建立合作夥伴關係，透過口碑行銷，共創雙贏</a:t>
                      </a:r>
                      <a:r>
                        <a:rPr lang="zh-TW" sz="1200" kern="100" dirty="0" smtClean="0">
                          <a:effectLst/>
                          <a:latin typeface="+mn-ea"/>
                          <a:ea typeface="+mn-ea"/>
                          <a:cs typeface="Times New Roman" panose="02020603050405020304" pitchFamily="18" charset="0"/>
                        </a:rPr>
                        <a:t>。</a:t>
                      </a:r>
                      <a:endParaRPr lang="en-US" altLang="zh-TW" sz="1200" kern="100" dirty="0" smtClean="0">
                        <a:effectLst/>
                        <a:latin typeface="+mn-ea"/>
                        <a:ea typeface="+mn-ea"/>
                        <a:cs typeface="Times New Roman" panose="02020603050405020304" pitchFamily="18" charset="0"/>
                      </a:endParaRPr>
                    </a:p>
                    <a:p>
                      <a:pPr marL="342900" lvl="0" indent="-342900" algn="l">
                        <a:spcAft>
                          <a:spcPts val="0"/>
                        </a:spcAft>
                        <a:buFont typeface="+mj-lt"/>
                        <a:buAutoNum type="arabicPeriod"/>
                      </a:pPr>
                      <a:r>
                        <a:rPr lang="zh-TW" altLang="zh-TW" sz="1200" kern="1200" dirty="0" smtClean="0">
                          <a:solidFill>
                            <a:schemeClr val="tx1"/>
                          </a:solidFill>
                          <a:effectLst/>
                          <a:latin typeface="+mn-ea"/>
                          <a:ea typeface="+mn-ea"/>
                          <a:cs typeface="+mn-cs"/>
                        </a:rPr>
                        <a:t>建議公司針對疫情期間，可向工業局申請各項紓困補助，並加強員工之教育訓練，本校後續將協助申請。</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a:effectLst/>
                          <a:latin typeface="+mn-ea"/>
                          <a:ea typeface="+mn-ea"/>
                          <a:cs typeface="Times New Roman" panose="02020603050405020304" pitchFamily="18" charset="0"/>
                          <a:sym typeface="Wingdings" panose="05000000000000000000" pitchFamily="2" charset="2"/>
                        </a:rPr>
                        <a:t></a:t>
                      </a:r>
                      <a:endParaRPr lang="zh-TW" sz="1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9</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台灣愛米克有限公司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資管系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4/14</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spcAft>
                          <a:spcPts val="0"/>
                        </a:spcAft>
                        <a:buFont typeface="+mj-lt"/>
                        <a:buAutoNum type="arabicPeriod"/>
                      </a:pPr>
                      <a:r>
                        <a:rPr lang="zh-TW" altLang="zh-TW" sz="1200" kern="1200" dirty="0" smtClean="0">
                          <a:solidFill>
                            <a:schemeClr val="tx1"/>
                          </a:solidFill>
                          <a:effectLst/>
                          <a:latin typeface="+mn-ea"/>
                          <a:ea typeface="+mn-ea"/>
                          <a:cs typeface="+mn-cs"/>
                        </a:rPr>
                        <a:t>需要進用新員工，充實公司不足人力資源。</a:t>
                      </a:r>
                      <a:endParaRPr lang="en-US" altLang="zh-TW" sz="1200" kern="1200" dirty="0" smtClean="0">
                        <a:solidFill>
                          <a:schemeClr val="tx1"/>
                        </a:solidFill>
                        <a:effectLst/>
                        <a:latin typeface="+mn-ea"/>
                        <a:ea typeface="+mn-ea"/>
                        <a:cs typeface="+mn-cs"/>
                      </a:endParaRPr>
                    </a:p>
                    <a:p>
                      <a:pPr marL="342900" lvl="0" indent="-342900" algn="l" fontAlgn="base">
                        <a:spcAft>
                          <a:spcPts val="0"/>
                        </a:spcAft>
                        <a:buFont typeface="+mj-lt"/>
                        <a:buAutoNum type="arabicPeriod"/>
                      </a:pPr>
                      <a:r>
                        <a:rPr lang="zh-TW" altLang="zh-TW" sz="1200" kern="1200" dirty="0" smtClean="0">
                          <a:solidFill>
                            <a:schemeClr val="tx1"/>
                          </a:solidFill>
                          <a:effectLst/>
                          <a:latin typeface="+mn-ea"/>
                          <a:ea typeface="+mn-ea"/>
                          <a:cs typeface="+mn-cs"/>
                        </a:rPr>
                        <a:t>公司產品客製化居多，維修與管理較為繁瑣複雜。</a:t>
                      </a:r>
                      <a:endParaRPr lang="en-US" altLang="zh-TW" sz="1200" kern="1200" dirty="0" smtClean="0">
                        <a:solidFill>
                          <a:schemeClr val="tx1"/>
                        </a:solidFill>
                        <a:effectLst/>
                        <a:latin typeface="+mn-ea"/>
                        <a:ea typeface="+mn-ea"/>
                        <a:cs typeface="+mn-cs"/>
                      </a:endParaRPr>
                    </a:p>
                    <a:p>
                      <a:pPr marL="342900" lvl="0" indent="-342900" algn="l" fontAlgn="base">
                        <a:spcAft>
                          <a:spcPts val="0"/>
                        </a:spcAft>
                        <a:buFont typeface="+mj-lt"/>
                        <a:buAutoNum type="arabicPeriod"/>
                      </a:pPr>
                      <a:r>
                        <a:rPr lang="zh-TW" altLang="zh-TW" sz="1200" kern="1200" dirty="0" smtClean="0">
                          <a:solidFill>
                            <a:schemeClr val="tx1"/>
                          </a:solidFill>
                          <a:effectLst/>
                          <a:latin typeface="+mn-ea"/>
                          <a:ea typeface="+mn-ea"/>
                          <a:cs typeface="+mn-cs"/>
                        </a:rPr>
                        <a:t>需協助輔導在職員工進行相關貿易行銷之訓練。</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6535" indent="-228600" algn="l">
                        <a:spcAft>
                          <a:spcPts val="0"/>
                        </a:spcAft>
                        <a:buFont typeface="+mj-lt"/>
                        <a:buAutoNum type="arabicPeriod"/>
                      </a:pPr>
                      <a:r>
                        <a:rPr lang="zh-TW" sz="1200" kern="100" dirty="0">
                          <a:effectLst/>
                          <a:latin typeface="+mn-ea"/>
                          <a:ea typeface="+mn-ea"/>
                          <a:cs typeface="Times New Roman" panose="02020603050405020304" pitchFamily="18" charset="0"/>
                        </a:rPr>
                        <a:t>協調電機系進行學生校外實習，補充愛米克人力之不足</a:t>
                      </a:r>
                      <a:r>
                        <a:rPr lang="zh-TW" sz="1200" kern="100" dirty="0" smtClean="0">
                          <a:effectLst/>
                          <a:latin typeface="+mn-ea"/>
                          <a:ea typeface="+mn-ea"/>
                          <a:cs typeface="Times New Roman" panose="02020603050405020304" pitchFamily="18" charset="0"/>
                        </a:rPr>
                        <a:t>。</a:t>
                      </a:r>
                      <a:endParaRPr lang="en-US" altLang="zh-TW" sz="1200" kern="100" dirty="0" smtClean="0">
                        <a:effectLst/>
                        <a:latin typeface="+mn-ea"/>
                        <a:ea typeface="+mn-ea"/>
                        <a:cs typeface="Times New Roman" panose="02020603050405020304" pitchFamily="18" charset="0"/>
                      </a:endParaRPr>
                    </a:p>
                    <a:p>
                      <a:pPr marL="216535"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請機械系老師協助訂定公司產品維修與管理之標準作業程序。</a:t>
                      </a:r>
                      <a:endParaRPr lang="en-US" altLang="zh-TW" sz="1200" kern="100" dirty="0" smtClean="0">
                        <a:effectLst/>
                        <a:latin typeface="+mn-ea"/>
                        <a:ea typeface="+mn-ea"/>
                        <a:cs typeface="Times New Roman" panose="02020603050405020304" pitchFamily="18" charset="0"/>
                      </a:endParaRPr>
                    </a:p>
                    <a:p>
                      <a:pPr marL="216535"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協助申請政府相關之貿易行銷人才培訓計畫。</a:t>
                      </a:r>
                      <a:endParaRPr lang="en-US" altLang="zh-TW" sz="1200" kern="100" dirty="0" smtClean="0">
                        <a:effectLst/>
                        <a:latin typeface="+mn-ea"/>
                        <a:ea typeface="+mn-ea"/>
                        <a:cs typeface="Times New Roman" panose="02020603050405020304" pitchFamily="18" charset="0"/>
                      </a:endParaRPr>
                    </a:p>
                    <a:p>
                      <a:pPr marL="216535" indent="-228600" algn="l">
                        <a:spcAft>
                          <a:spcPts val="0"/>
                        </a:spcAft>
                        <a:buFont typeface="+mj-lt"/>
                        <a:buAutoNum type="arabicPeriod"/>
                      </a:pP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15</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689574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629326418"/>
              </p:ext>
            </p:extLst>
          </p:nvPr>
        </p:nvGraphicFramePr>
        <p:xfrm>
          <a:off x="71439" y="1214422"/>
          <a:ext cx="8929717" cy="518160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16721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10</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得洋電子工業股份有限公司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余元培</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4/16</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00" dirty="0" smtClean="0">
                          <a:effectLst/>
                          <a:latin typeface="+mn-ea"/>
                          <a:ea typeface="+mn-ea"/>
                          <a:cs typeface="Times New Roman" panose="02020603050405020304" pitchFamily="18" charset="0"/>
                        </a:rPr>
                        <a:t>經濟部因應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疫情產業紓困振與暨補助措施宣導。</a:t>
                      </a:r>
                    </a:p>
                    <a:p>
                      <a:pPr marL="228600" lvl="0" indent="-228600" algn="l" fontAlgn="base">
                        <a:spcAft>
                          <a:spcPts val="0"/>
                        </a:spcAft>
                        <a:buSzPts val="1200"/>
                        <a:buFont typeface="+mj-lt"/>
                        <a:buAutoNum type="arabicPeriod"/>
                      </a:pPr>
                      <a:r>
                        <a:rPr lang="zh-TW" altLang="en-US" sz="1200" kern="100" dirty="0" smtClean="0">
                          <a:effectLst/>
                          <a:latin typeface="+mn-ea"/>
                          <a:ea typeface="+mn-ea"/>
                          <a:cs typeface="Times New Roman" panose="02020603050405020304" pitchFamily="18" charset="0"/>
                        </a:rPr>
                        <a:t>工業區因應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疫情水電補助措施宣導</a:t>
                      </a:r>
                    </a:p>
                    <a:p>
                      <a:pPr marL="228600" lvl="0" indent="-228600" algn="l" fontAlgn="base">
                        <a:spcAft>
                          <a:spcPts val="0"/>
                        </a:spcAft>
                        <a:buSzPts val="1200"/>
                        <a:buFont typeface="+mj-lt"/>
                        <a:buAutoNum type="arabicPeriod"/>
                      </a:pPr>
                      <a:r>
                        <a:rPr lang="zh-TW" altLang="en-US" sz="1200" kern="100" dirty="0" smtClean="0">
                          <a:effectLst/>
                          <a:latin typeface="+mn-ea"/>
                          <a:ea typeface="+mn-ea"/>
                          <a:cs typeface="Times New Roman" panose="02020603050405020304" pitchFamily="18" charset="0"/>
                        </a:rPr>
                        <a:t>勞動部因應。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疫情勞工紓困措施宣導。</a:t>
                      </a:r>
                    </a:p>
                    <a:p>
                      <a:pPr marL="228600" lvl="0" indent="-228600" algn="l" fontAlgn="base">
                        <a:spcAft>
                          <a:spcPts val="0"/>
                        </a:spcAft>
                        <a:buSzPts val="1200"/>
                        <a:buFont typeface="+mj-lt"/>
                        <a:buAutoNum type="arabicPeriod"/>
                      </a:pPr>
                      <a:r>
                        <a:rPr lang="zh-TW" altLang="en-US" sz="1200" kern="100" dirty="0" smtClean="0">
                          <a:effectLst/>
                          <a:latin typeface="+mn-ea"/>
                          <a:ea typeface="+mn-ea"/>
                          <a:cs typeface="Times New Roman" panose="02020603050405020304" pitchFamily="18" charset="0"/>
                        </a:rPr>
                        <a:t>工業物聯網與大數據技術應用於智慧製造與節能創新再造計畫人才培訓課程</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機器人與機電整合應用、</a:t>
                      </a:r>
                      <a:r>
                        <a:rPr lang="en-US" altLang="zh-TW" sz="1200" kern="100" dirty="0" smtClean="0">
                          <a:effectLst/>
                          <a:latin typeface="+mn-ea"/>
                          <a:ea typeface="+mn-ea"/>
                          <a:cs typeface="Times New Roman" panose="02020603050405020304" pitchFamily="18" charset="0"/>
                        </a:rPr>
                        <a:t>ISO9001</a:t>
                      </a:r>
                      <a:r>
                        <a:rPr lang="zh-TW" altLang="en-US" sz="1200" kern="100" dirty="0" smtClean="0">
                          <a:effectLst/>
                          <a:latin typeface="+mn-ea"/>
                          <a:ea typeface="+mn-ea"/>
                          <a:cs typeface="Times New Roman" panose="02020603050405020304" pitchFamily="18" charset="0"/>
                        </a:rPr>
                        <a:t>內部稽核人員訓練課程預計八月份辦理</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表面黏著製程精進。</a:t>
                      </a:r>
                    </a:p>
                    <a:p>
                      <a:pPr marL="228600" lvl="0" indent="-228600" algn="l">
                        <a:spcAft>
                          <a:spcPts val="0"/>
                        </a:spcAft>
                        <a:buFont typeface="+mj-lt"/>
                        <a:buAutoNum type="arabicPeriod"/>
                      </a:pPr>
                      <a:r>
                        <a:rPr lang="en-US" altLang="zh-TW" sz="1200" kern="100" dirty="0" smtClean="0">
                          <a:effectLst/>
                          <a:latin typeface="+mn-ea"/>
                          <a:ea typeface="+mn-ea"/>
                          <a:cs typeface="Times New Roman" panose="02020603050405020304" pitchFamily="18" charset="0"/>
                        </a:rPr>
                        <a:t>PCBA</a:t>
                      </a:r>
                      <a:r>
                        <a:rPr lang="zh-TW" altLang="en-US" sz="1200" kern="100" dirty="0" smtClean="0">
                          <a:effectLst/>
                          <a:latin typeface="+mn-ea"/>
                          <a:ea typeface="+mn-ea"/>
                          <a:cs typeface="Times New Roman" panose="02020603050405020304" pitchFamily="18" charset="0"/>
                        </a:rPr>
                        <a:t>測試棈進。</a:t>
                      </a:r>
                    </a:p>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材料取得不易，多仰賴進口；近年來與瑪居禮電波工業合作，品質仍無法與國外客戶相提並論。</a:t>
                      </a:r>
                    </a:p>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日間部電子系學生暑期、全學期或全學年校外實習媒合。</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11</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萬矗實業有限公司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余元培</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4/16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經濟部因應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疫情產業紓困振與暨補助措施宣導。</a:t>
                      </a: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工業區因應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疫情水電補助措施宣導</a:t>
                      </a: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勞動部因應。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疫情勞工紓困措施宣導。</a:t>
                      </a:r>
                    </a:p>
                    <a:p>
                      <a:pPr marL="228600" lvl="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工業物聯網與大數據技術應用於智慧製造與節能創新再造計畫人才培訓課程</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機器人與機電整合應用、</a:t>
                      </a:r>
                      <a:r>
                        <a:rPr lang="en-US" altLang="zh-TW" sz="1200" kern="100" dirty="0" smtClean="0">
                          <a:effectLst/>
                          <a:latin typeface="+mn-ea"/>
                          <a:ea typeface="+mn-ea"/>
                          <a:cs typeface="Times New Roman" panose="02020603050405020304" pitchFamily="18" charset="0"/>
                        </a:rPr>
                        <a:t>ISO9001</a:t>
                      </a:r>
                      <a:r>
                        <a:rPr lang="zh-TW" altLang="en-US" sz="1200" kern="100" dirty="0" smtClean="0">
                          <a:effectLst/>
                          <a:latin typeface="+mn-ea"/>
                          <a:ea typeface="+mn-ea"/>
                          <a:cs typeface="Times New Roman" panose="02020603050405020304" pitchFamily="18" charset="0"/>
                        </a:rPr>
                        <a:t>內部稽核人員訓練課程預計八月份辦理</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a:t>
                      </a:r>
                    </a:p>
                    <a:p>
                      <a:pPr marL="342900" lvl="0" indent="-342900" algn="l" fontAlgn="base">
                        <a:spcAft>
                          <a:spcPts val="0"/>
                        </a:spcAft>
                        <a:buFont typeface="+mj-lt"/>
                        <a:buAutoNum type="arabicPeriod"/>
                      </a:pP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第二代接班人對於傳統產業不會投入機器設備生產製造，僅仰賴老師傅工藝接單，工業局或資策會開設課程都會報名學習，如果有合適相關機械設計課程會通知出席。</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16</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1768632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804359900"/>
              </p:ext>
            </p:extLst>
          </p:nvPr>
        </p:nvGraphicFramePr>
        <p:xfrm>
          <a:off x="71439" y="1214422"/>
          <a:ext cx="8929717" cy="470861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80717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12</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走遍天下食品有限公司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食科系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莊朝琪</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4/16</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zh-TW" sz="1200" kern="1200" dirty="0" smtClean="0">
                          <a:solidFill>
                            <a:schemeClr val="tx1"/>
                          </a:solidFill>
                          <a:effectLst/>
                          <a:latin typeface="+mn-ea"/>
                          <a:ea typeface="+mn-ea"/>
                          <a:cs typeface="+mn-cs"/>
                        </a:rPr>
                        <a:t>可以從校外實習合作開始協助。</a:t>
                      </a:r>
                      <a:endParaRPr lang="en-US" altLang="zh-TW" sz="1200" kern="1200" dirty="0" smtClean="0">
                        <a:solidFill>
                          <a:schemeClr val="tx1"/>
                        </a:solidFill>
                        <a:effectLst/>
                        <a:latin typeface="+mn-ea"/>
                        <a:ea typeface="+mn-ea"/>
                        <a:cs typeface="+mn-cs"/>
                      </a:endParaRPr>
                    </a:p>
                    <a:p>
                      <a:pPr marL="228600" lvl="0" indent="-228600" algn="l" fontAlgn="base">
                        <a:spcAft>
                          <a:spcPts val="0"/>
                        </a:spcAft>
                        <a:buSzPts val="1200"/>
                        <a:buFont typeface="+mj-lt"/>
                        <a:buAutoNum type="arabicPeriod"/>
                      </a:pPr>
                      <a:r>
                        <a:rPr lang="zh-TW" altLang="zh-TW" sz="1200" kern="1200" dirty="0" smtClean="0">
                          <a:solidFill>
                            <a:schemeClr val="tx1"/>
                          </a:solidFill>
                          <a:effectLst/>
                          <a:latin typeface="+mn-ea"/>
                          <a:ea typeface="+mn-ea"/>
                          <a:cs typeface="+mn-cs"/>
                        </a:rPr>
                        <a:t>研發新方面由食科系協助討論，待該公司需求明確後，洽談進一步合作事宜。</a:t>
                      </a:r>
                      <a:endParaRPr lang="zh-TW" altLang="en-US" sz="1200" kern="100" dirty="0" smtClean="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由食科系公告該公司校外實習需求並媒合學生。</a:t>
                      </a:r>
                    </a:p>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由食科系持續與該公司連繫與合作。</a:t>
                      </a:r>
                      <a:endParaRPr lang="zh-TW" altLang="en-US" sz="1200" kern="100" dirty="0" smtClean="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13</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品川實業股份有限公司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食科系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莊朝琪</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4/17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sz="1200" kern="100" dirty="0">
                          <a:effectLst/>
                          <a:latin typeface="+mn-ea"/>
                          <a:ea typeface="+mn-ea"/>
                          <a:cs typeface="Times New Roman" panose="02020603050405020304" pitchFamily="18" charset="0"/>
                        </a:rPr>
                        <a:t>花技原料短缺非本校可以代為處理事項。</a:t>
                      </a:r>
                    </a:p>
                    <a:p>
                      <a:pPr marL="228600" indent="-228600" algn="l" fontAlgn="base">
                        <a:spcAft>
                          <a:spcPts val="0"/>
                        </a:spcAft>
                        <a:buFont typeface="+mj-lt"/>
                        <a:buAutoNum type="arabicPeriod"/>
                      </a:pPr>
                      <a:r>
                        <a:rPr lang="zh-TW" sz="1200" kern="100" dirty="0" smtClean="0">
                          <a:effectLst/>
                          <a:latin typeface="+mn-ea"/>
                          <a:ea typeface="+mn-ea"/>
                          <a:cs typeface="Times New Roman" panose="02020603050405020304" pitchFamily="18" charset="0"/>
                        </a:rPr>
                        <a:t>經營</a:t>
                      </a:r>
                      <a:r>
                        <a:rPr lang="zh-TW" sz="1200" kern="100" dirty="0">
                          <a:effectLst/>
                          <a:latin typeface="+mn-ea"/>
                          <a:ea typeface="+mn-ea"/>
                          <a:cs typeface="Times New Roman" panose="02020603050405020304" pitchFamily="18" charset="0"/>
                        </a:rPr>
                        <a:t>成本高漲與大環境趨勢有關</a:t>
                      </a:r>
                      <a:r>
                        <a:rPr lang="zh-TW" sz="1200" kern="100" dirty="0" smtClean="0">
                          <a:effectLst/>
                          <a:latin typeface="+mn-ea"/>
                          <a:ea typeface="+mn-ea"/>
                          <a:cs typeface="Times New Roman" panose="02020603050405020304" pitchFamily="18" charset="0"/>
                        </a:rPr>
                        <a:t>。</a:t>
                      </a:r>
                      <a:endParaRPr lang="en-US" altLang="zh-TW" sz="1200" kern="100" dirty="0" smtClean="0">
                        <a:effectLst/>
                        <a:latin typeface="+mn-ea"/>
                        <a:ea typeface="+mn-ea"/>
                        <a:cs typeface="Times New Roman" panose="02020603050405020304" pitchFamily="18" charset="0"/>
                      </a:endParaRPr>
                    </a:p>
                    <a:p>
                      <a:pPr marL="228600" indent="-228600" algn="l" fontAlgn="base">
                        <a:spcAft>
                          <a:spcPts val="0"/>
                        </a:spcAft>
                        <a:buFont typeface="+mj-lt"/>
                        <a:buAutoNum type="arabicPeriod"/>
                      </a:pPr>
                      <a:r>
                        <a:rPr lang="zh-TW" altLang="zh-TW" sz="1200" kern="1200" dirty="0" smtClean="0">
                          <a:solidFill>
                            <a:schemeClr val="tx1"/>
                          </a:solidFill>
                          <a:effectLst/>
                          <a:latin typeface="+mn-ea"/>
                          <a:ea typeface="+mn-ea"/>
                          <a:cs typeface="+mn-cs"/>
                        </a:rPr>
                        <a:t>本校可由行銷專長教師協助其市場開拓與競爭。</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建議可由行銷專長教師或系所功其市場開拓與競爭。</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14</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聯華食品工業股份有限公司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食科系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劉滿海</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4/21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base">
                        <a:spcAft>
                          <a:spcPts val="0"/>
                        </a:spcAft>
                        <a:buFont typeface="+mj-lt"/>
                        <a:buNone/>
                      </a:pPr>
                      <a:r>
                        <a:rPr lang="zh-TW" altLang="zh-TW" sz="1200" kern="1200" dirty="0" smtClean="0">
                          <a:solidFill>
                            <a:schemeClr val="tx1"/>
                          </a:solidFill>
                          <a:effectLst/>
                          <a:latin typeface="+mn-ea"/>
                          <a:ea typeface="+mn-ea"/>
                          <a:cs typeface="+mn-cs"/>
                        </a:rPr>
                        <a:t>持續透過實習作合，培育並吸引願意投入產業的食品相關科系新鮮人進行公司任職。</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無</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00" dirty="0" smtClean="0">
                          <a:effectLst/>
                          <a:latin typeface="+mn-ea"/>
                          <a:ea typeface="+mn-ea"/>
                          <a:cs typeface="Times New Roman" panose="02020603050405020304" pitchFamily="18" charset="0"/>
                          <a:sym typeface="Wingdings" panose="05000000000000000000" pitchFamily="2" charset="2"/>
                        </a:rPr>
                        <a:t></a:t>
                      </a:r>
                      <a:endParaRPr lang="zh-TW" altLang="zh-TW" sz="1200" kern="100" dirty="0" smtClean="0">
                        <a:effectLst/>
                        <a:latin typeface="+mn-ea"/>
                        <a:ea typeface="+mn-ea"/>
                        <a:cs typeface="Times New Roman" panose="02020603050405020304" pitchFamily="18" charset="0"/>
                      </a:endParaRPr>
                    </a:p>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386606"/>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15</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立基食品股份有限公司瑞芳一廠</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食科系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莊朝琪</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4/21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人才招募方面經訪談了解，立基希望能有長期穩定的長駐人力支援，但無短期實習需求，比較迫切需求培育技術人才</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研發人才較不需要</a:t>
                      </a:r>
                      <a:r>
                        <a:rPr lang="en-US" altLang="zh-TW" sz="1200" kern="100" dirty="0" smtClean="0">
                          <a:effectLst/>
                          <a:latin typeface="+mn-ea"/>
                          <a:ea typeface="+mn-ea"/>
                          <a:cs typeface="Times New Roman" panose="02020603050405020304" pitchFamily="18" charset="0"/>
                        </a:rPr>
                        <a:t>) </a:t>
                      </a:r>
                      <a:r>
                        <a:rPr lang="zh-TW" altLang="en-US" sz="1200" kern="100" dirty="0" smtClean="0">
                          <a:effectLst/>
                          <a:latin typeface="+mn-ea"/>
                          <a:ea typeface="+mn-ea"/>
                          <a:cs typeface="Times New Roman" panose="02020603050405020304" pitchFamily="18" charset="0"/>
                        </a:rPr>
                        <a:t>。</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生產製造方面確有設備更新，特別是自動化以提升產能，降低人工等需求。</a:t>
                      </a:r>
                    </a:p>
                    <a:p>
                      <a:pPr marL="228600" indent="-228600" algn="l" fontAlgn="base">
                        <a:spcAft>
                          <a:spcPts val="0"/>
                        </a:spcAft>
                        <a:buFont typeface="+mj-lt"/>
                        <a:buAutoNum type="arabicPeriod"/>
                      </a:pP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en-US" altLang="zh-TW" sz="1200" kern="100" dirty="0" smtClean="0">
                          <a:effectLst/>
                          <a:latin typeface="+mn-ea"/>
                          <a:ea typeface="+mn-ea"/>
                          <a:cs typeface="Times New Roman" panose="02020603050405020304" pitchFamily="18" charset="0"/>
                        </a:rPr>
                        <a:t>1.</a:t>
                      </a:r>
                      <a:r>
                        <a:rPr lang="zh-TW" altLang="en-US" sz="1200" kern="100" dirty="0" smtClean="0">
                          <a:effectLst/>
                          <a:latin typeface="+mn-ea"/>
                          <a:ea typeface="+mn-ea"/>
                          <a:cs typeface="Times New Roman" panose="02020603050405020304" pitchFamily="18" charset="0"/>
                        </a:rPr>
                        <a:t>可邀請立基食品參加本校舉辦之就業博覽會，或於食科系辦理人才招募說明會。</a:t>
                      </a:r>
                    </a:p>
                    <a:p>
                      <a:pPr marL="0" indent="0" algn="l">
                        <a:spcAft>
                          <a:spcPts val="0"/>
                        </a:spcAft>
                        <a:buFont typeface="+mj-lt"/>
                        <a:buNone/>
                      </a:pPr>
                      <a:r>
                        <a:rPr lang="en-US" altLang="zh-TW" sz="1200" kern="100" dirty="0" smtClean="0">
                          <a:effectLst/>
                          <a:latin typeface="+mn-ea"/>
                          <a:ea typeface="+mn-ea"/>
                          <a:cs typeface="Times New Roman" panose="02020603050405020304" pitchFamily="18" charset="0"/>
                        </a:rPr>
                        <a:t>2.</a:t>
                      </a:r>
                      <a:r>
                        <a:rPr lang="zh-TW" altLang="en-US" sz="1200" kern="100" dirty="0" smtClean="0">
                          <a:effectLst/>
                          <a:latin typeface="+mn-ea"/>
                          <a:ea typeface="+mn-ea"/>
                          <a:cs typeface="Times New Roman" panose="02020603050405020304" pitchFamily="18" charset="0"/>
                        </a:rPr>
                        <a:t>建議進一步由計畫主持人或共同主持人針對其生產自動化之需求，另約劉副廠長訪談了細節後，再進行技術輔導及規劃。</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743617"/>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17</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098309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852566242"/>
              </p:ext>
            </p:extLst>
          </p:nvPr>
        </p:nvGraphicFramePr>
        <p:xfrm>
          <a:off x="71439" y="1214422"/>
          <a:ext cx="8929717" cy="479298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200" b="0" kern="100" dirty="0">
                          <a:latin typeface="+mn-ea"/>
                          <a:ea typeface="+mn-ea"/>
                          <a:cs typeface="Times New Roman"/>
                        </a:rPr>
                        <a:t>編號</a:t>
                      </a:r>
                      <a:endParaRPr lang="zh-TW" sz="1200" b="0" kern="100" dirty="0">
                        <a:latin typeface="+mn-ea"/>
                        <a:ea typeface="+mn-ea"/>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200" b="0" kern="100" dirty="0">
                          <a:latin typeface="+mn-ea"/>
                          <a:ea typeface="+mn-ea"/>
                          <a:cs typeface="Times New Roman"/>
                        </a:rPr>
                        <a:t>廠商名稱</a:t>
                      </a:r>
                      <a:endParaRPr lang="zh-TW" sz="1200" b="0" kern="100" dirty="0">
                        <a:latin typeface="+mn-ea"/>
                        <a:ea typeface="+mn-ea"/>
                        <a:cs typeface="CG Times"/>
                      </a:endParaRPr>
                    </a:p>
                    <a:p>
                      <a:pPr algn="ctr">
                        <a:spcAft>
                          <a:spcPts val="0"/>
                        </a:spcAft>
                      </a:pPr>
                      <a:r>
                        <a:rPr lang="en-US" sz="1200" b="0" kern="100" dirty="0">
                          <a:latin typeface="+mn-ea"/>
                          <a:ea typeface="+mn-ea"/>
                          <a:cs typeface="CG Times"/>
                        </a:rPr>
                        <a:t>(</a:t>
                      </a:r>
                      <a:r>
                        <a:rPr lang="zh-TW" sz="1200" b="0" kern="100" dirty="0">
                          <a:latin typeface="+mn-ea"/>
                          <a:ea typeface="+mn-ea"/>
                          <a:cs typeface="Times New Roman"/>
                        </a:rPr>
                        <a:t>訪視專家系所</a:t>
                      </a:r>
                      <a:r>
                        <a:rPr lang="en-US" sz="1200" b="0" kern="100" dirty="0">
                          <a:latin typeface="+mn-ea"/>
                          <a:ea typeface="+mn-ea"/>
                          <a:cs typeface="CG Times"/>
                        </a:rPr>
                        <a:t>/</a:t>
                      </a:r>
                      <a:r>
                        <a:rPr lang="zh-TW" sz="1200" b="0" kern="100" dirty="0">
                          <a:latin typeface="+mn-ea"/>
                          <a:ea typeface="+mn-ea"/>
                          <a:cs typeface="Times New Roman"/>
                        </a:rPr>
                        <a:t>姓名</a:t>
                      </a:r>
                      <a:r>
                        <a:rPr lang="en-US" sz="1200" b="0" kern="100" dirty="0">
                          <a:latin typeface="+mn-ea"/>
                          <a:ea typeface="+mn-ea"/>
                          <a:cs typeface="CG Times"/>
                        </a:rPr>
                        <a:t>)</a:t>
                      </a:r>
                      <a:endParaRPr lang="zh-TW" sz="1200" b="0" kern="100" dirty="0">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200" b="0" kern="100" dirty="0">
                          <a:latin typeface="+mn-ea"/>
                          <a:ea typeface="+mn-ea"/>
                          <a:cs typeface="Times New Roman"/>
                        </a:rPr>
                        <a:t>訪視日期</a:t>
                      </a:r>
                      <a:endParaRPr lang="zh-TW" sz="1200" b="0" kern="100" dirty="0">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200" b="0" kern="100" dirty="0">
                          <a:latin typeface="+mn-ea"/>
                          <a:ea typeface="+mn-ea"/>
                          <a:cs typeface="Times New Roman"/>
                        </a:rPr>
                        <a:t>訪談重點</a:t>
                      </a:r>
                      <a:endParaRPr lang="zh-TW" sz="1200" b="0" kern="100" dirty="0">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200" b="0" kern="100" dirty="0">
                          <a:latin typeface="+mn-ea"/>
                          <a:ea typeface="+mn-ea"/>
                          <a:cs typeface="Times New Roman"/>
                        </a:rPr>
                        <a:t>後續建議</a:t>
                      </a:r>
                      <a:endParaRPr lang="zh-TW" sz="1200" b="0" kern="100" dirty="0">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mn-ea"/>
                          <a:ea typeface="+mn-ea"/>
                          <a:cs typeface="Times New Roman"/>
                        </a:rPr>
                        <a:t>符合中小企業資格</a:t>
                      </a:r>
                      <a:r>
                        <a:rPr lang="en-US" sz="1200" b="0" kern="100" dirty="0">
                          <a:latin typeface="+mn-ea"/>
                          <a:ea typeface="+mn-ea"/>
                          <a:cs typeface="CG Times"/>
                        </a:rPr>
                        <a:t>(</a:t>
                      </a:r>
                      <a:r>
                        <a:rPr lang="en-US" sz="1200" b="0" kern="100" dirty="0">
                          <a:latin typeface="+mn-ea"/>
                          <a:ea typeface="+mn-ea"/>
                          <a:cs typeface="Times New Roman"/>
                          <a:sym typeface="Wingdings"/>
                        </a:rPr>
                        <a:t></a:t>
                      </a:r>
                      <a:r>
                        <a:rPr lang="en-US" sz="1200" b="0" kern="100" dirty="0">
                          <a:latin typeface="+mn-ea"/>
                          <a:ea typeface="+mn-ea"/>
                          <a:cs typeface="CG Times"/>
                        </a:rPr>
                        <a:t>)</a:t>
                      </a:r>
                      <a:endParaRPr lang="zh-TW" sz="1200" b="0" kern="100" dirty="0">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mn-ea"/>
                          <a:ea typeface="+mn-ea"/>
                          <a:cs typeface="Times New Roman"/>
                        </a:rPr>
                        <a:t>服務中心陪同</a:t>
                      </a:r>
                      <a:r>
                        <a:rPr lang="en-US" sz="1200" b="0" kern="100" dirty="0">
                          <a:latin typeface="+mn-ea"/>
                          <a:ea typeface="+mn-ea"/>
                          <a:cs typeface="CG Times"/>
                        </a:rPr>
                        <a:t>(</a:t>
                      </a:r>
                      <a:r>
                        <a:rPr lang="en-US" sz="1200" b="0" kern="100" dirty="0">
                          <a:latin typeface="+mn-ea"/>
                          <a:ea typeface="+mn-ea"/>
                          <a:cs typeface="Times New Roman"/>
                          <a:sym typeface="Wingdings"/>
                        </a:rPr>
                        <a:t></a:t>
                      </a:r>
                      <a:r>
                        <a:rPr lang="en-US" sz="1200" b="0" kern="100" dirty="0">
                          <a:latin typeface="+mn-ea"/>
                          <a:ea typeface="+mn-ea"/>
                          <a:cs typeface="CG Times"/>
                        </a:rPr>
                        <a:t>)</a:t>
                      </a:r>
                      <a:endParaRPr lang="zh-TW" sz="1200" b="0" kern="100" dirty="0">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80717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16</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宏軒紙器有限公司瑞芳廠</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資管系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4/21</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須開發不同類型的紙類產品，以增強同業間之競爭力。</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生產自動化程序不足，大量仰賴人力，無法掌握產量及品質。</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除國內市場外，亦想拓廣國際市場，以增加銷售業績。</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請文創系就開發高品質之紙類設計產品提出看法與意見。</a:t>
                      </a:r>
                    </a:p>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實際參觀工廠作業程序，就其中可否引入機器設備，提出評估建議。</a:t>
                      </a:r>
                    </a:p>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就國外包裝紙器市場之產業發展進行相關之研究與探討，提供宏軒參考。</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17</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0" dirty="0" smtClean="0">
                          <a:solidFill>
                            <a:srgbClr val="000000"/>
                          </a:solidFill>
                          <a:effectLst/>
                          <a:latin typeface="+mn-ea"/>
                          <a:ea typeface="+mn-ea"/>
                          <a:cs typeface="新細明體" panose="02020500000000000000" pitchFamily="18" charset="-120"/>
                        </a:rPr>
                        <a:t>亦信隆有限公司</a:t>
                      </a:r>
                      <a:r>
                        <a:rPr lang="en-US" altLang="zh-TW" sz="1200" kern="0" dirty="0" smtClean="0">
                          <a:solidFill>
                            <a:srgbClr val="000000"/>
                          </a:solidFill>
                          <a:effectLst/>
                          <a:latin typeface="+mn-ea"/>
                          <a:ea typeface="+mn-ea"/>
                          <a:cs typeface="新細明體" panose="02020500000000000000" pitchFamily="18" charset="-120"/>
                        </a:rPr>
                        <a:t>(</a:t>
                      </a:r>
                      <a:r>
                        <a:rPr lang="zh-TW" altLang="zh-TW" sz="1200" kern="0" dirty="0" smtClean="0">
                          <a:solidFill>
                            <a:srgbClr val="000000"/>
                          </a:solidFill>
                          <a:effectLst/>
                          <a:latin typeface="+mn-ea"/>
                          <a:ea typeface="+mn-ea"/>
                          <a:cs typeface="新細明體" panose="02020500000000000000" pitchFamily="18" charset="-120"/>
                        </a:rPr>
                        <a:t>資管系</a:t>
                      </a:r>
                      <a:r>
                        <a:rPr lang="en-US" altLang="zh-TW"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altLang="zh-TW" sz="1200" kern="100" dirty="0" smtClean="0">
                        <a:effectLst/>
                        <a:latin typeface="+mn-ea"/>
                        <a:ea typeface="+mn-ea"/>
                        <a:cs typeface="CG Times"/>
                      </a:endParaRPr>
                    </a:p>
                    <a:p>
                      <a:pPr algn="l">
                        <a:spcAft>
                          <a:spcPts val="0"/>
                        </a:spcAft>
                      </a:pP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000000"/>
                          </a:solidFill>
                          <a:latin typeface="+mn-ea"/>
                          <a:ea typeface="+mn-ea"/>
                          <a:cs typeface="Arial" pitchFamily="34" charset="0"/>
                        </a:rPr>
                        <a:t>4/21</a:t>
                      </a:r>
                      <a:endParaRPr lang="en-US" altLang="zh-TW"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受新冠肺炎影響，產品海外需求大量減少，營業業績大幅下降。</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各類黏著製品，品質標準查驗工作，未完成相關自動化作業，耗費不少人力。</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工廠產品製程中，產生不少異味，空間流通環境尚待加強。</a:t>
                      </a:r>
                      <a:endParaRPr lang="zh-TW" altLang="en-US"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邀請參加本案舉辦之政府紓困補助說明會。</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另找時間觀察工廠作業流程，再提出或建議有關產品品質查驗之相關標準作業程序。</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請建築系就如何強化廠內空間通風流動環境提出建言。</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18</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天斌企業有限公司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資管系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4/21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受新冠肺炎影響，各項大型工程建設暫緩，訂單受影響。</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工廠需求人才事項，需向內湖總公司洽詢。</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自動化生產方向，受不景氣影嚮暫停相關推動作法。</a:t>
                      </a:r>
                      <a:endParaRPr lang="zh-TW" altLang="en-US"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邀請參加本案舉辦之政府紓困補助相關之說明會。</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將後續向總公司聯繫，以瞭解公司是否可招收本校畢業同學。</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蒐整相關鋼鐵建材製造，切割自動化程序論文供天斌參考</a:t>
                      </a:r>
                    </a:p>
                    <a:p>
                      <a:pPr marL="0" indent="0" algn="l">
                        <a:spcAft>
                          <a:spcPts val="0"/>
                        </a:spcAft>
                        <a:buFont typeface="+mj-lt"/>
                        <a:buNone/>
                      </a:pP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386606"/>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18</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3273342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001236257"/>
              </p:ext>
            </p:extLst>
          </p:nvPr>
        </p:nvGraphicFramePr>
        <p:xfrm>
          <a:off x="71439" y="1214422"/>
          <a:ext cx="8929717" cy="335280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80717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19</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耀集食品工廠股份有限公司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食科系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廖萱蓉</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4/21</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此次疫情對其本業影響不大，營業額亦無影響，公司運作正常。</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具體需求是因應宅濟，須開發即時性食品。</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保持溝通順暢，即時應其困難。</a:t>
                      </a:r>
                    </a:p>
                    <a:p>
                      <a:pPr marL="228600" lvl="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此負責人為觀光協會理事長，其準備辦理推廣活動，如有人力需求，其會告知我們提供相關協助。</a:t>
                      </a:r>
                    </a:p>
                    <a:p>
                      <a:pPr marL="228600" lvl="0" indent="-228600" algn="l">
                        <a:spcAft>
                          <a:spcPts val="0"/>
                        </a:spcAft>
                        <a:buFont typeface="+mj-lt"/>
                        <a:buAutoNum type="arabicPeriod"/>
                      </a:pPr>
                      <a:endParaRPr lang="zh-TW" altLang="en-US" sz="1200" kern="100" dirty="0" smtClean="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20</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通力工業股份有限公司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000000"/>
                          </a:solidFill>
                          <a:latin typeface="+mn-ea"/>
                          <a:ea typeface="+mn-ea"/>
                          <a:cs typeface="Arial" pitchFamily="34" charset="0"/>
                        </a:rPr>
                        <a:t>4/21</a:t>
                      </a:r>
                      <a:endParaRPr lang="en-US" altLang="zh-TW"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base">
                        <a:spcAft>
                          <a:spcPts val="0"/>
                        </a:spcAft>
                        <a:buFont typeface="+mj-lt"/>
                        <a:buNone/>
                      </a:pPr>
                      <a:r>
                        <a:rPr lang="zh-TW" altLang="zh-TW" sz="1200" kern="1200" dirty="0" smtClean="0">
                          <a:solidFill>
                            <a:schemeClr val="tx1"/>
                          </a:solidFill>
                          <a:effectLst/>
                          <a:latin typeface="+mn-ea"/>
                          <a:ea typeface="+mn-ea"/>
                          <a:cs typeface="+mn-cs"/>
                        </a:rPr>
                        <a:t>公司需求研發工程師與生產製造工程師，主要在研發新型不锈鋼申縮管所需人才。</a:t>
                      </a:r>
                      <a:endParaRPr lang="zh-TW" altLang="en-US"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與學校合作訓練工程與生產製造工程師，借由學校訓練取得合適人才。</a:t>
                      </a: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21</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000000"/>
                          </a:solidFill>
                          <a:effectLst/>
                          <a:latin typeface="+mn-ea"/>
                          <a:ea typeface="+mn-ea"/>
                          <a:cs typeface="新細明體" panose="02020500000000000000" pitchFamily="18" charset="-120"/>
                        </a:rPr>
                        <a:t>合固企業股份有限公司</a:t>
                      </a:r>
                      <a:endParaRPr lang="zh-TW" sz="1200" kern="100" dirty="0">
                        <a:effectLst/>
                        <a:latin typeface="+mn-ea"/>
                        <a:ea typeface="+mn-ea"/>
                        <a:cs typeface="CG Times"/>
                      </a:endParaRP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4/21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base">
                        <a:spcAft>
                          <a:spcPts val="0"/>
                        </a:spcAft>
                        <a:buFont typeface="+mj-lt"/>
                        <a:buNone/>
                      </a:pPr>
                      <a:r>
                        <a:rPr lang="zh-TW" altLang="zh-TW" sz="1200" kern="1200" dirty="0" smtClean="0">
                          <a:solidFill>
                            <a:schemeClr val="tx1"/>
                          </a:solidFill>
                          <a:effectLst/>
                          <a:latin typeface="+mn-ea"/>
                          <a:ea typeface="+mn-ea"/>
                          <a:cs typeface="+mn-cs"/>
                        </a:rPr>
                        <a:t>東南亞市場開發為公司目前推行方向可與學校建立合作通路。</a:t>
                      </a:r>
                      <a:endParaRPr lang="zh-TW" altLang="en-US"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配合新南向政府推動方案進行合作。</a:t>
                      </a:r>
                      <a:endParaRPr lang="zh-TW"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386606"/>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19</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23370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標題 1"/>
          <p:cNvSpPr>
            <a:spLocks noGrp="1"/>
          </p:cNvSpPr>
          <p:nvPr>
            <p:ph type="title"/>
          </p:nvPr>
        </p:nvSpPr>
        <p:spPr>
          <a:xfrm>
            <a:off x="0" y="0"/>
            <a:ext cx="9144000" cy="642938"/>
          </a:xfrm>
        </p:spPr>
        <p:txBody>
          <a:bodyPr/>
          <a:lstStyle/>
          <a:p>
            <a:pPr eaLnBrk="1" hangingPunct="1"/>
            <a:r>
              <a:rPr lang="zh-TW" altLang="en-US" sz="3200" b="1" smtClean="0">
                <a:solidFill>
                  <a:srgbClr val="0000CC"/>
                </a:solidFill>
                <a:latin typeface="Arial" pitchFamily="34" charset="0"/>
                <a:cs typeface="Arial" pitchFamily="34" charset="0"/>
              </a:rPr>
              <a:t>簡報大綱</a:t>
            </a:r>
          </a:p>
        </p:txBody>
      </p:sp>
      <p:sp>
        <p:nvSpPr>
          <p:cNvPr id="6"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a:t>
            </a:fld>
            <a:endParaRPr lang="zh-TW" altLang="en-US" dirty="0">
              <a:latin typeface="Arial" pitchFamily="34" charset="0"/>
              <a:cs typeface="Arial" pitchFamily="34" charset="0"/>
            </a:endParaRPr>
          </a:p>
        </p:txBody>
      </p:sp>
      <p:sp>
        <p:nvSpPr>
          <p:cNvPr id="7" name="Rectangle 3"/>
          <p:cNvSpPr>
            <a:spLocks noChangeArrowheads="1"/>
          </p:cNvSpPr>
          <p:nvPr/>
        </p:nvSpPr>
        <p:spPr bwMode="auto">
          <a:xfrm>
            <a:off x="1000100" y="1428736"/>
            <a:ext cx="7286676" cy="3080384"/>
          </a:xfrm>
          <a:prstGeom prst="rect">
            <a:avLst/>
          </a:prstGeom>
          <a:noFill/>
          <a:ln w="76200" cmpd="tri">
            <a:solidFill>
              <a:srgbClr val="0066CC"/>
            </a:solidFill>
            <a:miter lim="800000"/>
            <a:headEnd/>
            <a:tailEnd/>
          </a:ln>
        </p:spPr>
        <p:txBody>
          <a:bodyPr anchor="ctr" anchorCtr="0"/>
          <a:lstStyle/>
          <a:p>
            <a:pPr marL="360000" fontAlgn="ctr">
              <a:spcBef>
                <a:spcPts val="600"/>
              </a:spcBef>
              <a:spcAft>
                <a:spcPts val="600"/>
              </a:spcAft>
              <a:buClr>
                <a:schemeClr val="tx2"/>
              </a:buClr>
              <a:buSzPct val="70000"/>
              <a:buFont typeface="Wingdings" pitchFamily="2" charset="2"/>
              <a:buNone/>
              <a:tabLst>
                <a:tab pos="6953250" algn="l"/>
              </a:tabLst>
            </a:pPr>
            <a:r>
              <a:rPr lang="zh-TW" altLang="en-US" sz="3200" b="1" dirty="0" smtClean="0">
                <a:ea typeface="標楷體" pitchFamily="65" charset="-120"/>
                <a:cs typeface="Arial" pitchFamily="34" charset="0"/>
              </a:rPr>
              <a:t>一</a:t>
            </a:r>
            <a:r>
              <a:rPr lang="en-US" altLang="zh-TW" sz="3200" b="1" dirty="0" smtClean="0">
                <a:ea typeface="標楷體" pitchFamily="65" charset="-120"/>
                <a:cs typeface="Arial" pitchFamily="34" charset="0"/>
              </a:rPr>
              <a:t>﹑109</a:t>
            </a:r>
            <a:r>
              <a:rPr lang="zh-TW" altLang="en-US" sz="3200" b="1" dirty="0" smtClean="0">
                <a:ea typeface="標楷體" pitchFamily="65" charset="-120"/>
                <a:cs typeface="Arial" pitchFamily="34" charset="0"/>
              </a:rPr>
              <a:t>年度計畫目標</a:t>
            </a:r>
            <a:endParaRPr lang="en-US" altLang="zh-TW" sz="3200" b="1" dirty="0" smtClean="0">
              <a:ea typeface="標楷體" pitchFamily="65" charset="-120"/>
              <a:cs typeface="Arial" pitchFamily="34" charset="0"/>
            </a:endParaRPr>
          </a:p>
          <a:p>
            <a:pPr marL="360000" fontAlgn="ctr">
              <a:spcBef>
                <a:spcPts val="600"/>
              </a:spcBef>
              <a:spcAft>
                <a:spcPts val="600"/>
              </a:spcAft>
              <a:buClr>
                <a:schemeClr val="tx2"/>
              </a:buClr>
              <a:buSzPct val="70000"/>
              <a:buFont typeface="Wingdings" pitchFamily="2" charset="2"/>
              <a:buNone/>
              <a:tabLst>
                <a:tab pos="6953250" algn="l"/>
              </a:tabLst>
            </a:pPr>
            <a:r>
              <a:rPr lang="zh-TW" altLang="en-US" sz="3200" b="1" dirty="0" smtClean="0">
                <a:ea typeface="標楷體" pitchFamily="65" charset="-120"/>
                <a:cs typeface="Arial" pitchFamily="34" charset="0"/>
              </a:rPr>
              <a:t>二、</a:t>
            </a:r>
            <a:r>
              <a:rPr lang="en-US" altLang="zh-TW" sz="3200" b="1" dirty="0" smtClean="0">
                <a:ea typeface="標楷體" pitchFamily="65" charset="-120"/>
                <a:cs typeface="Arial" pitchFamily="34" charset="0"/>
              </a:rPr>
              <a:t>109</a:t>
            </a:r>
            <a:r>
              <a:rPr lang="zh-TW" altLang="en-US" sz="3200" b="1" dirty="0" smtClean="0">
                <a:ea typeface="標楷體" pitchFamily="65" charset="-120"/>
                <a:cs typeface="Arial" pitchFamily="34" charset="0"/>
              </a:rPr>
              <a:t>年度工作達成總表</a:t>
            </a:r>
            <a:endParaRPr lang="en-US" altLang="zh-TW" sz="3200" b="1" dirty="0" smtClean="0">
              <a:ea typeface="標楷體" pitchFamily="65" charset="-120"/>
              <a:cs typeface="Arial" pitchFamily="34" charset="0"/>
            </a:endParaRPr>
          </a:p>
          <a:p>
            <a:pPr marL="360000" fontAlgn="ctr">
              <a:spcBef>
                <a:spcPts val="600"/>
              </a:spcBef>
              <a:spcAft>
                <a:spcPts val="600"/>
              </a:spcAft>
              <a:buClr>
                <a:schemeClr val="tx2"/>
              </a:buClr>
              <a:buSzPct val="70000"/>
              <a:buFont typeface="Wingdings" pitchFamily="2" charset="2"/>
              <a:buNone/>
              <a:tabLst>
                <a:tab pos="6953250" algn="l"/>
              </a:tabLst>
            </a:pPr>
            <a:r>
              <a:rPr lang="zh-TW" altLang="en-US" sz="3200" b="1" dirty="0" smtClean="0">
                <a:ea typeface="標楷體" pitchFamily="65" charset="-120"/>
                <a:cs typeface="Arial" pitchFamily="34" charset="0"/>
              </a:rPr>
              <a:t>三、執行成果說明</a:t>
            </a:r>
            <a:endParaRPr lang="en-US" altLang="zh-TW" sz="3200" b="1" dirty="0" smtClean="0">
              <a:ea typeface="標楷體" pitchFamily="65" charset="-120"/>
              <a:cs typeface="Arial" pitchFamily="34" charset="0"/>
            </a:endParaRPr>
          </a:p>
          <a:p>
            <a:pPr marL="360000" fontAlgn="ctr">
              <a:spcBef>
                <a:spcPts val="600"/>
              </a:spcBef>
              <a:spcAft>
                <a:spcPts val="600"/>
              </a:spcAft>
              <a:buClr>
                <a:schemeClr val="tx2"/>
              </a:buClr>
              <a:buSzPct val="70000"/>
              <a:buFont typeface="Wingdings" pitchFamily="2" charset="2"/>
              <a:buNone/>
              <a:tabLst>
                <a:tab pos="6953250" algn="l"/>
              </a:tabLst>
            </a:pPr>
            <a:r>
              <a:rPr lang="zh-TW" altLang="en-US" sz="3200" b="1" dirty="0" smtClean="0">
                <a:ea typeface="標楷體" pitchFamily="65" charset="-120"/>
                <a:cs typeface="Arial" pitchFamily="34" charset="0"/>
              </a:rPr>
              <a:t>四、檢討與建議</a:t>
            </a:r>
            <a:endParaRPr lang="en-US" altLang="zh-TW" sz="3200" b="1" dirty="0" smtClean="0">
              <a:ea typeface="標楷體" pitchFamily="65" charset="-120"/>
              <a:cs typeface="Arial" pitchFamily="34" charset="0"/>
            </a:endParaRPr>
          </a:p>
          <a:p>
            <a:pPr marL="360000" fontAlgn="ctr">
              <a:spcBef>
                <a:spcPts val="600"/>
              </a:spcBef>
              <a:spcAft>
                <a:spcPts val="600"/>
              </a:spcAft>
              <a:buClr>
                <a:schemeClr val="tx2"/>
              </a:buClr>
              <a:buSzPct val="70000"/>
              <a:buFont typeface="Wingdings" pitchFamily="2" charset="2"/>
              <a:buNone/>
              <a:tabLst>
                <a:tab pos="6953250" algn="l"/>
              </a:tabLst>
            </a:pPr>
            <a:r>
              <a:rPr lang="zh-TW" altLang="en-US" sz="3200" b="1" dirty="0" smtClean="0">
                <a:ea typeface="標楷體" pitchFamily="65" charset="-120"/>
                <a:cs typeface="Arial" pitchFamily="34" charset="0"/>
              </a:rPr>
              <a:t>五、後續規劃重點</a:t>
            </a:r>
            <a:endParaRPr lang="en-US" altLang="zh-TW" sz="3200" b="1" dirty="0" smtClean="0">
              <a:ea typeface="標楷體" pitchFamily="65" charset="-12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332573367"/>
              </p:ext>
            </p:extLst>
          </p:nvPr>
        </p:nvGraphicFramePr>
        <p:xfrm>
          <a:off x="71439" y="1214422"/>
          <a:ext cx="8929717" cy="5410042"/>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3744416">
                  <a:extLst>
                    <a:ext uri="{9D8B030D-6E8A-4147-A177-3AD203B41FA5}">
                      <a16:colId xmlns:a16="http://schemas.microsoft.com/office/drawing/2014/main" val="20003"/>
                    </a:ext>
                  </a:extLst>
                </a:gridCol>
                <a:gridCol w="1988897">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90442">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80717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22</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0" dirty="0">
                          <a:solidFill>
                            <a:srgbClr val="FF0000"/>
                          </a:solidFill>
                          <a:effectLst/>
                          <a:latin typeface="CG Times"/>
                          <a:ea typeface="標楷體" panose="03000509000000000000" pitchFamily="65" charset="-120"/>
                          <a:cs typeface="新細明體" panose="02020500000000000000" pitchFamily="18" charset="-120"/>
                        </a:rPr>
                        <a:t>德乙企業股份有限公司</a:t>
                      </a:r>
                      <a:endParaRPr lang="zh-TW" sz="1200" kern="100" dirty="0">
                        <a:solidFill>
                          <a:srgbClr val="FF0000"/>
                        </a:solidFill>
                        <a:effectLst/>
                        <a:latin typeface="CG Times"/>
                        <a:ea typeface="新細明體" panose="02020500000000000000" pitchFamily="18" charset="-120"/>
                        <a:cs typeface="CG Times"/>
                      </a:endParaRPr>
                    </a:p>
                    <a:p>
                      <a:pPr algn="l">
                        <a:spcAft>
                          <a:spcPts val="0"/>
                        </a:spcAft>
                      </a:pPr>
                      <a:r>
                        <a:rPr lang="en-US" sz="1200" kern="0" dirty="0">
                          <a:solidFill>
                            <a:srgbClr val="FF0000"/>
                          </a:solidFill>
                          <a:effectLst/>
                          <a:latin typeface="CG Times"/>
                          <a:ea typeface="標楷體" panose="03000509000000000000" pitchFamily="65" charset="-120"/>
                          <a:cs typeface="新細明體" panose="02020500000000000000" pitchFamily="18" charset="-120"/>
                        </a:rPr>
                        <a:t>(</a:t>
                      </a:r>
                      <a:r>
                        <a:rPr lang="zh-TW" sz="1200" kern="0" dirty="0">
                          <a:solidFill>
                            <a:srgbClr val="FF0000"/>
                          </a:solidFill>
                          <a:effectLst/>
                          <a:latin typeface="CG Times"/>
                          <a:ea typeface="標楷體" panose="03000509000000000000" pitchFamily="65" charset="-120"/>
                          <a:cs typeface="新細明體" panose="02020500000000000000" pitchFamily="18" charset="-120"/>
                        </a:rPr>
                        <a:t>電子系</a:t>
                      </a:r>
                      <a:r>
                        <a:rPr lang="en-US" sz="1200" kern="0" dirty="0" smtClean="0">
                          <a:solidFill>
                            <a:srgbClr val="FF0000"/>
                          </a:solidFill>
                          <a:effectLst/>
                          <a:latin typeface="CG Times"/>
                          <a:ea typeface="標楷體" panose="03000509000000000000" pitchFamily="65" charset="-120"/>
                          <a:cs typeface="新細明體" panose="02020500000000000000" pitchFamily="18" charset="-120"/>
                        </a:rPr>
                        <a:t>/</a:t>
                      </a:r>
                      <a:r>
                        <a:rPr lang="zh-TW" altLang="zh-TW" sz="1200" kern="1200" dirty="0" smtClean="0">
                          <a:solidFill>
                            <a:srgbClr val="FF0000"/>
                          </a:solidFill>
                          <a:effectLst/>
                          <a:latin typeface="+mn-lt"/>
                          <a:ea typeface="+mn-ea"/>
                          <a:cs typeface="+mn-cs"/>
                        </a:rPr>
                        <a:t>蔡樸生</a:t>
                      </a:r>
                      <a:r>
                        <a:rPr lang="en-US" altLang="zh-TW" sz="1200" kern="1200" dirty="0" smtClean="0">
                          <a:solidFill>
                            <a:srgbClr val="FF0000"/>
                          </a:solidFill>
                          <a:effectLst/>
                          <a:latin typeface="+mn-lt"/>
                          <a:ea typeface="+mn-ea"/>
                          <a:cs typeface="+mn-cs"/>
                        </a:rPr>
                        <a:t>)</a:t>
                      </a:r>
                      <a:endParaRPr lang="zh-TW" sz="1200" kern="100" dirty="0">
                        <a:solidFill>
                          <a:srgbClr val="FF0000"/>
                        </a:solidFill>
                        <a:effectLst/>
                        <a:latin typeface="CG Times"/>
                        <a:ea typeface="新細明體" panose="02020500000000000000" pitchFamily="18" charset="-120"/>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FF0000"/>
                          </a:solidFill>
                          <a:latin typeface="+mn-ea"/>
                          <a:ea typeface="+mn-ea"/>
                          <a:cs typeface="Arial" pitchFamily="34" charset="0"/>
                        </a:rPr>
                        <a:t>5/12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fontAlgn="base">
                        <a:spcAft>
                          <a:spcPts val="0"/>
                        </a:spcAft>
                        <a:buSzPts val="1200"/>
                        <a:buFont typeface="+mj-lt"/>
                        <a:buNone/>
                      </a:pPr>
                      <a:r>
                        <a:rPr lang="zh-TW" altLang="en-US" sz="1000" kern="1200" dirty="0" smtClean="0">
                          <a:solidFill>
                            <a:srgbClr val="FF0000"/>
                          </a:solidFill>
                          <a:effectLst/>
                          <a:latin typeface="+mn-ea"/>
                          <a:ea typeface="+mn-ea"/>
                          <a:cs typeface="+mn-cs"/>
                        </a:rPr>
                        <a:t>本系</a:t>
                      </a:r>
                      <a:r>
                        <a:rPr lang="en-US" altLang="zh-TW" sz="1000" kern="1200" dirty="0" smtClean="0">
                          <a:solidFill>
                            <a:srgbClr val="FF0000"/>
                          </a:solidFill>
                          <a:effectLst/>
                          <a:latin typeface="+mn-ea"/>
                          <a:ea typeface="+mn-ea"/>
                          <a:cs typeface="+mn-cs"/>
                        </a:rPr>
                        <a:t>(</a:t>
                      </a:r>
                      <a:r>
                        <a:rPr lang="zh-TW" altLang="en-US" sz="1000" kern="1200" dirty="0" smtClean="0">
                          <a:solidFill>
                            <a:srgbClr val="FF0000"/>
                          </a:solidFill>
                          <a:effectLst/>
                          <a:latin typeface="+mn-ea"/>
                          <a:ea typeface="+mn-ea"/>
                          <a:cs typeface="+mn-cs"/>
                        </a:rPr>
                        <a:t>電子工程系</a:t>
                      </a:r>
                      <a:r>
                        <a:rPr lang="en-US" altLang="zh-TW" sz="1000" kern="1200" dirty="0" smtClean="0">
                          <a:solidFill>
                            <a:srgbClr val="FF0000"/>
                          </a:solidFill>
                          <a:effectLst/>
                          <a:latin typeface="+mn-ea"/>
                          <a:ea typeface="+mn-ea"/>
                          <a:cs typeface="+mn-cs"/>
                        </a:rPr>
                        <a:t>)</a:t>
                      </a:r>
                      <a:r>
                        <a:rPr lang="zh-TW" altLang="en-US" sz="1000" kern="1200" dirty="0" smtClean="0">
                          <a:solidFill>
                            <a:srgbClr val="FF0000"/>
                          </a:solidFill>
                          <a:effectLst/>
                          <a:latin typeface="+mn-ea"/>
                          <a:ea typeface="+mn-ea"/>
                          <a:cs typeface="+mn-cs"/>
                        </a:rPr>
                        <a:t>能量可以為廠商提供協助事項如下：</a:t>
                      </a:r>
                      <a:r>
                        <a:rPr lang="en-US" altLang="zh-TW" sz="1000" kern="1200" dirty="0" smtClean="0">
                          <a:solidFill>
                            <a:srgbClr val="FF0000"/>
                          </a:solidFill>
                          <a:effectLst/>
                          <a:latin typeface="+mn-ea"/>
                          <a:ea typeface="+mn-ea"/>
                          <a:cs typeface="+mn-cs"/>
                        </a:rPr>
                        <a:t>(1)</a:t>
                      </a:r>
                      <a:r>
                        <a:rPr lang="zh-TW" altLang="en-US" sz="1000" kern="1200" dirty="0" smtClean="0">
                          <a:solidFill>
                            <a:srgbClr val="FF0000"/>
                          </a:solidFill>
                          <a:effectLst/>
                          <a:latin typeface="+mn-ea"/>
                          <a:ea typeface="+mn-ea"/>
                          <a:cs typeface="+mn-cs"/>
                        </a:rPr>
                        <a:t>各種廠牌微控制晶片程式設計及硬體規劃、</a:t>
                      </a:r>
                      <a:r>
                        <a:rPr lang="en-US" altLang="zh-TW" sz="1000" kern="1200" dirty="0" smtClean="0">
                          <a:solidFill>
                            <a:srgbClr val="FF0000"/>
                          </a:solidFill>
                          <a:effectLst/>
                          <a:latin typeface="+mn-ea"/>
                          <a:ea typeface="+mn-ea"/>
                          <a:cs typeface="+mn-cs"/>
                        </a:rPr>
                        <a:t>(2)</a:t>
                      </a:r>
                      <a:r>
                        <a:rPr lang="zh-TW" altLang="en-US" sz="1000" kern="1200" dirty="0" smtClean="0">
                          <a:solidFill>
                            <a:srgbClr val="FF0000"/>
                          </a:solidFill>
                          <a:effectLst/>
                          <a:latin typeface="+mn-ea"/>
                          <a:ea typeface="+mn-ea"/>
                          <a:cs typeface="+mn-cs"/>
                        </a:rPr>
                        <a:t>協助各類感測器功能測試及穩定度評估、</a:t>
                      </a:r>
                      <a:r>
                        <a:rPr lang="en-US" altLang="zh-TW" sz="1000" kern="1200" dirty="0" smtClean="0">
                          <a:solidFill>
                            <a:srgbClr val="FF0000"/>
                          </a:solidFill>
                          <a:effectLst/>
                          <a:latin typeface="+mn-ea"/>
                          <a:ea typeface="+mn-ea"/>
                          <a:cs typeface="+mn-cs"/>
                        </a:rPr>
                        <a:t>(3)</a:t>
                      </a:r>
                      <a:r>
                        <a:rPr lang="zh-TW" altLang="en-US" sz="1000" kern="1200" dirty="0" smtClean="0">
                          <a:solidFill>
                            <a:srgbClr val="FF0000"/>
                          </a:solidFill>
                          <a:effectLst/>
                          <a:latin typeface="+mn-ea"/>
                          <a:ea typeface="+mn-ea"/>
                          <a:cs typeface="+mn-cs"/>
                        </a:rPr>
                        <a:t>動態網頁設計及資料庫設計、</a:t>
                      </a:r>
                      <a:r>
                        <a:rPr lang="en-US" altLang="zh-TW" sz="1000" kern="1200" dirty="0" smtClean="0">
                          <a:solidFill>
                            <a:srgbClr val="FF0000"/>
                          </a:solidFill>
                          <a:effectLst/>
                          <a:latin typeface="+mn-ea"/>
                          <a:ea typeface="+mn-ea"/>
                          <a:cs typeface="+mn-cs"/>
                        </a:rPr>
                        <a:t>(4)</a:t>
                      </a:r>
                      <a:r>
                        <a:rPr lang="zh-TW" altLang="en-US" sz="1000" kern="1200" dirty="0" smtClean="0">
                          <a:solidFill>
                            <a:srgbClr val="FF0000"/>
                          </a:solidFill>
                          <a:effectLst/>
                          <a:latin typeface="+mn-ea"/>
                          <a:ea typeface="+mn-ea"/>
                          <a:cs typeface="+mn-cs"/>
                        </a:rPr>
                        <a:t>電路板佈局與</a:t>
                      </a:r>
                      <a:r>
                        <a:rPr lang="en-US" altLang="zh-TW" sz="1000" kern="1200" dirty="0" err="1" smtClean="0">
                          <a:solidFill>
                            <a:srgbClr val="FF0000"/>
                          </a:solidFill>
                          <a:effectLst/>
                          <a:latin typeface="+mn-ea"/>
                          <a:ea typeface="+mn-ea"/>
                          <a:cs typeface="+mn-cs"/>
                        </a:rPr>
                        <a:t>pcb</a:t>
                      </a:r>
                      <a:r>
                        <a:rPr lang="zh-TW" altLang="en-US" sz="1000" kern="1200" dirty="0" smtClean="0">
                          <a:solidFill>
                            <a:srgbClr val="FF0000"/>
                          </a:solidFill>
                          <a:effectLst/>
                          <a:latin typeface="+mn-ea"/>
                          <a:ea typeface="+mn-ea"/>
                          <a:cs typeface="+mn-cs"/>
                        </a:rPr>
                        <a:t>製作、</a:t>
                      </a:r>
                      <a:r>
                        <a:rPr lang="en-US" altLang="zh-TW" sz="1000" kern="1200" dirty="0" smtClean="0">
                          <a:solidFill>
                            <a:srgbClr val="FF0000"/>
                          </a:solidFill>
                          <a:effectLst/>
                          <a:latin typeface="+mn-ea"/>
                          <a:ea typeface="+mn-ea"/>
                          <a:cs typeface="+mn-cs"/>
                        </a:rPr>
                        <a:t>(5)3d</a:t>
                      </a:r>
                      <a:r>
                        <a:rPr lang="zh-TW" altLang="en-US" sz="1000" kern="1200" dirty="0" smtClean="0">
                          <a:solidFill>
                            <a:srgbClr val="FF0000"/>
                          </a:solidFill>
                          <a:effectLst/>
                          <a:latin typeface="+mn-ea"/>
                          <a:ea typeface="+mn-ea"/>
                          <a:cs typeface="+mn-cs"/>
                        </a:rPr>
                        <a:t>印表機列印服務、</a:t>
                      </a:r>
                      <a:r>
                        <a:rPr lang="en-US" altLang="zh-TW" sz="1000" kern="1200" dirty="0" smtClean="0">
                          <a:solidFill>
                            <a:srgbClr val="FF0000"/>
                          </a:solidFill>
                          <a:effectLst/>
                          <a:latin typeface="+mn-ea"/>
                          <a:ea typeface="+mn-ea"/>
                          <a:cs typeface="+mn-cs"/>
                        </a:rPr>
                        <a:t>(6)3D</a:t>
                      </a:r>
                      <a:r>
                        <a:rPr lang="zh-TW" altLang="en-US" sz="1000" kern="1200" dirty="0" smtClean="0">
                          <a:solidFill>
                            <a:srgbClr val="FF0000"/>
                          </a:solidFill>
                          <a:effectLst/>
                          <a:latin typeface="+mn-ea"/>
                          <a:ea typeface="+mn-ea"/>
                          <a:cs typeface="+mn-cs"/>
                        </a:rPr>
                        <a:t>列印機已廣泛用於快速成型設計、</a:t>
                      </a:r>
                      <a:r>
                        <a:rPr lang="en-US" altLang="zh-TW" sz="1000" kern="1200" dirty="0" smtClean="0">
                          <a:solidFill>
                            <a:srgbClr val="FF0000"/>
                          </a:solidFill>
                          <a:effectLst/>
                          <a:latin typeface="+mn-ea"/>
                          <a:ea typeface="+mn-ea"/>
                          <a:cs typeface="+mn-cs"/>
                        </a:rPr>
                        <a:t>(7)</a:t>
                      </a:r>
                      <a:r>
                        <a:rPr lang="en-US" altLang="zh-TW" sz="1000" kern="1200" dirty="0" err="1" smtClean="0">
                          <a:solidFill>
                            <a:srgbClr val="FF0000"/>
                          </a:solidFill>
                          <a:effectLst/>
                          <a:latin typeface="+mn-ea"/>
                          <a:ea typeface="+mn-ea"/>
                          <a:cs typeface="+mn-cs"/>
                        </a:rPr>
                        <a:t>sbir</a:t>
                      </a:r>
                      <a:r>
                        <a:rPr lang="zh-TW" altLang="en-US" sz="1000" kern="1200" dirty="0" smtClean="0">
                          <a:solidFill>
                            <a:srgbClr val="FF0000"/>
                          </a:solidFill>
                          <a:effectLst/>
                          <a:latin typeface="+mn-ea"/>
                          <a:ea typeface="+mn-ea"/>
                          <a:cs typeface="+mn-cs"/>
                        </a:rPr>
                        <a:t>計畫協助撰寫、</a:t>
                      </a:r>
                      <a:r>
                        <a:rPr lang="en-US" altLang="zh-TW" sz="1000" kern="1200" dirty="0" smtClean="0">
                          <a:solidFill>
                            <a:srgbClr val="FF0000"/>
                          </a:solidFill>
                          <a:effectLst/>
                          <a:latin typeface="+mn-ea"/>
                          <a:ea typeface="+mn-ea"/>
                          <a:cs typeface="+mn-cs"/>
                        </a:rPr>
                        <a:t>(8)</a:t>
                      </a:r>
                      <a:r>
                        <a:rPr lang="zh-TW" altLang="en-US" sz="1000" kern="1200" dirty="0" smtClean="0">
                          <a:solidFill>
                            <a:srgbClr val="FF0000"/>
                          </a:solidFill>
                          <a:effectLst/>
                          <a:latin typeface="+mn-ea"/>
                          <a:ea typeface="+mn-ea"/>
                          <a:cs typeface="+mn-cs"/>
                        </a:rPr>
                        <a:t>學生校外實習。本研發團隊將藉由本次計畫目標，協助德乙企業建立以下合作方案：</a:t>
                      </a:r>
                    </a:p>
                    <a:p>
                      <a:pPr marL="228600" lvl="0" indent="-228600" algn="l" fontAlgn="base">
                        <a:spcAft>
                          <a:spcPts val="0"/>
                        </a:spcAft>
                        <a:buSzPts val="1200"/>
                        <a:buFont typeface="+mj-lt"/>
                        <a:buAutoNum type="arabicPeriod"/>
                      </a:pPr>
                      <a:r>
                        <a:rPr lang="zh-TW" altLang="en-US" sz="1000" kern="1200" dirty="0" smtClean="0">
                          <a:solidFill>
                            <a:srgbClr val="FF0000"/>
                          </a:solidFill>
                          <a:effectLst/>
                          <a:latin typeface="+mn-ea"/>
                          <a:ea typeface="+mn-ea"/>
                          <a:cs typeface="+mn-cs"/>
                        </a:rPr>
                        <a:t>德乙企業具備網頁前端工程包括</a:t>
                      </a:r>
                      <a:r>
                        <a:rPr lang="en-US" altLang="zh-TW" sz="1000" kern="1200" dirty="0" smtClean="0">
                          <a:solidFill>
                            <a:srgbClr val="FF0000"/>
                          </a:solidFill>
                          <a:effectLst/>
                          <a:latin typeface="+mn-ea"/>
                          <a:ea typeface="+mn-ea"/>
                          <a:cs typeface="+mn-cs"/>
                        </a:rPr>
                        <a:t>HTML</a:t>
                      </a:r>
                      <a:r>
                        <a:rPr lang="zh-TW" altLang="en-US" sz="1000" kern="1200" dirty="0" smtClean="0">
                          <a:solidFill>
                            <a:srgbClr val="FF0000"/>
                          </a:solidFill>
                          <a:effectLst/>
                          <a:latin typeface="+mn-ea"/>
                          <a:ea typeface="+mn-ea"/>
                          <a:cs typeface="+mn-cs"/>
                        </a:rPr>
                        <a:t>、</a:t>
                      </a:r>
                      <a:r>
                        <a:rPr lang="en-US" altLang="zh-TW" sz="1000" kern="1200" dirty="0" smtClean="0">
                          <a:solidFill>
                            <a:srgbClr val="FF0000"/>
                          </a:solidFill>
                          <a:effectLst/>
                          <a:latin typeface="+mn-ea"/>
                          <a:ea typeface="+mn-ea"/>
                          <a:cs typeface="+mn-cs"/>
                        </a:rPr>
                        <a:t>CSS</a:t>
                      </a:r>
                      <a:r>
                        <a:rPr lang="zh-TW" altLang="en-US" sz="1000" kern="1200" dirty="0" smtClean="0">
                          <a:solidFill>
                            <a:srgbClr val="FF0000"/>
                          </a:solidFill>
                          <a:effectLst/>
                          <a:latin typeface="+mn-ea"/>
                          <a:ea typeface="+mn-ea"/>
                          <a:cs typeface="+mn-cs"/>
                        </a:rPr>
                        <a:t>、</a:t>
                      </a:r>
                      <a:r>
                        <a:rPr lang="en-US" altLang="zh-TW" sz="1000" kern="1200" dirty="0" err="1" smtClean="0">
                          <a:solidFill>
                            <a:srgbClr val="FF0000"/>
                          </a:solidFill>
                          <a:effectLst/>
                          <a:latin typeface="+mn-ea"/>
                          <a:ea typeface="+mn-ea"/>
                          <a:cs typeface="+mn-cs"/>
                        </a:rPr>
                        <a:t>Javascript</a:t>
                      </a:r>
                      <a:r>
                        <a:rPr lang="zh-TW" altLang="en-US" sz="1000" kern="1200" dirty="0" smtClean="0">
                          <a:solidFill>
                            <a:srgbClr val="FF0000"/>
                          </a:solidFill>
                          <a:effectLst/>
                          <a:latin typeface="+mn-ea"/>
                          <a:ea typeface="+mn-ea"/>
                          <a:cs typeface="+mn-cs"/>
                        </a:rPr>
                        <a:t>網頁設計能力，以及網頁後端工程包括伺服器支架設、資料庫之存取、網路參數設定與維護之能力。</a:t>
                      </a:r>
                    </a:p>
                    <a:p>
                      <a:pPr marL="228600" lvl="0" indent="-228600" algn="l" fontAlgn="base">
                        <a:spcAft>
                          <a:spcPts val="0"/>
                        </a:spcAft>
                        <a:buSzPts val="1200"/>
                        <a:buFont typeface="+mj-lt"/>
                        <a:buAutoNum type="arabicPeriod"/>
                      </a:pPr>
                      <a:r>
                        <a:rPr lang="zh-TW" altLang="en-US" sz="1000" kern="1200" dirty="0" smtClean="0">
                          <a:solidFill>
                            <a:srgbClr val="FF0000"/>
                          </a:solidFill>
                          <a:effectLst/>
                          <a:latin typeface="+mn-ea"/>
                          <a:ea typeface="+mn-ea"/>
                          <a:cs typeface="+mn-cs"/>
                        </a:rPr>
                        <a:t>中華科大團隊將輔導德乙企業建立一套「工廠料件資料庫管理查詢服務」，內部資料包括財產編號、數量、品名、型號、廠牌、驗收日期、機號、價格、放置地點、耐用年限、保管人等。並輔導公司內部人員將所銷售的電子零件及電腦週邊耗材輸入資料庫。</a:t>
                      </a:r>
                    </a:p>
                    <a:p>
                      <a:pPr marL="228600" lvl="0" indent="-228600" algn="l" fontAlgn="base">
                        <a:spcAft>
                          <a:spcPts val="0"/>
                        </a:spcAft>
                        <a:buSzPts val="1200"/>
                        <a:buFont typeface="+mj-lt"/>
                        <a:buAutoNum type="arabicPeriod"/>
                      </a:pPr>
                      <a:r>
                        <a:rPr lang="zh-TW" altLang="en-US" sz="1000" kern="1200" dirty="0" smtClean="0">
                          <a:solidFill>
                            <a:srgbClr val="FF0000"/>
                          </a:solidFill>
                          <a:effectLst/>
                          <a:latin typeface="+mn-ea"/>
                          <a:ea typeface="+mn-ea"/>
                          <a:cs typeface="+mn-cs"/>
                        </a:rPr>
                        <a:t>德乙企業獲得靜態網頁或者動態網頁的爬蟲技術， 運用正規化</a:t>
                      </a:r>
                      <a:r>
                        <a:rPr lang="en-US" altLang="zh-TW" sz="1000" kern="1200" dirty="0" smtClean="0">
                          <a:solidFill>
                            <a:srgbClr val="FF0000"/>
                          </a:solidFill>
                          <a:effectLst/>
                          <a:latin typeface="+mn-ea"/>
                          <a:ea typeface="+mn-ea"/>
                          <a:cs typeface="+mn-cs"/>
                        </a:rPr>
                        <a:t>JSON</a:t>
                      </a:r>
                      <a:r>
                        <a:rPr lang="zh-TW" altLang="en-US" sz="1000" kern="1200" dirty="0" smtClean="0">
                          <a:solidFill>
                            <a:srgbClr val="FF0000"/>
                          </a:solidFill>
                          <a:effectLst/>
                          <a:latin typeface="+mn-ea"/>
                          <a:ea typeface="+mn-ea"/>
                          <a:cs typeface="+mn-cs"/>
                        </a:rPr>
                        <a:t>表示式可以有效率的整理資料。將大數據分析應用在零售業行銷物流，有效地協助行銷業務獲得更有效率的資訊。可預先估算各學校這學期電子零件所需要的種類項目及進貨量，以作為業務部門市場行銷的依據。</a:t>
                      </a:r>
                    </a:p>
                    <a:p>
                      <a:pPr marL="0" lvl="0" indent="0" algn="l" fontAlgn="base">
                        <a:spcAft>
                          <a:spcPts val="0"/>
                        </a:spcAft>
                        <a:buSzPts val="1200"/>
                        <a:buFont typeface="+mj-lt"/>
                        <a:buNone/>
                      </a:pPr>
                      <a:endParaRPr lang="zh-TW" altLang="en-US" sz="1000" kern="1200" dirty="0" smtClean="0">
                        <a:solidFill>
                          <a:srgbClr val="FF0000"/>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a:spcAft>
                          <a:spcPts val="0"/>
                        </a:spcAft>
                        <a:buFont typeface="+mj-lt"/>
                        <a:buNone/>
                      </a:pPr>
                      <a:r>
                        <a:rPr lang="zh-TW" altLang="en-US" sz="1000" kern="100" dirty="0" smtClean="0">
                          <a:solidFill>
                            <a:srgbClr val="FF0000"/>
                          </a:solidFill>
                          <a:effectLst/>
                          <a:latin typeface="+mn-ea"/>
                          <a:ea typeface="+mn-ea"/>
                          <a:cs typeface="Times New Roman" panose="02020603050405020304" pitchFamily="18" charset="0"/>
                        </a:rPr>
                        <a:t>目前工業區缺工問題普遍嚴重，許多廠商索性聘雇外勞，本公司仍希望聘請本地員工，希望政府能夠建立有效管道以招募人才。例如，與大武崙工業區具有地緣關係的中華科大，是否可以透過學生校外實習解決工業區缺工問題。電子工程系大四學生必須到業界進行校外實習，經過學生與廠商媒合結果，學生校外實習時間可以是一個暑假、一個學期甚至是一整年校外實習，可以解決工業區缺工問題。本校校外實習為大四學生畢業門檻，可以進行全年制</a:t>
                      </a:r>
                      <a:r>
                        <a:rPr lang="en-US" altLang="zh-TW" sz="1000" kern="100" dirty="0" smtClean="0">
                          <a:solidFill>
                            <a:srgbClr val="FF0000"/>
                          </a:solidFill>
                          <a:effectLst/>
                          <a:latin typeface="+mn-ea"/>
                          <a:ea typeface="+mn-ea"/>
                          <a:cs typeface="Times New Roman" panose="02020603050405020304" pitchFamily="18" charset="0"/>
                        </a:rPr>
                        <a:t>(</a:t>
                      </a:r>
                      <a:r>
                        <a:rPr lang="zh-TW" altLang="en-US" sz="1000" kern="100" dirty="0" smtClean="0">
                          <a:solidFill>
                            <a:srgbClr val="FF0000"/>
                          </a:solidFill>
                          <a:effectLst/>
                          <a:latin typeface="+mn-ea"/>
                          <a:ea typeface="+mn-ea"/>
                          <a:cs typeface="Times New Roman" panose="02020603050405020304" pitchFamily="18" charset="0"/>
                        </a:rPr>
                        <a:t>上、下學期可抵</a:t>
                      </a:r>
                      <a:r>
                        <a:rPr lang="en-US" altLang="zh-TW" sz="1000" kern="100" dirty="0" smtClean="0">
                          <a:solidFill>
                            <a:srgbClr val="FF0000"/>
                          </a:solidFill>
                          <a:effectLst/>
                          <a:latin typeface="+mn-ea"/>
                          <a:ea typeface="+mn-ea"/>
                          <a:cs typeface="Times New Roman" panose="02020603050405020304" pitchFamily="18" charset="0"/>
                        </a:rPr>
                        <a:t>18</a:t>
                      </a:r>
                      <a:r>
                        <a:rPr lang="zh-TW" altLang="en-US" sz="1000" kern="100" dirty="0" smtClean="0">
                          <a:solidFill>
                            <a:srgbClr val="FF0000"/>
                          </a:solidFill>
                          <a:effectLst/>
                          <a:latin typeface="+mn-ea"/>
                          <a:ea typeface="+mn-ea"/>
                          <a:cs typeface="Times New Roman" panose="02020603050405020304" pitchFamily="18" charset="0"/>
                        </a:rPr>
                        <a:t>學分</a:t>
                      </a:r>
                      <a:r>
                        <a:rPr lang="en-US" altLang="zh-TW" sz="1000" kern="100" dirty="0" smtClean="0">
                          <a:solidFill>
                            <a:srgbClr val="FF0000"/>
                          </a:solidFill>
                          <a:effectLst/>
                          <a:latin typeface="+mn-ea"/>
                          <a:ea typeface="+mn-ea"/>
                          <a:cs typeface="Times New Roman" panose="02020603050405020304" pitchFamily="18" charset="0"/>
                        </a:rPr>
                        <a:t>)</a:t>
                      </a:r>
                      <a:r>
                        <a:rPr lang="zh-TW" altLang="en-US" sz="1000" kern="100" dirty="0" smtClean="0">
                          <a:solidFill>
                            <a:srgbClr val="FF0000"/>
                          </a:solidFill>
                          <a:effectLst/>
                          <a:latin typeface="+mn-ea"/>
                          <a:ea typeface="+mn-ea"/>
                          <a:cs typeface="Times New Roman" panose="02020603050405020304" pitchFamily="18" charset="0"/>
                        </a:rPr>
                        <a:t>、也可執行學期制</a:t>
                      </a:r>
                      <a:r>
                        <a:rPr lang="en-US" altLang="zh-TW" sz="1000" kern="100" dirty="0" smtClean="0">
                          <a:solidFill>
                            <a:srgbClr val="FF0000"/>
                          </a:solidFill>
                          <a:effectLst/>
                          <a:latin typeface="+mn-ea"/>
                          <a:ea typeface="+mn-ea"/>
                          <a:cs typeface="Times New Roman" panose="02020603050405020304" pitchFamily="18" charset="0"/>
                        </a:rPr>
                        <a:t>(</a:t>
                      </a:r>
                      <a:r>
                        <a:rPr lang="zh-TW" altLang="en-US" sz="1000" kern="100" dirty="0" smtClean="0">
                          <a:solidFill>
                            <a:srgbClr val="FF0000"/>
                          </a:solidFill>
                          <a:effectLst/>
                          <a:latin typeface="+mn-ea"/>
                          <a:ea typeface="+mn-ea"/>
                          <a:cs typeface="Times New Roman" panose="02020603050405020304" pitchFamily="18" charset="0"/>
                        </a:rPr>
                        <a:t>一學期可抵</a:t>
                      </a:r>
                      <a:r>
                        <a:rPr lang="en-US" altLang="zh-TW" sz="1000" kern="100" dirty="0" smtClean="0">
                          <a:solidFill>
                            <a:srgbClr val="FF0000"/>
                          </a:solidFill>
                          <a:effectLst/>
                          <a:latin typeface="+mn-ea"/>
                          <a:ea typeface="+mn-ea"/>
                          <a:cs typeface="Times New Roman" panose="02020603050405020304" pitchFamily="18" charset="0"/>
                        </a:rPr>
                        <a:t>9</a:t>
                      </a:r>
                      <a:r>
                        <a:rPr lang="zh-TW" altLang="en-US" sz="1000" kern="100" dirty="0" smtClean="0">
                          <a:solidFill>
                            <a:srgbClr val="FF0000"/>
                          </a:solidFill>
                          <a:effectLst/>
                          <a:latin typeface="+mn-ea"/>
                          <a:ea typeface="+mn-ea"/>
                          <a:cs typeface="Times New Roman" panose="02020603050405020304" pitchFamily="18" charset="0"/>
                        </a:rPr>
                        <a:t>學分</a:t>
                      </a:r>
                      <a:r>
                        <a:rPr lang="en-US" altLang="zh-TW" sz="1000" kern="100" dirty="0" smtClean="0">
                          <a:solidFill>
                            <a:srgbClr val="FF0000"/>
                          </a:solidFill>
                          <a:effectLst/>
                          <a:latin typeface="+mn-ea"/>
                          <a:ea typeface="+mn-ea"/>
                          <a:cs typeface="Times New Roman" panose="02020603050405020304" pitchFamily="18" charset="0"/>
                        </a:rPr>
                        <a:t>)</a:t>
                      </a:r>
                      <a:r>
                        <a:rPr lang="zh-TW" altLang="en-US" sz="1000" kern="100" dirty="0" smtClean="0">
                          <a:solidFill>
                            <a:srgbClr val="FF0000"/>
                          </a:solidFill>
                          <a:effectLst/>
                          <a:latin typeface="+mn-ea"/>
                          <a:ea typeface="+mn-ea"/>
                          <a:cs typeface="Times New Roman" panose="02020603050405020304" pitchFamily="18" charset="0"/>
                        </a:rPr>
                        <a:t>或寒暑假學習型實習</a:t>
                      </a:r>
                      <a:r>
                        <a:rPr lang="en-US" altLang="zh-TW" sz="1000" kern="100" dirty="0" smtClean="0">
                          <a:solidFill>
                            <a:srgbClr val="FF0000"/>
                          </a:solidFill>
                          <a:effectLst/>
                          <a:latin typeface="+mn-ea"/>
                          <a:ea typeface="+mn-ea"/>
                          <a:cs typeface="Times New Roman" panose="02020603050405020304" pitchFamily="18" charset="0"/>
                        </a:rPr>
                        <a:t>(</a:t>
                      </a:r>
                      <a:r>
                        <a:rPr lang="zh-TW" altLang="en-US" sz="1000" kern="100" dirty="0" smtClean="0">
                          <a:solidFill>
                            <a:srgbClr val="FF0000"/>
                          </a:solidFill>
                          <a:effectLst/>
                          <a:latin typeface="+mn-ea"/>
                          <a:ea typeface="+mn-ea"/>
                          <a:cs typeface="Times New Roman" panose="02020603050405020304" pitchFamily="18" charset="0"/>
                        </a:rPr>
                        <a:t>可抵</a:t>
                      </a:r>
                      <a:r>
                        <a:rPr lang="en-US" altLang="zh-TW" sz="1000" kern="100" dirty="0" smtClean="0">
                          <a:solidFill>
                            <a:srgbClr val="FF0000"/>
                          </a:solidFill>
                          <a:effectLst/>
                          <a:latin typeface="+mn-ea"/>
                          <a:ea typeface="+mn-ea"/>
                          <a:cs typeface="Times New Roman" panose="02020603050405020304" pitchFamily="18" charset="0"/>
                        </a:rPr>
                        <a:t>1</a:t>
                      </a:r>
                      <a:r>
                        <a:rPr lang="zh-TW" altLang="en-US" sz="1000" kern="100" dirty="0" smtClean="0">
                          <a:solidFill>
                            <a:srgbClr val="FF0000"/>
                          </a:solidFill>
                          <a:effectLst/>
                          <a:latin typeface="+mn-ea"/>
                          <a:ea typeface="+mn-ea"/>
                          <a:cs typeface="Times New Roman" panose="02020603050405020304" pitchFamily="18" charset="0"/>
                        </a:rPr>
                        <a:t>學分</a:t>
                      </a:r>
                      <a:r>
                        <a:rPr lang="en-US" altLang="zh-TW" sz="1000" kern="100" dirty="0" smtClean="0">
                          <a:solidFill>
                            <a:srgbClr val="FF0000"/>
                          </a:solidFill>
                          <a:effectLst/>
                          <a:latin typeface="+mn-ea"/>
                          <a:ea typeface="+mn-ea"/>
                          <a:cs typeface="Times New Roman" panose="02020603050405020304" pitchFamily="18" charset="0"/>
                        </a:rPr>
                        <a:t>)</a:t>
                      </a:r>
                      <a:r>
                        <a:rPr lang="zh-TW" altLang="en-US" sz="1000" kern="100" dirty="0" smtClean="0">
                          <a:solidFill>
                            <a:srgbClr val="FF0000"/>
                          </a:solidFill>
                          <a:effectLst/>
                          <a:latin typeface="+mn-ea"/>
                          <a:ea typeface="+mn-ea"/>
                          <a:cs typeface="Times New Roman" panose="02020603050405020304" pitchFamily="18" charset="0"/>
                        </a:rPr>
                        <a:t>。歡迎天網電子與本校進行校外實習合作，校外實習一直都是電子工程系非常重視且大力推動的項目。本司屬於根留台灣，有心在這片土地上貢獻心力的小型本土企業，在轉型過程中勢必遭遇極大阻力及困難。此時最需要學界的協助與政府的支持，故希望本計劃的實施能夠對於該公司有所助益。</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20</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426165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271636456"/>
              </p:ext>
            </p:extLst>
          </p:nvPr>
        </p:nvGraphicFramePr>
        <p:xfrm>
          <a:off x="71439" y="1214422"/>
          <a:ext cx="8929717" cy="525725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28694">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80717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23</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捷傲有限公司</a:t>
                      </a:r>
                    </a:p>
                    <a:p>
                      <a:pPr algn="l">
                        <a:spcAft>
                          <a:spcPts val="0"/>
                        </a:spcAft>
                      </a:pPr>
                      <a:r>
                        <a:rPr lang="en-US" sz="1200" kern="0" dirty="0">
                          <a:solidFill>
                            <a:srgbClr val="000000"/>
                          </a:solidFill>
                          <a:effectLst/>
                          <a:latin typeface="+mn-ea"/>
                          <a:ea typeface="+mn-ea"/>
                          <a:cs typeface="新細明體" panose="02020500000000000000" pitchFamily="18" charset="-120"/>
                        </a:rPr>
                        <a:t>(</a:t>
                      </a:r>
                      <a:r>
                        <a:rPr lang="zh-TW" sz="1200" kern="0" dirty="0">
                          <a:solidFill>
                            <a:srgbClr val="000000"/>
                          </a:solidFill>
                          <a:effectLst/>
                          <a:latin typeface="+mn-ea"/>
                          <a:ea typeface="+mn-ea"/>
                          <a:cs typeface="新細明體" panose="02020500000000000000" pitchFamily="18" charset="-120"/>
                        </a:rPr>
                        <a:t>電機系</a:t>
                      </a:r>
                      <a:r>
                        <a:rPr lang="en-US" sz="1200" kern="0" dirty="0" smtClean="0">
                          <a:solidFill>
                            <a:srgbClr val="000000"/>
                          </a:solidFill>
                          <a:effectLst/>
                          <a:latin typeface="+mn-ea"/>
                          <a:ea typeface="+mn-ea"/>
                          <a:cs typeface="新細明體" panose="02020500000000000000" pitchFamily="18" charset="-120"/>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000000"/>
                          </a:solidFill>
                          <a:latin typeface="+mn-ea"/>
                          <a:ea typeface="+mn-ea"/>
                          <a:cs typeface="Arial" pitchFamily="34" charset="0"/>
                        </a:rPr>
                        <a:t>5/29</a:t>
                      </a:r>
                      <a:endParaRPr lang="en-US" sz="1200" b="0" kern="100" dirty="0">
                        <a:solidFill>
                          <a:srgbClr val="00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fontAlgn="base">
                        <a:spcAft>
                          <a:spcPts val="0"/>
                        </a:spcAft>
                        <a:buSzPts val="1200"/>
                        <a:buFont typeface="+mj-lt"/>
                        <a:buNone/>
                      </a:pPr>
                      <a:r>
                        <a:rPr lang="zh-TW" altLang="zh-TW" sz="1200" kern="1200" dirty="0" smtClean="0">
                          <a:solidFill>
                            <a:schemeClr val="tx1"/>
                          </a:solidFill>
                          <a:effectLst/>
                          <a:latin typeface="+mn-ea"/>
                          <a:ea typeface="+mn-ea"/>
                          <a:cs typeface="+mn-cs"/>
                        </a:rPr>
                        <a:t>專用機資訊整合</a:t>
                      </a: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a:spcAft>
                          <a:spcPts val="0"/>
                        </a:spcAft>
                        <a:buFont typeface="+mj-lt"/>
                        <a:buNone/>
                      </a:pPr>
                      <a:r>
                        <a:rPr lang="zh-TW" altLang="zh-TW" sz="1200" kern="1200" dirty="0" smtClean="0">
                          <a:solidFill>
                            <a:schemeClr val="tx1"/>
                          </a:solidFill>
                          <a:effectLst/>
                          <a:latin typeface="+mn-ea"/>
                          <a:ea typeface="+mn-ea"/>
                          <a:cs typeface="+mn-cs"/>
                        </a:rPr>
                        <a:t>規劃</a:t>
                      </a:r>
                      <a:r>
                        <a:rPr lang="en-US" altLang="zh-TW" sz="1200" kern="1200" dirty="0" smtClean="0">
                          <a:solidFill>
                            <a:schemeClr val="tx1"/>
                          </a:solidFill>
                          <a:effectLst/>
                          <a:latin typeface="+mn-ea"/>
                          <a:ea typeface="+mn-ea"/>
                          <a:cs typeface="+mn-cs"/>
                        </a:rPr>
                        <a:t>ERP</a:t>
                      </a:r>
                      <a:r>
                        <a:rPr lang="zh-TW" altLang="zh-TW" sz="1200" kern="1200" dirty="0" smtClean="0">
                          <a:solidFill>
                            <a:schemeClr val="tx1"/>
                          </a:solidFill>
                          <a:effectLst/>
                          <a:latin typeface="+mn-ea"/>
                          <a:ea typeface="+mn-ea"/>
                          <a:cs typeface="+mn-cs"/>
                        </a:rPr>
                        <a:t>整合系統</a:t>
                      </a:r>
                      <a:endParaRPr lang="zh-TW" altLang="en-US" sz="1200" kern="100" dirty="0" smtClean="0">
                        <a:effectLst/>
                        <a:latin typeface="+mn-ea"/>
                        <a:ea typeface="+mn-ea"/>
                        <a:cs typeface="Times New Roman" panose="02020603050405020304" pitchFamily="18" charset="0"/>
                      </a:endParaRPr>
                    </a:p>
                    <a:p>
                      <a:pPr marL="228600" lvl="0" indent="-228600" algn="l">
                        <a:spcAft>
                          <a:spcPts val="0"/>
                        </a:spcAft>
                        <a:buFont typeface="+mj-lt"/>
                        <a:buAutoNum type="arabicPeriod"/>
                      </a:pPr>
                      <a:endParaRPr lang="zh-TW" altLang="en-US" sz="1200" kern="100" dirty="0" smtClean="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88232">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24</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和光工業股份有限公司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電機系</a:t>
                      </a:r>
                      <a:r>
                        <a:rPr lang="en-US" sz="1200" kern="100" dirty="0">
                          <a:effectLst/>
                          <a:latin typeface="+mn-ea"/>
                          <a:ea typeface="+mn-ea"/>
                          <a:cs typeface="CG Times"/>
                        </a:rPr>
                        <a:t>/</a:t>
                      </a:r>
                      <a:endParaRPr lang="zh-TW" sz="1200" kern="100" dirty="0">
                        <a:effectLst/>
                        <a:latin typeface="+mn-ea"/>
                        <a:ea typeface="+mn-ea"/>
                        <a:cs typeface="CG Times"/>
                      </a:endParaRPr>
                    </a:p>
                    <a:p>
                      <a:pPr algn="l">
                        <a:spcAft>
                          <a:spcPts val="0"/>
                        </a:spcAft>
                      </a:pPr>
                      <a:r>
                        <a:rPr lang="zh-TW" sz="1200" kern="100" dirty="0">
                          <a:effectLst/>
                          <a:latin typeface="+mn-ea"/>
                          <a:ea typeface="+mn-ea"/>
                          <a:cs typeface="CG Times"/>
                        </a:rPr>
                        <a:t>余元培</a:t>
                      </a:r>
                      <a:r>
                        <a:rPr lang="en-US" sz="1200" kern="100" dirty="0">
                          <a:effectLst/>
                          <a:latin typeface="+mn-ea"/>
                          <a:ea typeface="+mn-ea"/>
                          <a:cs typeface="CG Times"/>
                        </a:rPr>
                        <a:t>)</a:t>
                      </a:r>
                      <a:endParaRPr lang="zh-TW" sz="1200" kern="100" dirty="0">
                        <a:effectLst/>
                        <a:latin typeface="+mn-ea"/>
                        <a:ea typeface="+mn-ea"/>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4/17</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經濟部因應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疫情產業紓困振與暨補助措施宣導。</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工業區因應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疫情水電補助措施宣導</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勞動部因應。</a:t>
                      </a:r>
                      <a:r>
                        <a:rPr lang="en-US" altLang="zh-TW" sz="1200" kern="100" dirty="0" smtClean="0">
                          <a:effectLst/>
                          <a:latin typeface="+mn-ea"/>
                          <a:ea typeface="+mn-ea"/>
                          <a:cs typeface="Times New Roman" panose="02020603050405020304" pitchFamily="18" charset="0"/>
                        </a:rPr>
                        <a:t>COVID-19</a:t>
                      </a:r>
                      <a:r>
                        <a:rPr lang="zh-TW" altLang="en-US" sz="1200" kern="100" dirty="0" smtClean="0">
                          <a:effectLst/>
                          <a:latin typeface="+mn-ea"/>
                          <a:ea typeface="+mn-ea"/>
                          <a:cs typeface="Times New Roman" panose="02020603050405020304" pitchFamily="18" charset="0"/>
                        </a:rPr>
                        <a:t>疫情勞工紓困措施宣導。</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工業物聯網與大數據技術應用於智慧製造與節能創新再造計畫人才培訓課程</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機器人與機電整合應用、</a:t>
                      </a:r>
                      <a:r>
                        <a:rPr lang="en-US" altLang="zh-TW" sz="1200" kern="100" dirty="0" smtClean="0">
                          <a:effectLst/>
                          <a:latin typeface="+mn-ea"/>
                          <a:ea typeface="+mn-ea"/>
                          <a:cs typeface="Times New Roman" panose="02020603050405020304" pitchFamily="18" charset="0"/>
                        </a:rPr>
                        <a:t>ISO9001</a:t>
                      </a:r>
                      <a:r>
                        <a:rPr lang="zh-TW" altLang="en-US" sz="1200" kern="100" dirty="0" smtClean="0">
                          <a:effectLst/>
                          <a:latin typeface="+mn-ea"/>
                          <a:ea typeface="+mn-ea"/>
                          <a:cs typeface="Times New Roman" panose="02020603050405020304" pitchFamily="18" charset="0"/>
                        </a:rPr>
                        <a:t>內部稽核人員訓練課程預計八月份辦理</a:t>
                      </a:r>
                      <a:r>
                        <a:rPr lang="en-US" altLang="zh-TW" sz="1200" kern="100" dirty="0" smtClean="0">
                          <a:effectLst/>
                          <a:latin typeface="+mn-ea"/>
                          <a:ea typeface="+mn-ea"/>
                          <a:cs typeface="Times New Roman" panose="02020603050405020304" pitchFamily="18" charset="0"/>
                        </a:rPr>
                        <a:t>)</a:t>
                      </a:r>
                      <a:r>
                        <a:rPr lang="zh-TW" altLang="en-US" sz="1200" kern="100" dirty="0" smtClean="0">
                          <a:effectLst/>
                          <a:latin typeface="+mn-ea"/>
                          <a:ea typeface="+mn-ea"/>
                          <a:cs typeface="Times New Roman" panose="02020603050405020304" pitchFamily="18" charset="0"/>
                        </a:rPr>
                        <a:t>。</a:t>
                      </a:r>
                    </a:p>
                    <a:p>
                      <a:pPr marL="228600" indent="-228600" algn="l" fontAlgn="base">
                        <a:spcAft>
                          <a:spcPts val="0"/>
                        </a:spcAft>
                        <a:buFont typeface="+mj-lt"/>
                        <a:buAutoNum type="arabicPeriod"/>
                      </a:pPr>
                      <a:endParaRPr lang="zh-TW" altLang="en-US" sz="1200" kern="100" dirty="0">
                        <a:effectLst/>
                        <a:latin typeface="+mn-ea"/>
                        <a:ea typeface="+mn-ea"/>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烘手機為和光主要產品，隨潮流需要對於產品耗能要求逐日提高，可以產學合作計畫媒合。</a:t>
                      </a: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27">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25</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永正玻璃機械有限公司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kern="100" dirty="0" smtClean="0">
                          <a:solidFill>
                            <a:srgbClr val="000000"/>
                          </a:solidFill>
                          <a:latin typeface="+mn-ea"/>
                          <a:ea typeface="+mn-ea"/>
                          <a:cs typeface="Arial" pitchFamily="34" charset="0"/>
                        </a:rPr>
                        <a:t>6/9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200" dirty="0" smtClean="0">
                          <a:solidFill>
                            <a:schemeClr val="tx1"/>
                          </a:solidFill>
                          <a:effectLst/>
                          <a:latin typeface="+mn-ea"/>
                          <a:ea typeface="+mn-ea"/>
                          <a:cs typeface="+mn-cs"/>
                        </a:rPr>
                        <a:t>經濟部工業局因應</a:t>
                      </a:r>
                      <a:r>
                        <a:rPr lang="en-US" altLang="zh-TW" sz="1200" kern="1200" dirty="0" smtClean="0">
                          <a:solidFill>
                            <a:schemeClr val="tx1"/>
                          </a:solidFill>
                          <a:effectLst/>
                          <a:latin typeface="+mn-ea"/>
                          <a:ea typeface="+mn-ea"/>
                          <a:cs typeface="+mn-cs"/>
                        </a:rPr>
                        <a:t>COVID-19</a:t>
                      </a:r>
                      <a:r>
                        <a:rPr lang="zh-TW" altLang="en-US" sz="1200" kern="1200" dirty="0" smtClean="0">
                          <a:solidFill>
                            <a:schemeClr val="tx1"/>
                          </a:solidFill>
                          <a:effectLst/>
                          <a:latin typeface="+mn-ea"/>
                          <a:ea typeface="+mn-ea"/>
                          <a:cs typeface="+mn-cs"/>
                        </a:rPr>
                        <a:t>疫情中小企業製造業即時輔導補助說明。</a:t>
                      </a:r>
                    </a:p>
                    <a:p>
                      <a:pPr marL="228600" indent="-228600" algn="l" fontAlgn="base">
                        <a:spcAft>
                          <a:spcPts val="0"/>
                        </a:spcAft>
                        <a:buFont typeface="+mj-lt"/>
                        <a:buAutoNum type="arabicPeriod"/>
                      </a:pPr>
                      <a:r>
                        <a:rPr lang="zh-TW" altLang="en-US" sz="1200" kern="1200" dirty="0" smtClean="0">
                          <a:solidFill>
                            <a:schemeClr val="tx1"/>
                          </a:solidFill>
                          <a:effectLst/>
                          <a:latin typeface="+mn-ea"/>
                          <a:ea typeface="+mn-ea"/>
                          <a:cs typeface="+mn-cs"/>
                        </a:rPr>
                        <a:t>玻璃切割輔助自動化流程作業之討論與永正玻璃面對經營上其他困難之解決方案建議。</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了解永正現在主要之工作程序</a:t>
                      </a:r>
                      <a:r>
                        <a:rPr lang="en-US" altLang="zh-TW" sz="1200" kern="1200" dirty="0" smtClean="0">
                          <a:solidFill>
                            <a:schemeClr val="tx1"/>
                          </a:solidFill>
                          <a:effectLst/>
                          <a:latin typeface="+mn-ea"/>
                          <a:ea typeface="+mn-ea"/>
                          <a:cs typeface="+mn-cs"/>
                        </a:rPr>
                        <a:t>,</a:t>
                      </a:r>
                      <a:r>
                        <a:rPr lang="zh-TW" altLang="en-US" sz="1200" kern="1200" dirty="0" smtClean="0">
                          <a:solidFill>
                            <a:schemeClr val="tx1"/>
                          </a:solidFill>
                          <a:effectLst/>
                          <a:latin typeface="+mn-ea"/>
                          <a:ea typeface="+mn-ea"/>
                          <a:cs typeface="+mn-cs"/>
                        </a:rPr>
                        <a:t>以作為發展自動化作業之參考基礎。</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蒐整國內外玻璃機械產業之</a:t>
                      </a:r>
                      <a:r>
                        <a:rPr lang="en-US" altLang="zh-TW" sz="1200" kern="1200" dirty="0" smtClean="0">
                          <a:solidFill>
                            <a:schemeClr val="tx1"/>
                          </a:solidFill>
                          <a:effectLst/>
                          <a:latin typeface="+mn-ea"/>
                          <a:ea typeface="+mn-ea"/>
                          <a:cs typeface="+mn-cs"/>
                        </a:rPr>
                        <a:t>(</a:t>
                      </a:r>
                      <a:r>
                        <a:rPr lang="zh-TW" altLang="en-US" sz="1200" kern="1200" dirty="0" smtClean="0">
                          <a:solidFill>
                            <a:schemeClr val="tx1"/>
                          </a:solidFill>
                          <a:effectLst/>
                          <a:latin typeface="+mn-ea"/>
                          <a:ea typeface="+mn-ea"/>
                          <a:cs typeface="+mn-cs"/>
                        </a:rPr>
                        <a:t>半</a:t>
                      </a:r>
                      <a:r>
                        <a:rPr lang="en-US" altLang="zh-TW" sz="1200" kern="1200" dirty="0" smtClean="0">
                          <a:solidFill>
                            <a:schemeClr val="tx1"/>
                          </a:solidFill>
                          <a:effectLst/>
                          <a:latin typeface="+mn-ea"/>
                          <a:ea typeface="+mn-ea"/>
                          <a:cs typeface="+mn-cs"/>
                        </a:rPr>
                        <a:t>)</a:t>
                      </a:r>
                      <a:r>
                        <a:rPr lang="zh-TW" altLang="en-US" sz="1200" kern="1200" dirty="0" smtClean="0">
                          <a:solidFill>
                            <a:schemeClr val="tx1"/>
                          </a:solidFill>
                          <a:effectLst/>
                          <a:latin typeface="+mn-ea"/>
                          <a:ea typeface="+mn-ea"/>
                          <a:cs typeface="+mn-cs"/>
                        </a:rPr>
                        <a:t>自動化作業</a:t>
                      </a:r>
                      <a:r>
                        <a:rPr lang="en-US" altLang="zh-TW" sz="1200" kern="1200" dirty="0" smtClean="0">
                          <a:solidFill>
                            <a:schemeClr val="tx1"/>
                          </a:solidFill>
                          <a:effectLst/>
                          <a:latin typeface="+mn-ea"/>
                          <a:ea typeface="+mn-ea"/>
                          <a:cs typeface="+mn-cs"/>
                        </a:rPr>
                        <a:t>,</a:t>
                      </a:r>
                      <a:r>
                        <a:rPr lang="zh-TW" altLang="en-US" sz="1200" kern="1200" dirty="0" smtClean="0">
                          <a:solidFill>
                            <a:schemeClr val="tx1"/>
                          </a:solidFill>
                          <a:effectLst/>
                          <a:latin typeface="+mn-ea"/>
                          <a:ea typeface="+mn-ea"/>
                          <a:cs typeface="+mn-cs"/>
                        </a:rPr>
                        <a:t>推薦給永正參考。</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後續媒介本校住在基隆地區附近之同學至該場校外實習 以解決該工廠之人力作業需求</a:t>
                      </a:r>
                      <a:r>
                        <a:rPr lang="zh-TW" altLang="en-US" sz="1200" kern="100" dirty="0" smtClean="0">
                          <a:solidFill>
                            <a:schemeClr val="tx1"/>
                          </a:solidFill>
                          <a:effectLst/>
                          <a:latin typeface="+mn-ea"/>
                          <a:ea typeface="+mn-ea"/>
                          <a:cs typeface="Times New Roman" panose="02020603050405020304" pitchFamily="18" charset="0"/>
                        </a:rPr>
                        <a:t>。</a:t>
                      </a: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386606"/>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21</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516675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404345829"/>
              </p:ext>
            </p:extLst>
          </p:nvPr>
        </p:nvGraphicFramePr>
        <p:xfrm>
          <a:off x="71439" y="1214423"/>
          <a:ext cx="8929717" cy="5368679"/>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42602">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2297592">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26</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元璋玻璃股份有限公司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航管系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FF0000"/>
                          </a:solidFill>
                          <a:latin typeface="+mn-ea"/>
                          <a:ea typeface="+mn-ea"/>
                          <a:cs typeface="Arial" pitchFamily="34" charset="0"/>
                        </a:rPr>
                        <a:t>5/30</a:t>
                      </a:r>
                      <a:endParaRPr lang="en-US"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受到新冠肺炎疫情影響，目前之困境以訂單暫停</a:t>
                      </a:r>
                      <a:r>
                        <a:rPr lang="en-US" altLang="zh-TW" sz="1200" kern="1200" dirty="0" smtClean="0">
                          <a:solidFill>
                            <a:schemeClr val="tx1"/>
                          </a:solidFill>
                          <a:effectLst/>
                          <a:latin typeface="+mn-ea"/>
                          <a:ea typeface="+mn-ea"/>
                          <a:cs typeface="+mn-cs"/>
                        </a:rPr>
                        <a:t>/</a:t>
                      </a:r>
                      <a:r>
                        <a:rPr lang="zh-TW" altLang="en-US" sz="1200" kern="1200" dirty="0" smtClean="0">
                          <a:solidFill>
                            <a:schemeClr val="tx1"/>
                          </a:solidFill>
                          <a:effectLst/>
                          <a:latin typeface="+mn-ea"/>
                          <a:ea typeface="+mn-ea"/>
                          <a:cs typeface="+mn-cs"/>
                        </a:rPr>
                        <a:t>延後或是消單為大宗，導致今年</a:t>
                      </a:r>
                      <a:r>
                        <a:rPr lang="en-US" altLang="zh-TW" sz="1200" kern="1200" dirty="0" smtClean="0">
                          <a:solidFill>
                            <a:schemeClr val="tx1"/>
                          </a:solidFill>
                          <a:effectLst/>
                          <a:latin typeface="+mn-ea"/>
                          <a:ea typeface="+mn-ea"/>
                          <a:cs typeface="+mn-cs"/>
                        </a:rPr>
                        <a:t>1</a:t>
                      </a:r>
                      <a:r>
                        <a:rPr lang="zh-TW" altLang="en-US" sz="1200" kern="1200" dirty="0" smtClean="0">
                          <a:solidFill>
                            <a:schemeClr val="tx1"/>
                          </a:solidFill>
                          <a:effectLst/>
                          <a:latin typeface="+mn-ea"/>
                          <a:ea typeface="+mn-ea"/>
                          <a:cs typeface="+mn-cs"/>
                        </a:rPr>
                        <a:t>、</a:t>
                      </a:r>
                      <a:r>
                        <a:rPr lang="en-US" altLang="zh-TW" sz="1200" kern="1200" dirty="0" smtClean="0">
                          <a:solidFill>
                            <a:schemeClr val="tx1"/>
                          </a:solidFill>
                          <a:effectLst/>
                          <a:latin typeface="+mn-ea"/>
                          <a:ea typeface="+mn-ea"/>
                          <a:cs typeface="+mn-cs"/>
                        </a:rPr>
                        <a:t>2</a:t>
                      </a:r>
                      <a:r>
                        <a:rPr lang="zh-TW" altLang="en-US" sz="1200" kern="1200" dirty="0" smtClean="0">
                          <a:solidFill>
                            <a:schemeClr val="tx1"/>
                          </a:solidFill>
                          <a:effectLst/>
                          <a:latin typeface="+mn-ea"/>
                          <a:ea typeface="+mn-ea"/>
                          <a:cs typeface="+mn-cs"/>
                        </a:rPr>
                        <a:t>月的營收均值與</a:t>
                      </a:r>
                      <a:r>
                        <a:rPr lang="en-US" altLang="zh-TW" sz="1200" kern="1200" dirty="0" smtClean="0">
                          <a:solidFill>
                            <a:schemeClr val="tx1"/>
                          </a:solidFill>
                          <a:effectLst/>
                          <a:latin typeface="+mn-ea"/>
                          <a:ea typeface="+mn-ea"/>
                          <a:cs typeface="+mn-cs"/>
                        </a:rPr>
                        <a:t>108</a:t>
                      </a:r>
                      <a:r>
                        <a:rPr lang="zh-TW" altLang="en-US" sz="1200" kern="1200" dirty="0" smtClean="0">
                          <a:solidFill>
                            <a:schemeClr val="tx1"/>
                          </a:solidFill>
                          <a:effectLst/>
                          <a:latin typeface="+mn-ea"/>
                          <a:ea typeface="+mn-ea"/>
                          <a:cs typeface="+mn-cs"/>
                        </a:rPr>
                        <a:t>年下半年營收相較，衰退達將近</a:t>
                      </a:r>
                      <a:r>
                        <a:rPr lang="en-US" altLang="zh-TW" sz="1200" kern="1200" dirty="0" smtClean="0">
                          <a:solidFill>
                            <a:schemeClr val="tx1"/>
                          </a:solidFill>
                          <a:effectLst/>
                          <a:latin typeface="+mn-ea"/>
                          <a:ea typeface="+mn-ea"/>
                          <a:cs typeface="+mn-cs"/>
                        </a:rPr>
                        <a:t>40%</a:t>
                      </a:r>
                      <a:r>
                        <a:rPr lang="zh-TW" altLang="en-US" sz="1200" kern="1200" dirty="0" smtClean="0">
                          <a:solidFill>
                            <a:schemeClr val="tx1"/>
                          </a:solidFill>
                          <a:effectLst/>
                          <a:latin typeface="+mn-ea"/>
                          <a:ea typeface="+mn-ea"/>
                          <a:cs typeface="+mn-cs"/>
                        </a:rPr>
                        <a:t>，造成原物料庫存過多。</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因訂單衰減導致原物料閒置於倉庫，公司無正向營收，因此造成資金積壓，影響公司財務運轉。</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公司為解決上述問題，急需聘請專業資訊人才修正</a:t>
                      </a:r>
                      <a:r>
                        <a:rPr lang="en-US" altLang="zh-TW" sz="1200" kern="1200" dirty="0" smtClean="0">
                          <a:solidFill>
                            <a:schemeClr val="tx1"/>
                          </a:solidFill>
                          <a:effectLst/>
                          <a:latin typeface="+mn-ea"/>
                          <a:ea typeface="+mn-ea"/>
                          <a:cs typeface="+mn-cs"/>
                        </a:rPr>
                        <a:t>ERP</a:t>
                      </a:r>
                      <a:r>
                        <a:rPr lang="zh-TW" altLang="en-US" sz="1200" kern="1200" dirty="0" smtClean="0">
                          <a:solidFill>
                            <a:schemeClr val="tx1"/>
                          </a:solidFill>
                          <a:effectLst/>
                          <a:latin typeface="+mn-ea"/>
                          <a:ea typeface="+mn-ea"/>
                          <a:cs typeface="+mn-cs"/>
                        </a:rPr>
                        <a:t>系統，藉以精準掌控原物料庫存管理、訂單管理及財務管理，進而提升企業競爭力。</a:t>
                      </a:r>
                    </a:p>
                    <a:p>
                      <a:pPr marL="228600" lvl="0" indent="-228600" algn="l" fontAlgn="base">
                        <a:spcAft>
                          <a:spcPts val="0"/>
                        </a:spcAft>
                        <a:buSzPts val="1200"/>
                        <a:buFont typeface="+mj-lt"/>
                        <a:buAutoNum type="arabicPeriod"/>
                      </a:pP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建議公司針對疫情受影響期間，可向工業局申請各項紓困補助，並加強員工之教育訓練，本校後續將協助輔導申請。</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針對</a:t>
                      </a:r>
                      <a:r>
                        <a:rPr lang="en-US" altLang="zh-TW" sz="1200" kern="1200" dirty="0" smtClean="0">
                          <a:solidFill>
                            <a:schemeClr val="tx1"/>
                          </a:solidFill>
                          <a:effectLst/>
                          <a:latin typeface="+mn-ea"/>
                          <a:ea typeface="+mn-ea"/>
                          <a:cs typeface="+mn-cs"/>
                        </a:rPr>
                        <a:t>ERP</a:t>
                      </a:r>
                      <a:r>
                        <a:rPr lang="zh-TW" altLang="en-US" sz="1200" kern="1200" dirty="0" smtClean="0">
                          <a:solidFill>
                            <a:schemeClr val="tx1"/>
                          </a:solidFill>
                          <a:effectLst/>
                          <a:latin typeface="+mn-ea"/>
                          <a:ea typeface="+mn-ea"/>
                          <a:cs typeface="+mn-cs"/>
                        </a:rPr>
                        <a:t>系統本校將與該公司共同討論後，提出修正建議。</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協助尋覓本校優秀畢業校友至公司應徵資訊管理人力，以解決公司人力需求之問題。</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27</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毅太企業股份有限公司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土木系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謝宗榮</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6/12</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協助培育</a:t>
                      </a:r>
                      <a:r>
                        <a:rPr lang="en-US" altLang="zh-TW" sz="1200" kern="100" dirty="0" smtClean="0">
                          <a:effectLst/>
                          <a:latin typeface="+mn-ea"/>
                          <a:ea typeface="+mn-ea"/>
                          <a:cs typeface="Times New Roman" panose="02020603050405020304" pitchFamily="18" charset="0"/>
                        </a:rPr>
                        <a:t>3D</a:t>
                      </a:r>
                      <a:r>
                        <a:rPr lang="zh-TW" altLang="en-US" sz="1200" kern="100" dirty="0" smtClean="0">
                          <a:effectLst/>
                          <a:latin typeface="+mn-ea"/>
                          <a:ea typeface="+mn-ea"/>
                          <a:cs typeface="Times New Roman" panose="02020603050405020304" pitchFamily="18" charset="0"/>
                        </a:rPr>
                        <a:t>影像模擬及虛擬影像人才</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協助整體衛浴</a:t>
                      </a:r>
                      <a:r>
                        <a:rPr lang="en-US" altLang="zh-TW" sz="1200" kern="100" dirty="0" smtClean="0">
                          <a:effectLst/>
                          <a:latin typeface="+mn-ea"/>
                          <a:ea typeface="+mn-ea"/>
                          <a:cs typeface="Times New Roman" panose="02020603050405020304" pitchFamily="18" charset="0"/>
                        </a:rPr>
                        <a:t>3D</a:t>
                      </a:r>
                      <a:r>
                        <a:rPr lang="zh-TW" altLang="en-US" sz="1200" kern="100" dirty="0" smtClean="0">
                          <a:effectLst/>
                          <a:latin typeface="+mn-ea"/>
                          <a:ea typeface="+mn-ea"/>
                          <a:cs typeface="Times New Roman" panose="02020603050405020304" pitchFamily="18" charset="0"/>
                        </a:rPr>
                        <a:t>影像及</a:t>
                      </a:r>
                      <a:r>
                        <a:rPr lang="en-US" altLang="zh-TW" sz="1200" kern="100" dirty="0" smtClean="0">
                          <a:effectLst/>
                          <a:latin typeface="+mn-ea"/>
                          <a:ea typeface="+mn-ea"/>
                          <a:cs typeface="Times New Roman" panose="02020603050405020304" pitchFamily="18" charset="0"/>
                        </a:rPr>
                        <a:t>VR</a:t>
                      </a:r>
                      <a:r>
                        <a:rPr lang="zh-TW" altLang="en-US" sz="1200" kern="100" dirty="0" smtClean="0">
                          <a:effectLst/>
                          <a:latin typeface="+mn-ea"/>
                          <a:ea typeface="+mn-ea"/>
                          <a:cs typeface="Times New Roman" panose="02020603050405020304" pitchFamily="18" charset="0"/>
                        </a:rPr>
                        <a:t>系統發展</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透過</a:t>
                      </a:r>
                      <a:r>
                        <a:rPr lang="en-US" altLang="zh-TW" sz="1200" kern="100" dirty="0" smtClean="0">
                          <a:effectLst/>
                          <a:latin typeface="+mn-ea"/>
                          <a:ea typeface="+mn-ea"/>
                          <a:cs typeface="Times New Roman" panose="02020603050405020304" pitchFamily="18" charset="0"/>
                        </a:rPr>
                        <a:t>VR</a:t>
                      </a:r>
                      <a:r>
                        <a:rPr lang="zh-TW" altLang="en-US" sz="1200" kern="100" dirty="0" smtClean="0">
                          <a:effectLst/>
                          <a:latin typeface="+mn-ea"/>
                          <a:ea typeface="+mn-ea"/>
                          <a:cs typeface="Times New Roman" panose="02020603050405020304" pitchFamily="18" charset="0"/>
                        </a:rPr>
                        <a:t>影像有助於虛擬及實體行銷</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持續與受訪單位聯繫，確定產品定位及目標客群</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辦理</a:t>
                      </a:r>
                      <a:r>
                        <a:rPr lang="en-US" altLang="zh-TW" sz="1200" kern="1200" dirty="0" smtClean="0">
                          <a:solidFill>
                            <a:schemeClr val="tx1"/>
                          </a:solidFill>
                          <a:effectLst/>
                          <a:latin typeface="+mn-ea"/>
                          <a:ea typeface="+mn-ea"/>
                          <a:cs typeface="+mn-cs"/>
                        </a:rPr>
                        <a:t>VR</a:t>
                      </a:r>
                      <a:r>
                        <a:rPr lang="zh-TW" altLang="en-US" sz="1200" kern="1200" dirty="0" smtClean="0">
                          <a:solidFill>
                            <a:schemeClr val="tx1"/>
                          </a:solidFill>
                          <a:effectLst/>
                          <a:latin typeface="+mn-ea"/>
                          <a:ea typeface="+mn-ea"/>
                          <a:cs typeface="+mn-cs"/>
                        </a:rPr>
                        <a:t>雛形發展，確立未來合作方向及目標</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28</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宗華實業有限公司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宗華實業是金屬製造業之物流倉儲公司，在物流倉儲管理上須藉助現代化之傳動設備增強其時效性與準確性</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工作場合須再進行空間調配規劃，以優化行走路徑降低勞動強度及增加庫存週轉率</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就國內採用機械傳動設備之物流業之成效進行分析與檢討提供給宗華實業參考</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請資管系就如何引進資訊設備進行現場物流數據的即時精確掌握與智能化管理提供具體可行之相關意見</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rPr>
                        <a:t> </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66853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22</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27858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93547629"/>
              </p:ext>
            </p:extLst>
          </p:nvPr>
        </p:nvGraphicFramePr>
        <p:xfrm>
          <a:off x="107141" y="1176021"/>
          <a:ext cx="8929717" cy="499872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42602">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383233">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29</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聯同鐵材有限公司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FF0000"/>
                          </a:solidFill>
                          <a:latin typeface="+mn-ea"/>
                          <a:ea typeface="+mn-ea"/>
                          <a:cs typeface="Arial" pitchFamily="34" charset="0"/>
                        </a:rPr>
                        <a:t>7/8</a:t>
                      </a:r>
                      <a:endParaRPr lang="en-US"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聯同鐵材以販賣鋼筋及鋼鐵原料為主，營造業是其主要客戶，對鋼筋之安全係數有嚴格之要求，因此在安全檢測上須等強化與改善</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上半年度新冠肺炎疫情影響，外銷接單「價跌量縮」，須等待疫情控制後，讓公司才可進一步獲利</a:t>
                      </a:r>
                    </a:p>
                    <a:p>
                      <a:pPr marL="228600" lvl="0" indent="-228600" algn="l" fontAlgn="base">
                        <a:spcAft>
                          <a:spcPts val="0"/>
                        </a:spcAft>
                        <a:buSzPts val="1200"/>
                        <a:buFont typeface="+mj-lt"/>
                        <a:buAutoNum type="arabicPeriod"/>
                      </a:pP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蒐整有關鋼鐵建材之安全係數標準訂定有關文件予聯同鐵材參考，供其公司訂定嚴謹之安全標準</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對聯同鐵材現階段之安全檢測作業進行詳細之檢視與檢討，並對如何強化安全檢測工作提供具體之意見</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30</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富煜科技股份有限公司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作業人力流動率高，留不住人才造成工作作廿人力極度缺乏</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塑膠板與塑膠布製造原料易助燃，現場工作環境消防安全之設備需再強化</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政府對廢氣排放管理上日趨嚴格，公司在有關方面另需投資設備，以符合政府之要求標準</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請建築系就現場工作環境及防水設備及位置作綜合性之考量與規劃，以強化富煜科技在消防安全上之管控能力</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蒐整政府有關補助廢氣排放設備採購之計畫，協助富煜科技申請補助</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31</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信榮電子股份有限公司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傳統之電子元件製造公司，需力求產業升級轉型</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積極向自有品牌的道路發展加強品牌形象與行銷手法以提昇產品在國際上之競爭力</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依賴人工作業生產效率，精度與良率無法有效提升</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就現場之工作環境，進行智能化管理之建議，以線上即時檢測提高生產良率及縮短產品生產時間</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請電子系媒介高年級同學至信榮電子校外實習，解決該廠作業人力需求</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rPr>
                        <a:t> </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66853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23</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3401249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974150961"/>
              </p:ext>
            </p:extLst>
          </p:nvPr>
        </p:nvGraphicFramePr>
        <p:xfrm>
          <a:off x="107141" y="1176021"/>
          <a:ext cx="8929717" cy="554736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42602">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63765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32</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松豐木材廠有限公司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FF0000"/>
                          </a:solidFill>
                          <a:latin typeface="+mn-ea"/>
                          <a:ea typeface="+mn-ea"/>
                          <a:cs typeface="Arial" pitchFamily="34" charset="0"/>
                        </a:rPr>
                        <a:t>7/8</a:t>
                      </a:r>
                      <a:endParaRPr lang="en-US"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松豐木材主要是進行進口原木製品，原木材料批發，需要開發設計木材製造之新產品</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整體木材切割作業上可藉助自動化之作業方式，降低人力需求及提高切割作業之精準度</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切割作業現場需強化空氣清新設備以降低木材粉層在空氣中被人吸入所造成之傷害</a:t>
                      </a:r>
                    </a:p>
                    <a:p>
                      <a:pPr marL="228600" lvl="0" indent="-228600" algn="l" fontAlgn="base">
                        <a:spcAft>
                          <a:spcPts val="0"/>
                        </a:spcAft>
                        <a:buSzPts val="1200"/>
                        <a:buFont typeface="+mj-lt"/>
                        <a:buAutoNum type="arabicPeriod"/>
                      </a:pP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請文創系老師設計具有時尚感有創意之木材製品，供松豐木材參考</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研擬更自動化木材切割之作業方式而對松豐木材所造成之效益進行較完善之評估，以便進一步提供給松豐採納參考</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尋找政府有關環境改善之相關計畫，並協助松豐申請補助，以改善現場之空氣品質環境</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33</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樺源食品有限公司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以經銷進口奶粉、糖果餅乾及各類食品為主，產品種類繁多極需食品分類包裝人才</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物流配送需要更系統化管理以掌握配送流程，人員之分配及運輸車類之調度</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公司儲藏大量待送食品，在防火安全管理上要特別加強，防止意外發生</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請建築系就樺源食品的倉儲空間進行檢視，就防火之角度對空間之配置提出建議</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請資管系與樺源食品洽談產學合作案，為公司開發行動式之運輸物流管理系統，以對物流之配送流程有更精確之掌握</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34</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信孚壓鑄企業股份有限公司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資管系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涂翠賡</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信孚壓鑄是金屬製品製造業，現階段需要原物料、成品與半成品的品質檢定人員</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壓鑄技術人員培訓不易，再加上年輕人不願意吃苦，招募人才不易</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壓鑄製造產業工作過程中所產生之廢氣須完善之處理以免影響環境空氣</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請機械系、電機系與信孚至鑄洽談同學校外實習之可能性以解決公司之基本作業人力</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請建築系檢視信孚壓鑄現場之工作環境，就如何改進排出作業時之廢氣，提出具體之改善意見</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rPr>
                        <a:t> </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66853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24</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1912051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788301332"/>
              </p:ext>
            </p:extLst>
          </p:nvPr>
        </p:nvGraphicFramePr>
        <p:xfrm>
          <a:off x="107141" y="1340768"/>
          <a:ext cx="8929717" cy="4815840"/>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42602">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383233">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35</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CG Times"/>
                          <a:ea typeface="標楷體" panose="03000509000000000000" pitchFamily="65" charset="-120"/>
                          <a:cs typeface="CG Times"/>
                        </a:rPr>
                        <a:t>銓鈐環保股份有限公司</a:t>
                      </a:r>
                      <a:endParaRPr lang="zh-TW" sz="1200" kern="100" dirty="0">
                        <a:effectLst/>
                        <a:latin typeface="CG Times"/>
                        <a:ea typeface="新細明體" panose="02020500000000000000" pitchFamily="18" charset="-120"/>
                        <a:cs typeface="CG Times"/>
                      </a:endParaRPr>
                    </a:p>
                    <a:p>
                      <a:pPr algn="l">
                        <a:spcAft>
                          <a:spcPts val="0"/>
                        </a:spcAft>
                      </a:pPr>
                      <a:r>
                        <a:rPr lang="en-US" sz="1200" kern="100" dirty="0">
                          <a:effectLst/>
                          <a:latin typeface="CG Times"/>
                          <a:ea typeface="標楷體" panose="03000509000000000000" pitchFamily="65" charset="-120"/>
                          <a:cs typeface="CG Times"/>
                        </a:rPr>
                        <a:t>(</a:t>
                      </a:r>
                      <a:r>
                        <a:rPr lang="zh-TW" sz="1200" kern="100" dirty="0">
                          <a:effectLst/>
                          <a:latin typeface="CG Times"/>
                          <a:ea typeface="標楷體" panose="03000509000000000000" pitchFamily="65" charset="-120"/>
                          <a:cs typeface="CG Times"/>
                        </a:rPr>
                        <a:t>資管系</a:t>
                      </a:r>
                      <a:r>
                        <a:rPr lang="en-US" sz="1200" kern="100" dirty="0" smtClean="0">
                          <a:effectLst/>
                          <a:latin typeface="CG Times"/>
                          <a:ea typeface="標楷體" panose="03000509000000000000" pitchFamily="65" charset="-120"/>
                          <a:cs typeface="CG Times"/>
                        </a:rPr>
                        <a:t>/</a:t>
                      </a:r>
                      <a:r>
                        <a:rPr lang="zh-TW" altLang="zh-TW" sz="1200" kern="1200" dirty="0" smtClean="0">
                          <a:solidFill>
                            <a:schemeClr val="tx1"/>
                          </a:solidFill>
                          <a:effectLst/>
                          <a:latin typeface="+mn-lt"/>
                          <a:ea typeface="+mn-ea"/>
                          <a:cs typeface="+mn-cs"/>
                        </a:rPr>
                        <a:t>涂翠賡</a:t>
                      </a:r>
                      <a:r>
                        <a:rPr lang="en-US" altLang="zh-TW" sz="1200" kern="1200" dirty="0" smtClean="0">
                          <a:solidFill>
                            <a:schemeClr val="tx1"/>
                          </a:solidFill>
                          <a:effectLst/>
                          <a:latin typeface="+mn-lt"/>
                          <a:ea typeface="+mn-ea"/>
                          <a:cs typeface="+mn-cs"/>
                        </a:rPr>
                        <a:t>)</a:t>
                      </a:r>
                      <a:endParaRPr lang="zh-TW" sz="1200" kern="100" dirty="0">
                        <a:effectLst/>
                        <a:latin typeface="CG Times"/>
                        <a:ea typeface="新細明體" panose="02020500000000000000" pitchFamily="18" charset="-120"/>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FF0000"/>
                          </a:solidFill>
                          <a:latin typeface="+mn-ea"/>
                          <a:ea typeface="+mn-ea"/>
                          <a:cs typeface="Arial" pitchFamily="34" charset="0"/>
                        </a:rPr>
                        <a:t>7/8</a:t>
                      </a:r>
                      <a:endParaRPr lang="en-US"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該公司為資源回收業，工作環境辛苦，人力流動率高，須補充作業之基礎力人</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須投資相關之大型機具設備，協助人力進行大型資源回收之分類工作，以節省人力</a:t>
                      </a:r>
                    </a:p>
                    <a:p>
                      <a:pPr marL="228600" lvl="0" indent="-228600" algn="l" fontAlgn="base">
                        <a:spcAft>
                          <a:spcPts val="0"/>
                        </a:spcAft>
                        <a:buSzPts val="1200"/>
                        <a:buFont typeface="+mj-lt"/>
                        <a:buAutoNum type="arabicPeriod"/>
                      </a:pP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提高資源回收再利用是該公司發展之方向，建議機械系及電子系提出相關之規範</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請機械及電子系與銓鈐洽談以學生校外實習之方式取代公司基本作業人力</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對該公司之回收作業進行檢視，程序上可否調整，以節省作業人力</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36</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CG Times"/>
                          <a:ea typeface="標楷體" panose="03000509000000000000" pitchFamily="65" charset="-120"/>
                          <a:cs typeface="CG Times"/>
                        </a:rPr>
                        <a:t>騰普科技有限公司</a:t>
                      </a:r>
                      <a:endParaRPr lang="zh-TW" sz="1200" kern="100" dirty="0">
                        <a:effectLst/>
                        <a:latin typeface="CG Times"/>
                        <a:ea typeface="新細明體" panose="02020500000000000000" pitchFamily="18" charset="-120"/>
                        <a:cs typeface="CG Times"/>
                      </a:endParaRPr>
                    </a:p>
                    <a:p>
                      <a:pPr algn="l">
                        <a:spcAft>
                          <a:spcPts val="0"/>
                        </a:spcAft>
                      </a:pPr>
                      <a:r>
                        <a:rPr lang="en-US" sz="1200" kern="100" dirty="0">
                          <a:effectLst/>
                          <a:latin typeface="CG Times"/>
                          <a:ea typeface="標楷體" panose="03000509000000000000" pitchFamily="65" charset="-120"/>
                          <a:cs typeface="CG Times"/>
                        </a:rPr>
                        <a:t>(</a:t>
                      </a:r>
                      <a:r>
                        <a:rPr lang="zh-TW" sz="1200" kern="100" dirty="0">
                          <a:effectLst/>
                          <a:latin typeface="CG Times"/>
                          <a:ea typeface="標楷體" panose="03000509000000000000" pitchFamily="65" charset="-120"/>
                          <a:cs typeface="CG Times"/>
                        </a:rPr>
                        <a:t>資管系</a:t>
                      </a:r>
                      <a:r>
                        <a:rPr lang="en-US" sz="1200" kern="100" dirty="0">
                          <a:effectLst/>
                          <a:latin typeface="CG Times"/>
                          <a:ea typeface="標楷體" panose="03000509000000000000" pitchFamily="65" charset="-120"/>
                          <a:cs typeface="CG Times"/>
                        </a:rPr>
                        <a:t>/</a:t>
                      </a:r>
                      <a:endParaRPr lang="zh-TW" sz="1200" kern="100" dirty="0">
                        <a:effectLst/>
                        <a:latin typeface="CG Times"/>
                        <a:ea typeface="新細明體" panose="02020500000000000000" pitchFamily="18" charset="-120"/>
                        <a:cs typeface="CG Times"/>
                      </a:endParaRPr>
                    </a:p>
                    <a:p>
                      <a:pPr algn="l">
                        <a:spcAft>
                          <a:spcPts val="0"/>
                        </a:spcAft>
                      </a:pPr>
                      <a:r>
                        <a:rPr lang="zh-TW" sz="1200" kern="100" dirty="0">
                          <a:effectLst/>
                          <a:latin typeface="CG Times"/>
                          <a:ea typeface="標楷體" panose="03000509000000000000" pitchFamily="65" charset="-120"/>
                          <a:cs typeface="CG Times"/>
                        </a:rPr>
                        <a:t>涂翠賡</a:t>
                      </a:r>
                      <a:r>
                        <a:rPr lang="en-US" sz="1200" kern="100" dirty="0">
                          <a:effectLst/>
                          <a:latin typeface="CG Times"/>
                          <a:ea typeface="標楷體" panose="03000509000000000000" pitchFamily="65" charset="-120"/>
                          <a:cs typeface="CG Times"/>
                        </a:rPr>
                        <a:t>)</a:t>
                      </a:r>
                      <a:endParaRPr lang="zh-TW" sz="1200" kern="100" dirty="0">
                        <a:effectLst/>
                        <a:latin typeface="CG Times"/>
                        <a:ea typeface="新細明體" panose="02020500000000000000" pitchFamily="18" charset="-120"/>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代理國外寢具用品，品牌形象建立不易，不易引起消費者注意</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代理寢具販售價格較國內同級寢具價格高，競爭者激烈</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亟需建立專業高品質之品牌，進行全方的行銷，爭取消費者認同</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請企管系及資管系老師合作替國外代理寢具建立更具專業性的品牌標誌，訴求高品質生活並設計公司視覺識別標誌</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對於該公司之行銷能力進行全方位檢視，加強行銷規劃，全面拓展全方位之行銷</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8599">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37</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CG Times"/>
                          <a:ea typeface="標楷體" panose="03000509000000000000" pitchFamily="65" charset="-120"/>
                          <a:cs typeface="CG Times"/>
                        </a:rPr>
                        <a:t>三中精機有限公司</a:t>
                      </a:r>
                      <a:endParaRPr lang="zh-TW" sz="1200" kern="100" dirty="0">
                        <a:effectLst/>
                        <a:latin typeface="CG Times"/>
                        <a:ea typeface="新細明體" panose="02020500000000000000" pitchFamily="18" charset="-120"/>
                        <a:cs typeface="CG Times"/>
                      </a:endParaRPr>
                    </a:p>
                    <a:p>
                      <a:pPr algn="l">
                        <a:spcAft>
                          <a:spcPts val="0"/>
                        </a:spcAft>
                      </a:pPr>
                      <a:r>
                        <a:rPr lang="en-US" sz="1200" kern="100" dirty="0">
                          <a:effectLst/>
                          <a:latin typeface="CG Times"/>
                          <a:ea typeface="標楷體" panose="03000509000000000000" pitchFamily="65" charset="-120"/>
                          <a:cs typeface="CG Times"/>
                        </a:rPr>
                        <a:t>(</a:t>
                      </a:r>
                      <a:r>
                        <a:rPr lang="zh-TW" sz="1200" kern="100" dirty="0">
                          <a:effectLst/>
                          <a:latin typeface="CG Times"/>
                          <a:ea typeface="標楷體" panose="03000509000000000000" pitchFamily="65" charset="-120"/>
                          <a:cs typeface="CG Times"/>
                        </a:rPr>
                        <a:t>資管系</a:t>
                      </a:r>
                      <a:r>
                        <a:rPr lang="en-US" sz="1200" kern="100" dirty="0">
                          <a:effectLst/>
                          <a:latin typeface="CG Times"/>
                          <a:ea typeface="標楷體" panose="03000509000000000000" pitchFamily="65" charset="-120"/>
                          <a:cs typeface="CG Times"/>
                        </a:rPr>
                        <a:t>/</a:t>
                      </a:r>
                      <a:endParaRPr lang="zh-TW" sz="1200" kern="100" dirty="0">
                        <a:effectLst/>
                        <a:latin typeface="CG Times"/>
                        <a:ea typeface="新細明體" panose="02020500000000000000" pitchFamily="18" charset="-120"/>
                        <a:cs typeface="CG Times"/>
                      </a:endParaRPr>
                    </a:p>
                    <a:p>
                      <a:pPr algn="l">
                        <a:spcAft>
                          <a:spcPts val="0"/>
                        </a:spcAft>
                      </a:pPr>
                      <a:r>
                        <a:rPr lang="zh-TW" sz="1200" kern="100" dirty="0">
                          <a:effectLst/>
                          <a:latin typeface="CG Times"/>
                          <a:ea typeface="標楷體" panose="03000509000000000000" pitchFamily="65" charset="-120"/>
                          <a:cs typeface="CG Times"/>
                        </a:rPr>
                        <a:t>涂翠賡</a:t>
                      </a:r>
                      <a:r>
                        <a:rPr lang="en-US" sz="1200" kern="100" dirty="0">
                          <a:effectLst/>
                          <a:latin typeface="CG Times"/>
                          <a:ea typeface="標楷體" panose="03000509000000000000" pitchFamily="65" charset="-120"/>
                          <a:cs typeface="CG Times"/>
                        </a:rPr>
                        <a:t>)</a:t>
                      </a:r>
                      <a:endParaRPr lang="zh-TW" sz="1200" kern="100" dirty="0">
                        <a:effectLst/>
                        <a:latin typeface="CG Times"/>
                        <a:ea typeface="新細明體" panose="02020500000000000000" pitchFamily="18" charset="-120"/>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7/8</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公司以設計船配件起家，需要對設計有興趣之人才</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船舶配件於國內市場之需求固定需拓展國際市場</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船舶配件之製程需再審視評估以降低作業上之人力需求</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請機械系介紹對機械設計有興趣之同學至該公司校外實習</a:t>
                      </a:r>
                    </a:p>
                    <a:p>
                      <a:pPr marL="228600" indent="-228600" algn="l">
                        <a:spcAft>
                          <a:spcPts val="0"/>
                        </a:spcAft>
                        <a:buFont typeface="+mj-lt"/>
                        <a:buAutoNum type="arabicPeriod"/>
                      </a:pPr>
                      <a:r>
                        <a:rPr lang="zh-TW" altLang="en-US" sz="1200" kern="1200" dirty="0" smtClean="0">
                          <a:solidFill>
                            <a:schemeClr val="tx1"/>
                          </a:solidFill>
                          <a:effectLst/>
                          <a:latin typeface="+mn-ea"/>
                          <a:ea typeface="+mn-ea"/>
                          <a:cs typeface="+mn-cs"/>
                        </a:rPr>
                        <a:t>將現階段的製程，再重新檢查檢討，以評估用機械替代人力作業之可能性</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rPr>
                        <a:t> </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66853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25</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849627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園區廠商需求訪視</a:t>
            </a:r>
            <a:endParaRPr lang="zh-TW" altLang="en-US" b="1" dirty="0">
              <a:ea typeface="標楷體"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496868685"/>
              </p:ext>
            </p:extLst>
          </p:nvPr>
        </p:nvGraphicFramePr>
        <p:xfrm>
          <a:off x="107141" y="1340769"/>
          <a:ext cx="8929717" cy="4051409"/>
        </p:xfrm>
        <a:graphic>
          <a:graphicData uri="http://schemas.openxmlformats.org/drawingml/2006/table">
            <a:tbl>
              <a:tblPr/>
              <a:tblGrid>
                <a:gridCol w="536660">
                  <a:extLst>
                    <a:ext uri="{9D8B030D-6E8A-4147-A177-3AD203B41FA5}">
                      <a16:colId xmlns:a16="http://schemas.microsoft.com/office/drawing/2014/main" val="20000"/>
                    </a:ext>
                  </a:extLst>
                </a:gridCol>
                <a:gridCol w="115558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947198">
                  <a:extLst>
                    <a:ext uri="{9D8B030D-6E8A-4147-A177-3AD203B41FA5}">
                      <a16:colId xmlns:a16="http://schemas.microsoft.com/office/drawing/2014/main" val="20003"/>
                    </a:ext>
                  </a:extLst>
                </a:gridCol>
                <a:gridCol w="2786115">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33">
                  <a:extLst>
                    <a:ext uri="{9D8B030D-6E8A-4147-A177-3AD203B41FA5}">
                      <a16:colId xmlns:a16="http://schemas.microsoft.com/office/drawing/2014/main" val="20006"/>
                    </a:ext>
                  </a:extLst>
                </a:gridCol>
              </a:tblGrid>
              <a:tr h="956399">
                <a:tc>
                  <a:txBody>
                    <a:bodyPr/>
                    <a:lstStyle/>
                    <a:p>
                      <a:pPr algn="ctr">
                        <a:spcAft>
                          <a:spcPts val="0"/>
                        </a:spcAft>
                      </a:pPr>
                      <a:r>
                        <a:rPr lang="zh-TW" sz="1600" b="0" kern="100" dirty="0">
                          <a:latin typeface="Times New Roman"/>
                          <a:ea typeface="標楷體"/>
                          <a:cs typeface="Times New Roman"/>
                        </a:rPr>
                        <a:t>編號</a:t>
                      </a:r>
                      <a:endParaRPr lang="zh-TW" sz="1600" b="0" kern="100" dirty="0">
                        <a:latin typeface="CG Times"/>
                        <a:ea typeface="新細明體"/>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廠商名稱</a:t>
                      </a:r>
                      <a:endParaRPr lang="zh-TW" sz="1600" b="0" kern="100" dirty="0">
                        <a:latin typeface="CG Times"/>
                        <a:ea typeface="新細明體"/>
                        <a:cs typeface="CG Times"/>
                      </a:endParaRPr>
                    </a:p>
                    <a:p>
                      <a:pPr algn="ctr">
                        <a:spcAft>
                          <a:spcPts val="0"/>
                        </a:spcAft>
                      </a:pPr>
                      <a:r>
                        <a:rPr lang="en-US" sz="1600" b="0" kern="100" dirty="0">
                          <a:latin typeface="Times New Roman"/>
                          <a:ea typeface="標楷體"/>
                          <a:cs typeface="CG Times"/>
                        </a:rPr>
                        <a:t>(</a:t>
                      </a:r>
                      <a:r>
                        <a:rPr lang="zh-TW" sz="1600" b="0" kern="100" dirty="0">
                          <a:latin typeface="Times New Roman"/>
                          <a:ea typeface="標楷體"/>
                          <a:cs typeface="Times New Roman"/>
                        </a:rPr>
                        <a:t>訪視專家系所</a:t>
                      </a:r>
                      <a:r>
                        <a:rPr lang="en-US" sz="1600" b="0" kern="100" dirty="0">
                          <a:latin typeface="Times New Roman"/>
                          <a:ea typeface="標楷體"/>
                          <a:cs typeface="CG Times"/>
                        </a:rPr>
                        <a:t>/</a:t>
                      </a:r>
                      <a:r>
                        <a:rPr lang="zh-TW" sz="1600" b="0" kern="100" dirty="0">
                          <a:latin typeface="Times New Roman"/>
                          <a:ea typeface="標楷體"/>
                          <a:cs typeface="Times New Roman"/>
                        </a:rPr>
                        <a:t>姓名</a:t>
                      </a:r>
                      <a:r>
                        <a:rPr lang="en-US" sz="1600" b="0" kern="100" dirty="0">
                          <a:latin typeface="Times New Roman"/>
                          <a:ea typeface="標楷體"/>
                          <a:cs typeface="CG Times"/>
                        </a:rPr>
                        <a:t>)</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CG Times"/>
                          <a:ea typeface="標楷體"/>
                          <a:cs typeface="Times New Roman"/>
                        </a:rPr>
                        <a:t>訪視日期</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訪談重點</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spcAft>
                          <a:spcPts val="0"/>
                        </a:spcAft>
                      </a:pPr>
                      <a:r>
                        <a:rPr lang="zh-TW" sz="1600" b="0" kern="100" dirty="0">
                          <a:latin typeface="Times New Roman"/>
                          <a:ea typeface="標楷體"/>
                          <a:cs typeface="Times New Roman"/>
                        </a:rPr>
                        <a:t>後續建議</a:t>
                      </a:r>
                      <a:endParaRPr lang="zh-TW" sz="16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符合中小企業資格</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ts val="1500"/>
                        </a:lnSpc>
                        <a:spcAft>
                          <a:spcPts val="0"/>
                        </a:spcAft>
                      </a:pPr>
                      <a:r>
                        <a:rPr lang="zh-TW" sz="1200" b="0" kern="100" dirty="0">
                          <a:latin typeface="Times New Roman"/>
                          <a:ea typeface="標楷體"/>
                          <a:cs typeface="Times New Roman"/>
                        </a:rPr>
                        <a:t>服務中心陪同</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lang="zh-TW" sz="1800" b="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0000"/>
                  </a:ext>
                </a:extLst>
              </a:tr>
              <a:tr h="1245166">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38</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嘉澤端子工業股份有限公司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電機系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0" kern="100" dirty="0" smtClean="0">
                          <a:solidFill>
                            <a:srgbClr val="FF0000"/>
                          </a:solidFill>
                          <a:latin typeface="+mn-ea"/>
                          <a:ea typeface="+mn-ea"/>
                          <a:cs typeface="Arial" pitchFamily="34" charset="0"/>
                        </a:rPr>
                        <a:t>6/19</a:t>
                      </a:r>
                      <a:endParaRPr lang="en-US"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訓練研究人才提供公司於高頻設計面的應用</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熱流分析人才訓練</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高頻連接器之機構設計</a:t>
                      </a:r>
                    </a:p>
                    <a:p>
                      <a:pPr marL="228600" lvl="0" indent="-228600" algn="l" fontAlgn="base">
                        <a:spcAft>
                          <a:spcPts val="0"/>
                        </a:spcAft>
                        <a:buSzPts val="1200"/>
                        <a:buFont typeface="+mj-lt"/>
                        <a:buAutoNum type="arabicPeriod"/>
                      </a:pPr>
                      <a:r>
                        <a:rPr lang="zh-TW" altLang="en-US" sz="1200" kern="1200" dirty="0" smtClean="0">
                          <a:solidFill>
                            <a:schemeClr val="tx1"/>
                          </a:solidFill>
                          <a:effectLst/>
                          <a:latin typeface="+mn-ea"/>
                          <a:ea typeface="+mn-ea"/>
                          <a:cs typeface="+mn-cs"/>
                        </a:rPr>
                        <a:t>高頻晶片模組之電路設計，模擬分析與量測</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開班訓練相關人才</a:t>
                      </a:r>
                    </a:p>
                    <a:p>
                      <a:pPr marL="228600" lvl="0" indent="-228600" algn="l">
                        <a:spcAft>
                          <a:spcPts val="0"/>
                        </a:spcAft>
                        <a:buFont typeface="+mj-lt"/>
                        <a:buAutoNum type="arabicPeriod"/>
                      </a:pPr>
                      <a:r>
                        <a:rPr lang="zh-TW" altLang="en-US" sz="1200" kern="1200" dirty="0" smtClean="0">
                          <a:solidFill>
                            <a:schemeClr val="tx1"/>
                          </a:solidFill>
                          <a:effectLst/>
                          <a:latin typeface="+mn-ea"/>
                          <a:ea typeface="+mn-ea"/>
                          <a:cs typeface="+mn-cs"/>
                        </a:rPr>
                        <a:t>提供實習機會</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6910">
                <a:tc>
                  <a:txBody>
                    <a:bodyPr/>
                    <a:lstStyle/>
                    <a:p>
                      <a:pPr marL="0" lvl="0" indent="0" algn="ctr" fontAlgn="base">
                        <a:lnSpc>
                          <a:spcPts val="1800"/>
                        </a:lnSpc>
                        <a:spcAft>
                          <a:spcPts val="0"/>
                        </a:spcAft>
                        <a:buFont typeface="+mj-lt"/>
                        <a:buNone/>
                      </a:pPr>
                      <a:r>
                        <a:rPr lang="en-US" sz="1200" b="0" kern="100" dirty="0" smtClean="0">
                          <a:latin typeface="+mn-ea"/>
                          <a:ea typeface="+mn-ea"/>
                          <a:cs typeface="Arial" pitchFamily="34" charset="0"/>
                        </a:rPr>
                        <a:t>39</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上泉混凝土股份有限公司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航管系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8/5</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希望與中華科技大學</a:t>
                      </a:r>
                      <a:r>
                        <a:rPr lang="en-US" altLang="zh-TW" sz="1200" kern="100" dirty="0" smtClean="0">
                          <a:effectLst/>
                          <a:latin typeface="+mn-ea"/>
                          <a:ea typeface="+mn-ea"/>
                          <a:cs typeface="Times New Roman" panose="02020603050405020304" pitchFamily="18" charset="0"/>
                        </a:rPr>
                        <a:t>CITD</a:t>
                      </a:r>
                      <a:r>
                        <a:rPr lang="zh-TW" altLang="en-US" sz="1200" kern="100" dirty="0" smtClean="0">
                          <a:effectLst/>
                          <a:latin typeface="+mn-ea"/>
                          <a:ea typeface="+mn-ea"/>
                          <a:cs typeface="Times New Roman" panose="02020603050405020304" pitchFamily="18" charset="0"/>
                        </a:rPr>
                        <a:t>計畫</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發展綠建材</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en-US" sz="1200" kern="1200" dirty="0" smtClean="0">
                          <a:solidFill>
                            <a:schemeClr val="tx1"/>
                          </a:solidFill>
                          <a:effectLst/>
                          <a:latin typeface="+mn-ea"/>
                          <a:ea typeface="+mn-ea"/>
                          <a:cs typeface="+mn-cs"/>
                        </a:rPr>
                        <a:t>持續辦理申請</a:t>
                      </a:r>
                      <a:r>
                        <a:rPr lang="en-US" altLang="zh-TW" sz="1200" kern="1200" dirty="0" smtClean="0">
                          <a:solidFill>
                            <a:schemeClr val="tx1"/>
                          </a:solidFill>
                          <a:effectLst/>
                          <a:latin typeface="+mn-ea"/>
                          <a:ea typeface="+mn-ea"/>
                          <a:cs typeface="+mn-cs"/>
                        </a:rPr>
                        <a:t>CITD</a:t>
                      </a:r>
                      <a:r>
                        <a:rPr lang="zh-TW" altLang="en-US" sz="1200" kern="1200" dirty="0" smtClean="0">
                          <a:solidFill>
                            <a:schemeClr val="tx1"/>
                          </a:solidFill>
                          <a:effectLst/>
                          <a:latin typeface="+mn-ea"/>
                          <a:ea typeface="+mn-ea"/>
                          <a:cs typeface="+mn-cs"/>
                        </a:rPr>
                        <a:t>計畫</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03973">
                <a:tc>
                  <a:txBody>
                    <a:bodyPr/>
                    <a:lstStyle/>
                    <a:p>
                      <a:pPr marL="0" lvl="0" indent="0" algn="ctr" fontAlgn="base">
                        <a:lnSpc>
                          <a:spcPts val="1800"/>
                        </a:lnSpc>
                        <a:spcAft>
                          <a:spcPts val="0"/>
                        </a:spcAft>
                        <a:buFont typeface="+mj-lt"/>
                        <a:buNone/>
                      </a:pPr>
                      <a:r>
                        <a:rPr lang="en-US" altLang="zh-TW" sz="1200" b="0" kern="100" dirty="0" smtClean="0">
                          <a:latin typeface="+mn-ea"/>
                          <a:ea typeface="+mn-ea"/>
                          <a:cs typeface="Arial" pitchFamily="34" charset="0"/>
                        </a:rPr>
                        <a:t>40</a:t>
                      </a:r>
                      <a:endParaRPr lang="en-US" sz="1200" b="0" kern="100" dirty="0">
                        <a:latin typeface="+mn-ea"/>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kern="100" dirty="0">
                          <a:effectLst/>
                          <a:latin typeface="+mn-ea"/>
                          <a:ea typeface="+mn-ea"/>
                          <a:cs typeface="CG Times"/>
                        </a:rPr>
                        <a:t>生銘混凝土有限公司</a:t>
                      </a:r>
                    </a:p>
                    <a:p>
                      <a:pPr algn="l">
                        <a:spcAft>
                          <a:spcPts val="0"/>
                        </a:spcAft>
                      </a:pPr>
                      <a:r>
                        <a:rPr lang="en-US" sz="1200" kern="100" dirty="0">
                          <a:effectLst/>
                          <a:latin typeface="+mn-ea"/>
                          <a:ea typeface="+mn-ea"/>
                          <a:cs typeface="CG Times"/>
                        </a:rPr>
                        <a:t>(</a:t>
                      </a:r>
                      <a:r>
                        <a:rPr lang="zh-TW" sz="1200" kern="100" dirty="0">
                          <a:effectLst/>
                          <a:latin typeface="+mn-ea"/>
                          <a:ea typeface="+mn-ea"/>
                          <a:cs typeface="CG Times"/>
                        </a:rPr>
                        <a:t>航管系</a:t>
                      </a:r>
                      <a:r>
                        <a:rPr lang="en-US" sz="1200" kern="100" dirty="0" smtClean="0">
                          <a:effectLst/>
                          <a:latin typeface="+mn-ea"/>
                          <a:ea typeface="+mn-ea"/>
                          <a:cs typeface="CG Times"/>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smtClean="0">
                          <a:solidFill>
                            <a:srgbClr val="FF0000"/>
                          </a:solidFill>
                          <a:latin typeface="+mn-ea"/>
                          <a:ea typeface="+mn-ea"/>
                          <a:cs typeface="Arial" pitchFamily="34" charset="0"/>
                        </a:rPr>
                        <a:t>8/4</a:t>
                      </a:r>
                      <a:endParaRPr lang="en-US" altLang="zh-TW" sz="1200" b="0" kern="100" dirty="0">
                        <a:solidFill>
                          <a:srgbClr val="FF0000"/>
                        </a:solidFill>
                        <a:latin typeface="+mn-ea"/>
                        <a:ea typeface="+mn-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新型態水泥質材料研發</a:t>
                      </a:r>
                    </a:p>
                    <a:p>
                      <a:pPr marL="228600" indent="-228600" algn="l" fontAlgn="base">
                        <a:spcAft>
                          <a:spcPts val="0"/>
                        </a:spcAft>
                        <a:buFont typeface="+mj-lt"/>
                        <a:buAutoNum type="arabicPeriod"/>
                      </a:pPr>
                      <a:r>
                        <a:rPr lang="zh-TW" altLang="en-US" sz="1200" kern="100" dirty="0" smtClean="0">
                          <a:effectLst/>
                          <a:latin typeface="+mn-ea"/>
                          <a:ea typeface="+mn-ea"/>
                          <a:cs typeface="Times New Roman" panose="02020603050405020304" pitchFamily="18" charset="0"/>
                        </a:rPr>
                        <a:t>生產過程自動化</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無</a:t>
                      </a:r>
                      <a:endParaRPr lang="zh-TW" altLang="en-US" sz="1200" kern="1200" dirty="0" smtClean="0">
                        <a:solidFill>
                          <a:schemeClr val="tx1"/>
                        </a:solidFill>
                        <a:effectLst/>
                        <a:latin typeface="+mn-ea"/>
                        <a:ea typeface="+mn-ea"/>
                        <a:cs typeface="+mn-cs"/>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sym typeface="Wingdings" panose="05000000000000000000" pitchFamily="2" charset="2"/>
                        </a:rPr>
                        <a:t></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200" kern="100" dirty="0">
                          <a:effectLst/>
                          <a:latin typeface="+mn-ea"/>
                          <a:ea typeface="+mn-ea"/>
                          <a:cs typeface="Times New Roman" panose="02020603050405020304" pitchFamily="18" charset="0"/>
                        </a:rPr>
                        <a:t> </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668533"/>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a:t>
            </a:r>
            <a:r>
              <a:rPr lang="zh-TW" altLang="en-US" sz="3400" b="1" kern="0" dirty="0" smtClean="0">
                <a:solidFill>
                  <a:srgbClr val="0000CC"/>
                </a:solidFill>
                <a:effectLst>
                  <a:outerShdw blurRad="38100" dist="38100" dir="2700000" algn="tl">
                    <a:srgbClr val="C0C0C0"/>
                  </a:outerShdw>
                </a:effectLst>
                <a:latin typeface="標楷體" pitchFamily="65" charset="-120"/>
                <a:ea typeface="+mj-ea"/>
                <a:cs typeface="+mj-cs"/>
              </a:rPr>
              <a:t>、園區</a:t>
            </a:r>
            <a:r>
              <a:rPr lang="zh-TW" altLang="en-US" sz="3400" b="1" kern="0" dirty="0">
                <a:solidFill>
                  <a:srgbClr val="0000CC"/>
                </a:solidFill>
                <a:effectLst>
                  <a:outerShdw blurRad="38100" dist="38100" dir="2700000" algn="tl">
                    <a:srgbClr val="C0C0C0"/>
                  </a:outerShdw>
                </a:effectLst>
                <a:latin typeface="標楷體" pitchFamily="65" charset="-120"/>
                <a:ea typeface="+mj-ea"/>
                <a:cs typeface="+mj-cs"/>
              </a:rPr>
              <a:t>廠商需求訪視</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26</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143966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短期技術輔導</a:t>
            </a:r>
            <a:r>
              <a:rPr lang="en-US" altLang="zh-TW" b="1" dirty="0">
                <a:solidFill>
                  <a:srgbClr val="C00000"/>
                </a:solidFill>
                <a:ea typeface="標楷體" pitchFamily="65" charset="-120"/>
                <a:sym typeface="Wingdings" pitchFamily="2" charset="2"/>
              </a:rPr>
              <a:t>(</a:t>
            </a:r>
            <a:r>
              <a:rPr lang="zh-TW" altLang="en-US" b="1" dirty="0">
                <a:solidFill>
                  <a:srgbClr val="C00000"/>
                </a:solidFill>
                <a:ea typeface="標楷體" pitchFamily="65" charset="-120"/>
                <a:sym typeface="Wingdings" pitchFamily="2" charset="2"/>
              </a:rPr>
              <a:t>著重專家投入及貢獻，階段成果應強化</a:t>
            </a:r>
            <a:r>
              <a:rPr lang="zh-TW" altLang="en-US" b="1" u="sng" dirty="0">
                <a:solidFill>
                  <a:srgbClr val="C00000"/>
                </a:solidFill>
                <a:ea typeface="標楷體" pitchFamily="65" charset="-120"/>
                <a:cs typeface="Arial" pitchFamily="34" charset="0"/>
                <a:sym typeface="Wingdings 2"/>
              </a:rPr>
              <a:t>量化指標</a:t>
            </a:r>
            <a:r>
              <a:rPr lang="zh-TW" altLang="en-US" b="1" dirty="0">
                <a:solidFill>
                  <a:srgbClr val="C00000"/>
                </a:solidFill>
                <a:ea typeface="標楷體" pitchFamily="65" charset="-120"/>
                <a:cs typeface="Arial" pitchFamily="34" charset="0"/>
                <a:sym typeface="Wingdings 2"/>
              </a:rPr>
              <a:t>，彰顯效益</a:t>
            </a:r>
            <a:r>
              <a:rPr lang="en-US" altLang="zh-TW" b="1" dirty="0">
                <a:solidFill>
                  <a:srgbClr val="C00000"/>
                </a:solidFill>
                <a:ea typeface="標楷體" pitchFamily="65" charset="-120"/>
                <a:sym typeface="Wingdings" pitchFamily="2" charset="2"/>
              </a:rPr>
              <a:t>)</a:t>
            </a:r>
            <a:endParaRPr lang="zh-TW" altLang="en-US" b="1" dirty="0">
              <a:ea typeface="標楷體" pitchFamily="65" charset="-120"/>
            </a:endParaRPr>
          </a:p>
        </p:txBody>
      </p:sp>
      <p:graphicFrame>
        <p:nvGraphicFramePr>
          <p:cNvPr id="6" name="Group 28"/>
          <p:cNvGraphicFramePr>
            <a:graphicFrameLocks noGrp="1"/>
          </p:cNvGraphicFramePr>
          <p:nvPr>
            <p:extLst>
              <p:ext uri="{D42A27DB-BD31-4B8C-83A1-F6EECF244321}">
                <p14:modId xmlns:p14="http://schemas.microsoft.com/office/powerpoint/2010/main" val="1708513375"/>
              </p:ext>
            </p:extLst>
          </p:nvPr>
        </p:nvGraphicFramePr>
        <p:xfrm>
          <a:off x="142844" y="1285861"/>
          <a:ext cx="8677627" cy="4863442"/>
        </p:xfrm>
        <a:graphic>
          <a:graphicData uri="http://schemas.openxmlformats.org/drawingml/2006/table">
            <a:tbl>
              <a:tblPr/>
              <a:tblGrid>
                <a:gridCol w="1076643">
                  <a:extLst>
                    <a:ext uri="{9D8B030D-6E8A-4147-A177-3AD203B41FA5}">
                      <a16:colId xmlns:a16="http://schemas.microsoft.com/office/drawing/2014/main" val="20000"/>
                    </a:ext>
                  </a:extLst>
                </a:gridCol>
                <a:gridCol w="1747029">
                  <a:extLst>
                    <a:ext uri="{9D8B030D-6E8A-4147-A177-3AD203B41FA5}">
                      <a16:colId xmlns:a16="http://schemas.microsoft.com/office/drawing/2014/main" val="20001"/>
                    </a:ext>
                  </a:extLst>
                </a:gridCol>
                <a:gridCol w="1790621">
                  <a:extLst>
                    <a:ext uri="{9D8B030D-6E8A-4147-A177-3AD203B41FA5}">
                      <a16:colId xmlns:a16="http://schemas.microsoft.com/office/drawing/2014/main" val="20002"/>
                    </a:ext>
                  </a:extLst>
                </a:gridCol>
                <a:gridCol w="1790621">
                  <a:extLst>
                    <a:ext uri="{9D8B030D-6E8A-4147-A177-3AD203B41FA5}">
                      <a16:colId xmlns:a16="http://schemas.microsoft.com/office/drawing/2014/main" val="20003"/>
                    </a:ext>
                  </a:extLst>
                </a:gridCol>
                <a:gridCol w="1790621">
                  <a:extLst>
                    <a:ext uri="{9D8B030D-6E8A-4147-A177-3AD203B41FA5}">
                      <a16:colId xmlns:a16="http://schemas.microsoft.com/office/drawing/2014/main" val="3258556766"/>
                    </a:ext>
                  </a:extLst>
                </a:gridCol>
                <a:gridCol w="482092">
                  <a:extLst>
                    <a:ext uri="{9D8B030D-6E8A-4147-A177-3AD203B41FA5}">
                      <a16:colId xmlns:a16="http://schemas.microsoft.com/office/drawing/2014/main" val="20005"/>
                    </a:ext>
                  </a:extLst>
                </a:gridCol>
              </a:tblGrid>
              <a:tr h="300525">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廠商名稱</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輔導專家系所</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姓名</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廠商問題</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需求</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輔導重點</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專家投入及貢獻</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gridSpan="2">
                  <a:txBody>
                    <a:bodyPr/>
                    <a:lstStyle/>
                    <a:p>
                      <a:r>
                        <a:rPr lang="zh-TW" altLang="en-US" sz="1600" b="0" dirty="0">
                          <a:effectLst/>
                        </a:rPr>
                        <a:t>階段性成果</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hMerge="1">
                  <a:txBody>
                    <a:bodyPr/>
                    <a:lstStyle/>
                    <a:p>
                      <a:endParaRPr lang="zh-TW" altLang="en-US"/>
                    </a:p>
                  </a:txBody>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defRPr/>
                      </a:pPr>
                      <a:r>
                        <a:rPr kumimoji="1" lang="en-US" altLang="zh-TW"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108</a:t>
                      </a:r>
                      <a:r>
                        <a:rPr kumimoji="1" lang="zh-TW" altLang="en-US"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年度</a:t>
                      </a:r>
                      <a:r>
                        <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rPr>
                        <a:t>延續輔導</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extLst>
                  <a:ext uri="{0D108BD9-81ED-4DB2-BD59-A6C34878D82A}">
                    <a16:rowId xmlns:a16="http://schemas.microsoft.com/office/drawing/2014/main" val="10000"/>
                  </a:ext>
                </a:extLst>
              </a:tr>
              <a:tr h="324837">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輔導前</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Times New Roman" charset="0"/>
                          <a:ea typeface="標楷體" pitchFamily="65" charset="-120"/>
                        </a:rPr>
                        <a:t>輔導後</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vMerge="1">
                  <a:txBody>
                    <a:bodyPr/>
                    <a:lstStyle/>
                    <a:p>
                      <a:endParaRPr lang="zh-TW" altLang="en-US"/>
                    </a:p>
                  </a:txBody>
                  <a:tcPr/>
                </a:tc>
                <a:extLst>
                  <a:ext uri="{0D108BD9-81ED-4DB2-BD59-A6C34878D82A}">
                    <a16:rowId xmlns:a16="http://schemas.microsoft.com/office/drawing/2014/main" val="10001"/>
                  </a:ext>
                </a:extLst>
              </a:tr>
              <a:tr h="1499690">
                <a:tc>
                  <a:txBody>
                    <a:bodyPr/>
                    <a:lstStyle/>
                    <a:p>
                      <a:pPr algn="just"/>
                      <a:r>
                        <a:rPr lang="zh-TW" altLang="en-US" sz="1200" kern="100" dirty="0" smtClean="0">
                          <a:effectLst/>
                          <a:latin typeface="+mn-ea"/>
                          <a:ea typeface="+mn-ea"/>
                          <a:cs typeface="CG Times"/>
                        </a:rPr>
                        <a:t>德乙企業股份有限公司</a:t>
                      </a:r>
                    </a:p>
                    <a:p>
                      <a:pPr algn="just"/>
                      <a:r>
                        <a:rPr lang="en-US" altLang="zh-TW" sz="1200" kern="100" dirty="0" smtClean="0">
                          <a:effectLst/>
                          <a:latin typeface="+mn-ea"/>
                          <a:ea typeface="+mn-ea"/>
                          <a:cs typeface="CG Times"/>
                        </a:rPr>
                        <a:t>(</a:t>
                      </a:r>
                      <a:r>
                        <a:rPr lang="zh-TW" altLang="en-US" sz="1200" kern="100" dirty="0" smtClean="0">
                          <a:effectLst/>
                          <a:latin typeface="+mn-ea"/>
                          <a:ea typeface="+mn-ea"/>
                          <a:cs typeface="CG Times"/>
                        </a:rPr>
                        <a:t>電子系</a:t>
                      </a:r>
                      <a:r>
                        <a:rPr lang="en-US" altLang="zh-TW" sz="1200" kern="100" dirty="0" smtClean="0">
                          <a:effectLst/>
                          <a:latin typeface="+mn-ea"/>
                          <a:ea typeface="+mn-ea"/>
                          <a:cs typeface="CG Times"/>
                        </a:rPr>
                        <a:t>/</a:t>
                      </a:r>
                      <a:r>
                        <a:rPr lang="zh-TW" altLang="en-US" sz="1200" kern="100" dirty="0" smtClean="0">
                          <a:effectLst/>
                          <a:latin typeface="+mn-ea"/>
                          <a:ea typeface="+mn-ea"/>
                          <a:cs typeface="CG Times"/>
                        </a:rPr>
                        <a:t>蔡樸生</a:t>
                      </a:r>
                      <a:r>
                        <a:rPr lang="en-US" altLang="zh-TW" sz="1200" kern="100" dirty="0" smtClean="0">
                          <a:effectLst/>
                          <a:latin typeface="+mn-ea"/>
                          <a:ea typeface="+mn-ea"/>
                          <a:cs typeface="CG Times"/>
                        </a:rPr>
                        <a:t>)</a:t>
                      </a:r>
                    </a:p>
                  </a:txBody>
                  <a:tcPr marL="68580" marR="6858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just">
                        <a:spcAft>
                          <a:spcPts val="0"/>
                        </a:spcAft>
                      </a:pPr>
                      <a:r>
                        <a:rPr lang="zh-TW" altLang="en-US" sz="1200" kern="100" dirty="0" smtClean="0">
                          <a:effectLst/>
                          <a:latin typeface="+mn-ea"/>
                          <a:ea typeface="+mn-ea"/>
                          <a:cs typeface="CG Times"/>
                        </a:rPr>
                        <a:t>網頁前端工程包括</a:t>
                      </a:r>
                      <a:r>
                        <a:rPr lang="en-US" altLang="zh-TW" sz="1200" kern="100" dirty="0" smtClean="0">
                          <a:effectLst/>
                          <a:latin typeface="+mn-ea"/>
                          <a:ea typeface="+mn-ea"/>
                          <a:cs typeface="CG Times"/>
                        </a:rPr>
                        <a:t>HTML</a:t>
                      </a:r>
                      <a:r>
                        <a:rPr lang="zh-TW" altLang="en-US" sz="1200" kern="100" dirty="0" smtClean="0">
                          <a:effectLst/>
                          <a:latin typeface="+mn-ea"/>
                          <a:ea typeface="+mn-ea"/>
                          <a:cs typeface="CG Times"/>
                        </a:rPr>
                        <a:t>、</a:t>
                      </a:r>
                      <a:r>
                        <a:rPr lang="en-US" altLang="zh-TW" sz="1200" kern="100" dirty="0" smtClean="0">
                          <a:effectLst/>
                          <a:latin typeface="+mn-ea"/>
                          <a:ea typeface="+mn-ea"/>
                          <a:cs typeface="CG Times"/>
                        </a:rPr>
                        <a:t>CSS</a:t>
                      </a:r>
                      <a:r>
                        <a:rPr lang="zh-TW" altLang="en-US" sz="1200" kern="100" dirty="0" smtClean="0">
                          <a:effectLst/>
                          <a:latin typeface="+mn-ea"/>
                          <a:ea typeface="+mn-ea"/>
                          <a:cs typeface="CG Times"/>
                        </a:rPr>
                        <a:t>、</a:t>
                      </a:r>
                      <a:r>
                        <a:rPr lang="en-US" altLang="zh-TW" sz="1200" kern="100" dirty="0" smtClean="0">
                          <a:effectLst/>
                          <a:latin typeface="+mn-ea"/>
                          <a:ea typeface="+mn-ea"/>
                          <a:cs typeface="CG Times"/>
                        </a:rPr>
                        <a:t>JS</a:t>
                      </a:r>
                      <a:r>
                        <a:rPr lang="zh-TW" altLang="en-US" sz="1200" kern="100" dirty="0" smtClean="0">
                          <a:effectLst/>
                          <a:latin typeface="+mn-ea"/>
                          <a:ea typeface="+mn-ea"/>
                          <a:cs typeface="CG Times"/>
                        </a:rPr>
                        <a:t>網頁設計能力，以及網頁後端工程包括伺服器支架設、資料庫之存取、網路參數設定與維護之能力。</a:t>
                      </a:r>
                      <a:endParaRPr lang="zh-TW" sz="1200" kern="100" dirty="0">
                        <a:effectLst/>
                        <a:latin typeface="+mn-ea"/>
                        <a:ea typeface="+mn-ea"/>
                        <a:cs typeface="CG Tim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0" marR="0" lvl="0" indent="0" algn="just"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0" marR="0" lvl="0" indent="0" algn="just"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0" marR="0" lvl="0" indent="0" algn="just"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0" marR="0" lvl="0" indent="0" algn="just"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0" marR="0" lvl="0" indent="0" algn="just" defTabSz="914400" rtl="0" eaLnBrk="1" fontAlgn="base" latinLnBrk="0" hangingPunct="1">
                        <a:lnSpc>
                          <a:spcPct val="110000"/>
                        </a:lnSpc>
                        <a:spcBef>
                          <a:spcPct val="20000"/>
                        </a:spcBef>
                        <a:spcAft>
                          <a:spcPct val="0"/>
                        </a:spcAft>
                        <a:buClrTx/>
                        <a:buSzPct val="100000"/>
                        <a:buFont typeface="+mj-lt"/>
                        <a:buNone/>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建立一套「工廠料件資料庫管理查詢服務」，內部資料包括財產編號、數量、品名、</a:t>
                      </a:r>
                      <a:r>
                        <a:rPr lang="zh-TW" altLang="en-US" sz="1200" kern="100" dirty="0" smtClean="0">
                          <a:solidFill>
                            <a:schemeClr val="tx1"/>
                          </a:solidFill>
                          <a:effectLst/>
                          <a:latin typeface="+mn-ea"/>
                          <a:ea typeface="+mn-ea"/>
                          <a:cs typeface="CG Times"/>
                        </a:rPr>
                        <a:t>型號</a:t>
                      </a:r>
                      <a:r>
                        <a:rPr kumimoji="1" lang="zh-TW" altLang="en-US" sz="1200" b="0" i="0" u="none" strike="noStrike" cap="none" normalizeH="0" baseline="0" dirty="0" smtClean="0">
                          <a:ln>
                            <a:noFill/>
                          </a:ln>
                          <a:solidFill>
                            <a:schemeClr val="tx1"/>
                          </a:solidFill>
                          <a:effectLst/>
                          <a:latin typeface="+mn-ea"/>
                          <a:ea typeface="+mn-ea"/>
                          <a:cs typeface="Arial" pitchFamily="34" charset="0"/>
                        </a:rPr>
                        <a:t>、廠牌、驗收日期、機號、價格、放置地點、耐用年限、保管人等。並輔導</a:t>
                      </a:r>
                      <a:r>
                        <a:rPr lang="zh-TW" altLang="en-US" sz="1200" kern="100" dirty="0" smtClean="0">
                          <a:solidFill>
                            <a:schemeClr val="tx1"/>
                          </a:solidFill>
                          <a:effectLst/>
                          <a:latin typeface="+mn-ea"/>
                          <a:ea typeface="+mn-ea"/>
                          <a:cs typeface="CG Times"/>
                        </a:rPr>
                        <a:t>公司</a:t>
                      </a:r>
                      <a:r>
                        <a:rPr kumimoji="1" lang="zh-TW" altLang="en-US" sz="1200" b="0" i="0" u="none" strike="noStrike" cap="none" normalizeH="0" baseline="0" dirty="0" smtClean="0">
                          <a:ln>
                            <a:noFill/>
                          </a:ln>
                          <a:solidFill>
                            <a:schemeClr val="tx1"/>
                          </a:solidFill>
                          <a:effectLst/>
                          <a:latin typeface="+mn-ea"/>
                          <a:ea typeface="+mn-ea"/>
                          <a:cs typeface="Arial" pitchFamily="34" charset="0"/>
                        </a:rPr>
                        <a:t>內部人員將所銷售的電子零件及電腦週邊耗材輸入資料庫。</a:t>
                      </a:r>
                      <a:endParaRPr kumimoji="1" lang="en-US" altLang="zh-TW" sz="1200" b="0" i="0" u="none" strike="noStrike" cap="none" normalizeH="0" baseline="0" dirty="0">
                        <a:ln>
                          <a:noFill/>
                        </a:ln>
                        <a:solidFill>
                          <a:schemeClr val="tx1"/>
                        </a:solidFill>
                        <a:effectLst/>
                        <a:latin typeface="+mn-ea"/>
                        <a:ea typeface="+mn-ea"/>
                        <a:cs typeface="Arial" pitchFamily="34" charset="0"/>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smtClean="0">
                          <a:effectLst/>
                          <a:latin typeface="+mn-ea"/>
                          <a:ea typeface="+mn-ea"/>
                          <a:cs typeface="Times New Roman" panose="02020603050405020304" pitchFamily="18" charset="0"/>
                        </a:rPr>
                        <a:t>德乙企業成立於</a:t>
                      </a:r>
                      <a:r>
                        <a:rPr lang="en-US" altLang="zh-TW" sz="1200" kern="100" smtClean="0">
                          <a:effectLst/>
                          <a:latin typeface="+mn-ea"/>
                          <a:ea typeface="+mn-ea"/>
                          <a:cs typeface="Times New Roman" panose="02020603050405020304" pitchFamily="18" charset="0"/>
                        </a:rPr>
                        <a:t>1987</a:t>
                      </a:r>
                      <a:r>
                        <a:rPr lang="zh-TW" altLang="en-US" sz="1200" kern="100" smtClean="0">
                          <a:effectLst/>
                          <a:latin typeface="+mn-ea"/>
                          <a:ea typeface="+mn-ea"/>
                          <a:cs typeface="Times New Roman" panose="02020603050405020304" pitchFamily="18" charset="0"/>
                        </a:rPr>
                        <a:t>年，廠房設置在基隆市大武崙工業區內，主要產品項目包括、空氣濾蕊</a:t>
                      </a:r>
                      <a:r>
                        <a:rPr lang="en-US" altLang="zh-TW" sz="1200" kern="100" smtClean="0">
                          <a:effectLst/>
                          <a:latin typeface="+mn-ea"/>
                          <a:ea typeface="+mn-ea"/>
                          <a:cs typeface="Times New Roman" panose="02020603050405020304" pitchFamily="18" charset="0"/>
                        </a:rPr>
                        <a:t>(</a:t>
                      </a:r>
                      <a:r>
                        <a:rPr lang="zh-TW" altLang="en-US" sz="1200" kern="100" smtClean="0">
                          <a:effectLst/>
                          <a:latin typeface="+mn-ea"/>
                          <a:ea typeface="+mn-ea"/>
                          <a:cs typeface="Times New Roman" panose="02020603050405020304" pitchFamily="18" charset="0"/>
                        </a:rPr>
                        <a:t>芯子</a:t>
                      </a:r>
                      <a:r>
                        <a:rPr lang="en-US" altLang="zh-TW" sz="1200" kern="100" smtClean="0">
                          <a:effectLst/>
                          <a:latin typeface="+mn-ea"/>
                          <a:ea typeface="+mn-ea"/>
                          <a:cs typeface="Times New Roman" panose="02020603050405020304" pitchFamily="18" charset="0"/>
                        </a:rPr>
                        <a:t>)</a:t>
                      </a:r>
                      <a:r>
                        <a:rPr lang="zh-TW" altLang="en-US" sz="1200" kern="100" smtClean="0">
                          <a:effectLst/>
                          <a:latin typeface="+mn-ea"/>
                          <a:ea typeface="+mn-ea"/>
                          <a:cs typeface="Times New Roman" panose="02020603050405020304" pitchFamily="18" charset="0"/>
                        </a:rPr>
                        <a:t>、機油尺、機油濾清器、機油濾網、防水襯條、隔</a:t>
                      </a:r>
                      <a:r>
                        <a:rPr lang="en-US" altLang="zh-TW" sz="1200" kern="100" smtClean="0">
                          <a:effectLst/>
                          <a:latin typeface="+mn-ea"/>
                          <a:ea typeface="+mn-ea"/>
                          <a:cs typeface="Times New Roman" panose="02020603050405020304" pitchFamily="18" charset="0"/>
                        </a:rPr>
                        <a:t>/</a:t>
                      </a:r>
                      <a:r>
                        <a:rPr lang="zh-TW" altLang="en-US" sz="1200" kern="100" smtClean="0">
                          <a:effectLst/>
                          <a:latin typeface="+mn-ea"/>
                          <a:ea typeface="+mn-ea"/>
                          <a:cs typeface="Times New Roman" panose="02020603050405020304" pitchFamily="18" charset="0"/>
                        </a:rPr>
                        <a:t>吸音墊、本次技術輔導方向有二：</a:t>
                      </a:r>
                    </a:p>
                    <a:p>
                      <a:pPr marL="228600" indent="-228600" algn="l">
                        <a:spcAft>
                          <a:spcPts val="0"/>
                        </a:spcAft>
                        <a:buFont typeface="+mj-lt"/>
                        <a:buAutoNum type="arabicPeriod"/>
                      </a:pPr>
                      <a:r>
                        <a:rPr lang="zh-TW" altLang="en-US" sz="1200" kern="100" smtClean="0">
                          <a:effectLst/>
                          <a:latin typeface="+mn-ea"/>
                          <a:ea typeface="+mn-ea"/>
                          <a:cs typeface="Times New Roman" panose="02020603050405020304" pitchFamily="18" charset="0"/>
                        </a:rPr>
                        <a:t>協助工業區廠商紓困，經濟部推</a:t>
                      </a:r>
                      <a:r>
                        <a:rPr lang="en-US" altLang="zh-TW" sz="1200" kern="100" smtClean="0">
                          <a:effectLst/>
                          <a:latin typeface="+mn-ea"/>
                          <a:ea typeface="+mn-ea"/>
                          <a:cs typeface="Times New Roman" panose="02020603050405020304" pitchFamily="18" charset="0"/>
                        </a:rPr>
                        <a:t>4</a:t>
                      </a:r>
                      <a:r>
                        <a:rPr lang="zh-TW" altLang="en-US" sz="1200" kern="100" smtClean="0">
                          <a:effectLst/>
                          <a:latin typeface="+mn-ea"/>
                          <a:ea typeface="+mn-ea"/>
                          <a:cs typeface="Times New Roman" panose="02020603050405020304" pitchFamily="18" charset="0"/>
                        </a:rPr>
                        <a:t>大措施，偕同大武崙服務中心、基隆市政府、工研院及中華科大四個單位至德乙企業，與德乙企業王經理進行座談</a:t>
                      </a:r>
                    </a:p>
                    <a:p>
                      <a:pPr marL="228600" indent="-228600" algn="l">
                        <a:spcAft>
                          <a:spcPts val="0"/>
                        </a:spcAft>
                        <a:buFont typeface="+mj-lt"/>
                        <a:buAutoNum type="arabicPeriod"/>
                      </a:pPr>
                      <a:r>
                        <a:rPr lang="zh-TW" altLang="en-US" sz="1200" kern="100" smtClean="0">
                          <a:effectLst/>
                          <a:latin typeface="+mn-ea"/>
                          <a:ea typeface="+mn-ea"/>
                          <a:cs typeface="Times New Roman" panose="02020603050405020304" pitchFamily="18" charset="0"/>
                        </a:rPr>
                        <a:t>因應本次產業園區廠商輔導創新計畫</a:t>
                      </a:r>
                      <a:r>
                        <a:rPr lang="en-US" altLang="zh-TW" sz="1200" kern="100" smtClean="0">
                          <a:effectLst/>
                          <a:latin typeface="+mn-ea"/>
                          <a:ea typeface="+mn-ea"/>
                          <a:cs typeface="Times New Roman" panose="02020603050405020304" pitchFamily="18" charset="0"/>
                        </a:rPr>
                        <a:t>【</a:t>
                      </a:r>
                      <a:r>
                        <a:rPr lang="zh-TW" altLang="en-US" sz="1200" kern="100" smtClean="0">
                          <a:effectLst/>
                          <a:latin typeface="+mn-ea"/>
                          <a:ea typeface="+mn-ea"/>
                          <a:cs typeface="Times New Roman" panose="02020603050405020304" pitchFamily="18" charset="0"/>
                        </a:rPr>
                        <a:t>物聯網大數據分析</a:t>
                      </a:r>
                      <a:r>
                        <a:rPr lang="en-US" altLang="zh-TW" sz="1200" kern="100" smtClean="0">
                          <a:effectLst/>
                          <a:latin typeface="+mn-ea"/>
                          <a:ea typeface="+mn-ea"/>
                          <a:cs typeface="Times New Roman" panose="02020603050405020304" pitchFamily="18" charset="0"/>
                        </a:rPr>
                        <a:t>】</a:t>
                      </a:r>
                      <a:r>
                        <a:rPr lang="zh-TW" altLang="en-US" sz="1200" kern="100" smtClean="0">
                          <a:effectLst/>
                          <a:latin typeface="+mn-ea"/>
                          <a:ea typeface="+mn-ea"/>
                          <a:cs typeface="Times New Roman" panose="02020603050405020304" pitchFamily="18" charset="0"/>
                        </a:rPr>
                        <a:t>，中華科大組成物聯網輔導團隊，協助廠商架設後端伺服器及前端網頁程式設計。</a:t>
                      </a:r>
                    </a:p>
                    <a:p>
                      <a:pPr marL="0" indent="0" algn="l">
                        <a:spcAft>
                          <a:spcPts val="0"/>
                        </a:spcAft>
                        <a:buFont typeface="+mj-lt"/>
                        <a:buNone/>
                      </a:pP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dirty="0" smtClean="0">
                          <a:effectLst/>
                          <a:latin typeface="+mn-ea"/>
                          <a:ea typeface="+mn-ea"/>
                          <a:cs typeface="Times New Roman" panose="02020603050405020304" pitchFamily="18" charset="0"/>
                        </a:rPr>
                        <a:t>德乙企業獲得靜態網頁或者動態網頁的爬蟲技術， 運用正規化</a:t>
                      </a:r>
                      <a:r>
                        <a:rPr lang="en-US" altLang="zh-TW" sz="1200" kern="100" dirty="0" smtClean="0">
                          <a:effectLst/>
                          <a:latin typeface="+mn-ea"/>
                          <a:ea typeface="+mn-ea"/>
                          <a:cs typeface="Times New Roman" panose="02020603050405020304" pitchFamily="18" charset="0"/>
                        </a:rPr>
                        <a:t>JSON</a:t>
                      </a:r>
                      <a:r>
                        <a:rPr lang="zh-TW" altLang="en-US" sz="1200" kern="100" dirty="0" smtClean="0">
                          <a:effectLst/>
                          <a:latin typeface="+mn-ea"/>
                          <a:ea typeface="+mn-ea"/>
                          <a:cs typeface="Times New Roman" panose="02020603050405020304" pitchFamily="18" charset="0"/>
                        </a:rPr>
                        <a:t>表示式可以有效率的整理資料。將大數據分析應用在零售業行銷物流，有效地協助行銷業務獲得更有效率的資訊。可預先估算未來一年所需要的耗材種類項目及進貨量，以作為業務部門市場行銷的依據。</a:t>
                      </a:r>
                    </a:p>
                    <a:p>
                      <a:pPr marL="0" indent="0" algn="l">
                        <a:spcAft>
                          <a:spcPts val="0"/>
                        </a:spcAft>
                        <a:buFont typeface="+mj-lt"/>
                        <a:buNone/>
                      </a:pPr>
                      <a:endParaRPr lang="zh-TW" altLang="en-US" sz="1200" kern="100" dirty="0" smtClean="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zh-TW" altLang="zh-TW" sz="1200" kern="100" dirty="0" smtClean="0">
                        <a:effectLst/>
                        <a:latin typeface="+mn-ea"/>
                        <a:ea typeface="+mn-ea"/>
                        <a:cs typeface="Times New Roman" panose="02020603050405020304" pitchFamily="18" charset="0"/>
                      </a:endParaRPr>
                    </a:p>
                    <a:p>
                      <a:pPr marL="179388" marR="0" lvl="0" indent="-179388" algn="l"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a:ln>
                          <a:noFill/>
                        </a:ln>
                        <a:solidFill>
                          <a:schemeClr val="tx1"/>
                        </a:solidFill>
                        <a:effectLst/>
                        <a:latin typeface="+mn-ea"/>
                        <a:ea typeface="+mn-ea"/>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5295176"/>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附件、技術輔導</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27</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389430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短期技術輔導</a:t>
            </a:r>
            <a:r>
              <a:rPr lang="en-US" altLang="zh-TW" b="1" dirty="0">
                <a:solidFill>
                  <a:srgbClr val="C00000"/>
                </a:solidFill>
                <a:ea typeface="標楷體" pitchFamily="65" charset="-120"/>
                <a:sym typeface="Wingdings" pitchFamily="2" charset="2"/>
              </a:rPr>
              <a:t>(</a:t>
            </a:r>
            <a:r>
              <a:rPr lang="zh-TW" altLang="en-US" b="1" dirty="0">
                <a:solidFill>
                  <a:srgbClr val="C00000"/>
                </a:solidFill>
                <a:ea typeface="標楷體" pitchFamily="65" charset="-120"/>
                <a:sym typeface="Wingdings" pitchFamily="2" charset="2"/>
              </a:rPr>
              <a:t>著重專家投入及貢獻，階段成果應強化</a:t>
            </a:r>
            <a:r>
              <a:rPr lang="zh-TW" altLang="en-US" b="1" u="sng" dirty="0">
                <a:solidFill>
                  <a:srgbClr val="C00000"/>
                </a:solidFill>
                <a:ea typeface="標楷體" pitchFamily="65" charset="-120"/>
                <a:cs typeface="Arial" pitchFamily="34" charset="0"/>
                <a:sym typeface="Wingdings 2"/>
              </a:rPr>
              <a:t>量化指標</a:t>
            </a:r>
            <a:r>
              <a:rPr lang="zh-TW" altLang="en-US" b="1" dirty="0">
                <a:solidFill>
                  <a:srgbClr val="C00000"/>
                </a:solidFill>
                <a:ea typeface="標楷體" pitchFamily="65" charset="-120"/>
                <a:cs typeface="Arial" pitchFamily="34" charset="0"/>
                <a:sym typeface="Wingdings 2"/>
              </a:rPr>
              <a:t>，彰顯效益</a:t>
            </a:r>
            <a:r>
              <a:rPr lang="en-US" altLang="zh-TW" b="1" dirty="0">
                <a:solidFill>
                  <a:srgbClr val="C00000"/>
                </a:solidFill>
                <a:ea typeface="標楷體" pitchFamily="65" charset="-120"/>
                <a:sym typeface="Wingdings" pitchFamily="2" charset="2"/>
              </a:rPr>
              <a:t>)</a:t>
            </a:r>
            <a:endParaRPr lang="zh-TW" altLang="en-US" b="1" dirty="0">
              <a:ea typeface="標楷體" pitchFamily="65" charset="-120"/>
            </a:endParaRPr>
          </a:p>
        </p:txBody>
      </p:sp>
      <p:graphicFrame>
        <p:nvGraphicFramePr>
          <p:cNvPr id="6" name="Group 28"/>
          <p:cNvGraphicFramePr>
            <a:graphicFrameLocks noGrp="1"/>
          </p:cNvGraphicFramePr>
          <p:nvPr>
            <p:extLst>
              <p:ext uri="{D42A27DB-BD31-4B8C-83A1-F6EECF244321}">
                <p14:modId xmlns:p14="http://schemas.microsoft.com/office/powerpoint/2010/main" val="2219812102"/>
              </p:ext>
            </p:extLst>
          </p:nvPr>
        </p:nvGraphicFramePr>
        <p:xfrm>
          <a:off x="142844" y="1285861"/>
          <a:ext cx="8677627" cy="4993894"/>
        </p:xfrm>
        <a:graphic>
          <a:graphicData uri="http://schemas.openxmlformats.org/drawingml/2006/table">
            <a:tbl>
              <a:tblPr/>
              <a:tblGrid>
                <a:gridCol w="1076643">
                  <a:extLst>
                    <a:ext uri="{9D8B030D-6E8A-4147-A177-3AD203B41FA5}">
                      <a16:colId xmlns:a16="http://schemas.microsoft.com/office/drawing/2014/main" val="20000"/>
                    </a:ext>
                  </a:extLst>
                </a:gridCol>
                <a:gridCol w="1747029">
                  <a:extLst>
                    <a:ext uri="{9D8B030D-6E8A-4147-A177-3AD203B41FA5}">
                      <a16:colId xmlns:a16="http://schemas.microsoft.com/office/drawing/2014/main" val="20001"/>
                    </a:ext>
                  </a:extLst>
                </a:gridCol>
                <a:gridCol w="1790621">
                  <a:extLst>
                    <a:ext uri="{9D8B030D-6E8A-4147-A177-3AD203B41FA5}">
                      <a16:colId xmlns:a16="http://schemas.microsoft.com/office/drawing/2014/main" val="20002"/>
                    </a:ext>
                  </a:extLst>
                </a:gridCol>
                <a:gridCol w="1790621">
                  <a:extLst>
                    <a:ext uri="{9D8B030D-6E8A-4147-A177-3AD203B41FA5}">
                      <a16:colId xmlns:a16="http://schemas.microsoft.com/office/drawing/2014/main" val="20003"/>
                    </a:ext>
                  </a:extLst>
                </a:gridCol>
                <a:gridCol w="1790621">
                  <a:extLst>
                    <a:ext uri="{9D8B030D-6E8A-4147-A177-3AD203B41FA5}">
                      <a16:colId xmlns:a16="http://schemas.microsoft.com/office/drawing/2014/main" val="3258556766"/>
                    </a:ext>
                  </a:extLst>
                </a:gridCol>
                <a:gridCol w="482092">
                  <a:extLst>
                    <a:ext uri="{9D8B030D-6E8A-4147-A177-3AD203B41FA5}">
                      <a16:colId xmlns:a16="http://schemas.microsoft.com/office/drawing/2014/main" val="20005"/>
                    </a:ext>
                  </a:extLst>
                </a:gridCol>
              </a:tblGrid>
              <a:tr h="300525">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廠商名稱</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輔導專家系所</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姓名</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廠商問題</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需求</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輔導重點</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專家投入及貢獻</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gridSpan="2">
                  <a:txBody>
                    <a:bodyPr/>
                    <a:lstStyle/>
                    <a:p>
                      <a:r>
                        <a:rPr lang="zh-TW" altLang="en-US" sz="1600" b="0" dirty="0">
                          <a:effectLst/>
                        </a:rPr>
                        <a:t>階段性成果</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hMerge="1">
                  <a:txBody>
                    <a:bodyPr/>
                    <a:lstStyle/>
                    <a:p>
                      <a:endParaRPr lang="zh-TW" altLang="en-US"/>
                    </a:p>
                  </a:txBody>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defRPr/>
                      </a:pPr>
                      <a:r>
                        <a:rPr kumimoji="1" lang="en-US" altLang="zh-TW"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108</a:t>
                      </a:r>
                      <a:r>
                        <a:rPr kumimoji="1" lang="zh-TW" altLang="en-US"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年度</a:t>
                      </a:r>
                      <a:r>
                        <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rPr>
                        <a:t>延續輔導</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extLst>
                  <a:ext uri="{0D108BD9-81ED-4DB2-BD59-A6C34878D82A}">
                    <a16:rowId xmlns:a16="http://schemas.microsoft.com/office/drawing/2014/main" val="10000"/>
                  </a:ext>
                </a:extLst>
              </a:tr>
              <a:tr h="324837">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輔導前</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Times New Roman" charset="0"/>
                          <a:ea typeface="標楷體" pitchFamily="65" charset="-120"/>
                        </a:rPr>
                        <a:t>輔導後</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vMerge="1">
                  <a:txBody>
                    <a:bodyPr/>
                    <a:lstStyle/>
                    <a:p>
                      <a:endParaRPr lang="zh-TW" altLang="en-US"/>
                    </a:p>
                  </a:txBody>
                  <a:tcPr/>
                </a:tc>
                <a:extLst>
                  <a:ext uri="{0D108BD9-81ED-4DB2-BD59-A6C34878D82A}">
                    <a16:rowId xmlns:a16="http://schemas.microsoft.com/office/drawing/2014/main" val="10001"/>
                  </a:ext>
                </a:extLst>
              </a:tr>
              <a:tr h="1413929">
                <a:tc>
                  <a:txBody>
                    <a:bodyPr/>
                    <a:lstStyle/>
                    <a:p>
                      <a:pPr algn="l"/>
                      <a:r>
                        <a:rPr lang="zh-TW" altLang="zh-TW" sz="1200" kern="1200" dirty="0" smtClean="0">
                          <a:solidFill>
                            <a:schemeClr val="tx1"/>
                          </a:solidFill>
                          <a:effectLst/>
                          <a:latin typeface="+mn-ea"/>
                          <a:ea typeface="+mn-ea"/>
                          <a:cs typeface="+mn-cs"/>
                        </a:rPr>
                        <a:t>昌晟企業股份有限公司</a:t>
                      </a:r>
                    </a:p>
                    <a:p>
                      <a:pPr algn="l"/>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電機系</a:t>
                      </a:r>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lgn="l">
                        <a:spcAft>
                          <a:spcPts val="0"/>
                        </a:spcAft>
                        <a:buFont typeface="+mj-lt"/>
                        <a:buAutoNum type="arabicPeriod"/>
                      </a:pPr>
                      <a:r>
                        <a:rPr lang="zh-TW" altLang="en-US" sz="1200" kern="100" dirty="0" smtClean="0">
                          <a:effectLst/>
                          <a:latin typeface="+mn-ea"/>
                          <a:ea typeface="+mn-ea"/>
                          <a:cs typeface="CG Times"/>
                        </a:rPr>
                        <a:t>軌道車輛自動清洗設備</a:t>
                      </a:r>
                    </a:p>
                    <a:p>
                      <a:pPr marL="228600" indent="-228600" algn="l">
                        <a:spcAft>
                          <a:spcPts val="0"/>
                        </a:spcAft>
                        <a:buFont typeface="+mj-lt"/>
                        <a:buAutoNum type="arabicPeriod"/>
                      </a:pPr>
                      <a:r>
                        <a:rPr lang="zh-TW" altLang="en-US" sz="1200" kern="100" dirty="0" smtClean="0">
                          <a:effectLst/>
                          <a:latin typeface="+mn-ea"/>
                          <a:ea typeface="+mn-ea"/>
                          <a:cs typeface="CG Times"/>
                        </a:rPr>
                        <a:t>碳板生產自動化機器人視覺檢測</a:t>
                      </a:r>
                    </a:p>
                    <a:p>
                      <a:pPr marL="228600" indent="-228600" algn="l">
                        <a:spcAft>
                          <a:spcPts val="0"/>
                        </a:spcAft>
                        <a:buFont typeface="+mj-lt"/>
                        <a:buAutoNum type="arabicPeriod"/>
                      </a:pPr>
                      <a:endParaRPr lang="zh-TW" sz="1200" kern="100" dirty="0">
                        <a:effectLst/>
                        <a:latin typeface="+mn-ea"/>
                        <a:ea typeface="+mn-ea"/>
                        <a:cs typeface="CG Tim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軌道車輛自動清洗設備曲面偵測刷毛接觸角度設計</a:t>
                      </a: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機器人視覺檢測接合道與焊道檢查</a:t>
                      </a:r>
                    </a:p>
                    <a:p>
                      <a:pPr marL="0" marR="0" lvl="0" indent="0" algn="l"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a:ln>
                          <a:noFill/>
                        </a:ln>
                        <a:solidFill>
                          <a:schemeClr val="tx1"/>
                        </a:solidFill>
                        <a:effectLst/>
                        <a:latin typeface="+mn-ea"/>
                        <a:ea typeface="+mn-ea"/>
                        <a:cs typeface="Arial" pitchFamily="34" charset="0"/>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軌道車輛自動清洗設備刷毛接觸方式採用</a:t>
                      </a:r>
                      <a:r>
                        <a:rPr lang="en-US" altLang="zh-TW" sz="1200" kern="100" dirty="0" smtClean="0">
                          <a:effectLst/>
                          <a:latin typeface="+mn-ea"/>
                          <a:ea typeface="+mn-ea"/>
                          <a:cs typeface="Times New Roman" panose="02020603050405020304" pitchFamily="18" charset="0"/>
                        </a:rPr>
                        <a:t>XY</a:t>
                      </a:r>
                      <a:r>
                        <a:rPr lang="zh-TW" altLang="en-US" sz="1200" kern="100" dirty="0" smtClean="0">
                          <a:effectLst/>
                          <a:latin typeface="+mn-ea"/>
                          <a:ea typeface="+mn-ea"/>
                          <a:cs typeface="Times New Roman" panose="02020603050405020304" pitchFamily="18" charset="0"/>
                        </a:rPr>
                        <a:t>軸時間差補償進行刷毛接觸變化</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機器人逕行接合道與焊道人工檢查</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曲面偵測採用學校專利設計刷毛接觸角度變化</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機器人視覺檢測技術導入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r>
                        <a:rPr lang="en-US" altLang="zh-TW" sz="1200" kern="100" dirty="0" smtClean="0">
                          <a:effectLst/>
                          <a:latin typeface="+mn-ea"/>
                          <a:ea typeface="+mn-ea"/>
                          <a:cs typeface="Times New Roman" panose="02020603050405020304" pitchFamily="18" charset="0"/>
                          <a:sym typeface="Wingdings" panose="05000000000000000000" pitchFamily="2" charset="2"/>
                        </a:rPr>
                        <a:t></a:t>
                      </a:r>
                      <a:endParaRPr lang="zh-TW" altLang="zh-TW" sz="1200" kern="100" dirty="0" smtClean="0">
                        <a:effectLst/>
                        <a:latin typeface="+mn-ea"/>
                        <a:ea typeface="+mn-ea"/>
                        <a:cs typeface="Times New Roman" panose="02020603050405020304" pitchFamily="18" charset="0"/>
                      </a:endParaRPr>
                    </a:p>
                    <a:p>
                      <a:pPr marL="179388" marR="0" lvl="0" indent="-179388" algn="l"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a:ln>
                          <a:noFill/>
                        </a:ln>
                        <a:solidFill>
                          <a:schemeClr val="tx1"/>
                        </a:solidFill>
                        <a:effectLst/>
                        <a:latin typeface="+mn-ea"/>
                        <a:ea typeface="+mn-ea"/>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5295176"/>
                  </a:ext>
                </a:extLst>
              </a:tr>
              <a:tr h="918002">
                <a:tc>
                  <a:txBody>
                    <a:bodyPr/>
                    <a:lstStyle/>
                    <a:p>
                      <a:r>
                        <a:rPr lang="zh-TW" altLang="zh-TW" sz="1200" kern="1200" dirty="0" smtClean="0">
                          <a:solidFill>
                            <a:schemeClr val="tx1"/>
                          </a:solidFill>
                          <a:effectLst/>
                          <a:latin typeface="+mn-ea"/>
                          <a:ea typeface="+mn-ea"/>
                          <a:cs typeface="+mn-cs"/>
                        </a:rPr>
                        <a:t>捷傲有限公司</a:t>
                      </a:r>
                    </a:p>
                    <a:p>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電機系</a:t>
                      </a:r>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spcAft>
                          <a:spcPts val="0"/>
                        </a:spcAft>
                      </a:pPr>
                      <a:r>
                        <a:rPr lang="zh-TW" sz="1200" kern="100" dirty="0">
                          <a:effectLst/>
                          <a:latin typeface="+mn-ea"/>
                          <a:ea typeface="+mn-ea"/>
                          <a:cs typeface="Arial" panose="020B0604020202020204" pitchFamily="34" charset="0"/>
                        </a:rPr>
                        <a:t>傳統產業技術升級提升生產設備資訊流蒐集</a:t>
                      </a:r>
                      <a:endParaRPr lang="zh-TW" sz="1200" kern="100" dirty="0">
                        <a:effectLst/>
                        <a:latin typeface="+mn-ea"/>
                        <a:ea typeface="+mn-ea"/>
                        <a:cs typeface="CG Tim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spcAft>
                          <a:spcPts val="0"/>
                        </a:spcAft>
                      </a:pPr>
                      <a:r>
                        <a:rPr lang="zh-TW" sz="1200" kern="100" dirty="0">
                          <a:effectLst/>
                          <a:latin typeface="+mn-ea"/>
                          <a:ea typeface="+mn-ea"/>
                          <a:cs typeface="Arial" panose="020B0604020202020204" pitchFamily="34" charset="0"/>
                        </a:rPr>
                        <a:t>生產專用機加裝</a:t>
                      </a:r>
                      <a:r>
                        <a:rPr lang="en-US" sz="1200" kern="100" dirty="0">
                          <a:effectLst/>
                          <a:latin typeface="+mn-ea"/>
                          <a:ea typeface="+mn-ea"/>
                          <a:cs typeface="Arial" panose="020B0604020202020204" pitchFamily="34" charset="0"/>
                        </a:rPr>
                        <a:t>PLC</a:t>
                      </a:r>
                      <a:r>
                        <a:rPr lang="zh-TW" sz="1200" kern="100" dirty="0">
                          <a:effectLst/>
                          <a:latin typeface="+mn-ea"/>
                          <a:ea typeface="+mn-ea"/>
                          <a:cs typeface="Arial" panose="020B0604020202020204" pitchFamily="34" charset="0"/>
                        </a:rPr>
                        <a:t>作為資訊流蒐集介面待日後整合進入公司</a:t>
                      </a:r>
                      <a:r>
                        <a:rPr lang="en-US" sz="1200" kern="100" dirty="0">
                          <a:effectLst/>
                          <a:latin typeface="+mn-ea"/>
                          <a:ea typeface="+mn-ea"/>
                          <a:cs typeface="Arial" panose="020B0604020202020204" pitchFamily="34" charset="0"/>
                        </a:rPr>
                        <a:t>ERP</a:t>
                      </a:r>
                      <a:r>
                        <a:rPr lang="zh-TW" sz="1200" kern="100" dirty="0">
                          <a:effectLst/>
                          <a:latin typeface="+mn-ea"/>
                          <a:ea typeface="+mn-ea"/>
                          <a:cs typeface="Arial" panose="020B0604020202020204" pitchFamily="34" charset="0"/>
                        </a:rPr>
                        <a:t>系統</a:t>
                      </a:r>
                      <a:endParaRPr lang="zh-TW" sz="1200" kern="100" dirty="0">
                        <a:effectLst/>
                        <a:latin typeface="+mn-ea"/>
                        <a:ea typeface="+mn-ea"/>
                        <a:cs typeface="CG Tim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dirty="0" smtClean="0">
                          <a:effectLst/>
                          <a:latin typeface="+mn-ea"/>
                          <a:ea typeface="+mn-ea"/>
                          <a:cs typeface="Times New Roman" panose="02020603050405020304" pitchFamily="18" charset="0"/>
                        </a:rPr>
                        <a:t>全廠生產專用機採半自動人工生產</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生產專用機加裝</a:t>
                      </a:r>
                      <a:r>
                        <a:rPr lang="en-US" altLang="zh-TW" sz="1200" kern="1200" dirty="0" smtClean="0">
                          <a:solidFill>
                            <a:schemeClr val="tx1"/>
                          </a:solidFill>
                          <a:effectLst/>
                          <a:latin typeface="+mn-ea"/>
                          <a:ea typeface="+mn-ea"/>
                          <a:cs typeface="+mn-cs"/>
                        </a:rPr>
                        <a:t>PLC</a:t>
                      </a:r>
                      <a:r>
                        <a:rPr lang="zh-TW" altLang="zh-TW" sz="1200" kern="1200" dirty="0" smtClean="0">
                          <a:solidFill>
                            <a:schemeClr val="tx1"/>
                          </a:solidFill>
                          <a:effectLst/>
                          <a:latin typeface="+mn-ea"/>
                          <a:ea typeface="+mn-ea"/>
                          <a:cs typeface="+mn-cs"/>
                        </a:rPr>
                        <a:t>作為資訊流蒐集介面</a:t>
                      </a:r>
                      <a:endParaRPr lang="zh-TW" altLang="en-US" sz="1200" kern="100" dirty="0" smtClean="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0" indent="-179388" algn="l"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a:ln>
                          <a:noFill/>
                        </a:ln>
                        <a:solidFill>
                          <a:schemeClr val="tx1"/>
                        </a:solidFill>
                        <a:effectLst/>
                        <a:latin typeface="+mn-ea"/>
                        <a:ea typeface="+mn-ea"/>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780949"/>
                  </a:ext>
                </a:extLst>
              </a:tr>
              <a:tr h="1026199">
                <a:tc>
                  <a:txBody>
                    <a:bodyPr/>
                    <a:lstStyle/>
                    <a:p>
                      <a:r>
                        <a:rPr lang="zh-TW" altLang="zh-TW" sz="1200" kern="1200" dirty="0" smtClean="0">
                          <a:solidFill>
                            <a:schemeClr val="tx1"/>
                          </a:solidFill>
                          <a:effectLst/>
                          <a:latin typeface="+mn-ea"/>
                          <a:ea typeface="+mn-ea"/>
                          <a:cs typeface="+mn-cs"/>
                        </a:rPr>
                        <a:t>嘉澤瑞子工業股份有限公司</a:t>
                      </a:r>
                    </a:p>
                    <a:p>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電機系</a:t>
                      </a:r>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李昆益</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spcAft>
                          <a:spcPts val="0"/>
                        </a:spcAft>
                        <a:buFont typeface="+mj-lt"/>
                        <a:buAutoNum type="arabicPeriod"/>
                      </a:pPr>
                      <a:r>
                        <a:rPr lang="zh-TW" altLang="en-US" sz="1200" kern="100" dirty="0" smtClean="0">
                          <a:effectLst/>
                          <a:latin typeface="+mn-ea"/>
                          <a:ea typeface="+mn-ea"/>
                          <a:cs typeface="CG Times"/>
                        </a:rPr>
                        <a:t>高頻電路設計人才需求</a:t>
                      </a:r>
                    </a:p>
                    <a:p>
                      <a:pPr marL="228600" indent="-228600">
                        <a:spcAft>
                          <a:spcPts val="0"/>
                        </a:spcAft>
                        <a:buFont typeface="+mj-lt"/>
                        <a:buAutoNum type="arabicPeriod"/>
                      </a:pPr>
                      <a:r>
                        <a:rPr lang="zh-TW" altLang="en-US" sz="1200" kern="100" dirty="0" smtClean="0">
                          <a:effectLst/>
                          <a:latin typeface="+mn-ea"/>
                          <a:ea typeface="+mn-ea"/>
                          <a:cs typeface="CG Times"/>
                        </a:rPr>
                        <a:t>熱流分析設計人才需求</a:t>
                      </a:r>
                    </a:p>
                    <a:p>
                      <a:pPr marL="228600" indent="-228600">
                        <a:spcAft>
                          <a:spcPts val="0"/>
                        </a:spcAft>
                        <a:buFont typeface="+mj-lt"/>
                        <a:buAutoNum type="arabicPeriod"/>
                      </a:pPr>
                      <a:r>
                        <a:rPr lang="zh-TW" altLang="en-US" sz="1200" kern="100" dirty="0" smtClean="0">
                          <a:effectLst/>
                          <a:latin typeface="+mn-ea"/>
                          <a:ea typeface="+mn-ea"/>
                          <a:cs typeface="CG Times"/>
                        </a:rPr>
                        <a:t>高頻連接器電路設計</a:t>
                      </a:r>
                    </a:p>
                    <a:p>
                      <a:pPr marL="228600" indent="-228600">
                        <a:spcAft>
                          <a:spcPts val="0"/>
                        </a:spcAft>
                        <a:buFont typeface="+mj-lt"/>
                        <a:buAutoNum type="arabicPeriod"/>
                      </a:pPr>
                      <a:r>
                        <a:rPr lang="en-US" altLang="zh-TW" sz="1200" kern="100" dirty="0" smtClean="0">
                          <a:effectLst/>
                          <a:latin typeface="+mn-ea"/>
                          <a:ea typeface="+mn-ea"/>
                          <a:cs typeface="CG Times"/>
                        </a:rPr>
                        <a:t>CPU Socket </a:t>
                      </a:r>
                      <a:r>
                        <a:rPr lang="zh-TW" altLang="en-US" sz="1200" kern="100" dirty="0" smtClean="0">
                          <a:effectLst/>
                          <a:latin typeface="+mn-ea"/>
                          <a:ea typeface="+mn-ea"/>
                          <a:cs typeface="CG Times"/>
                        </a:rPr>
                        <a:t>散熱機構設計</a:t>
                      </a:r>
                    </a:p>
                    <a:p>
                      <a:pPr marL="228600" indent="-228600">
                        <a:spcAft>
                          <a:spcPts val="0"/>
                        </a:spcAft>
                        <a:buFont typeface="+mj-lt"/>
                        <a:buAutoNum type="arabicPeriod"/>
                      </a:pPr>
                      <a:r>
                        <a:rPr lang="zh-TW" altLang="en-US" sz="1200" kern="100" dirty="0" smtClean="0">
                          <a:effectLst/>
                          <a:latin typeface="+mn-ea"/>
                          <a:ea typeface="+mn-ea"/>
                          <a:cs typeface="CG Times"/>
                        </a:rPr>
                        <a:t>沖壓、射出、組裝、組裝、機構設計、力學分析綜合技術人才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spcAft>
                          <a:spcPts val="0"/>
                        </a:spcAft>
                        <a:buFont typeface="+mj-lt"/>
                        <a:buAutoNum type="arabicPeriod"/>
                      </a:pPr>
                      <a:r>
                        <a:rPr lang="zh-TW" altLang="en-US" sz="1200" kern="100" dirty="0" smtClean="0">
                          <a:effectLst/>
                          <a:latin typeface="+mn-ea"/>
                          <a:ea typeface="+mn-ea"/>
                          <a:cs typeface="CG Times"/>
                        </a:rPr>
                        <a:t>開設輔導專班培訓相關設計人才</a:t>
                      </a:r>
                    </a:p>
                    <a:p>
                      <a:pPr marL="228600" indent="-228600">
                        <a:spcAft>
                          <a:spcPts val="0"/>
                        </a:spcAft>
                        <a:buFont typeface="+mj-lt"/>
                        <a:buAutoNum type="arabicPeriod"/>
                      </a:pPr>
                      <a:r>
                        <a:rPr lang="zh-TW" altLang="en-US" sz="1200" kern="100" dirty="0" smtClean="0">
                          <a:effectLst/>
                          <a:latin typeface="+mn-ea"/>
                          <a:ea typeface="+mn-ea"/>
                          <a:cs typeface="CG Times"/>
                        </a:rPr>
                        <a:t>學校教授高頻電路設計知識，包含：特性阻抗分析、傳輸線原理、材料參數、網路分析儀測量技術與校正、串陰雨損耗之生成與防制</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dirty="0" smtClean="0">
                          <a:effectLst/>
                          <a:latin typeface="+mn-ea"/>
                          <a:ea typeface="+mn-ea"/>
                          <a:cs typeface="Times New Roman" panose="02020603050405020304" pitchFamily="18" charset="0"/>
                        </a:rPr>
                        <a:t>需求高頻電路設計、熱流分析設計、高頻連接器電路設計、</a:t>
                      </a:r>
                      <a:r>
                        <a:rPr lang="en-US" altLang="zh-TW" sz="1200" kern="100" dirty="0" smtClean="0">
                          <a:effectLst/>
                          <a:latin typeface="+mn-ea"/>
                          <a:ea typeface="+mn-ea"/>
                          <a:cs typeface="Times New Roman" panose="02020603050405020304" pitchFamily="18" charset="0"/>
                        </a:rPr>
                        <a:t>CPU Socket </a:t>
                      </a:r>
                      <a:r>
                        <a:rPr lang="zh-TW" altLang="en-US" sz="1200" kern="100" dirty="0" smtClean="0">
                          <a:effectLst/>
                          <a:latin typeface="+mn-ea"/>
                          <a:ea typeface="+mn-ea"/>
                          <a:cs typeface="Times New Roman" panose="02020603050405020304" pitchFamily="18" charset="0"/>
                        </a:rPr>
                        <a:t>散熱機構設計、沖壓、射出、組裝、組裝、機構設計、力學分析綜合技術人才</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dirty="0" smtClean="0">
                          <a:effectLst/>
                          <a:latin typeface="+mn-ea"/>
                          <a:ea typeface="+mn-ea"/>
                          <a:cs typeface="Times New Roman" panose="02020603050405020304" pitchFamily="18" charset="0"/>
                        </a:rPr>
                        <a:t>學校專家開設輔導專班培訓高頻電路設計、熱流分析設計、高頻連接器設計、</a:t>
                      </a:r>
                      <a:r>
                        <a:rPr lang="en-US" altLang="zh-TW" sz="1200" kern="100" dirty="0" smtClean="0">
                          <a:effectLst/>
                          <a:latin typeface="+mn-ea"/>
                          <a:ea typeface="+mn-ea"/>
                          <a:cs typeface="Times New Roman" panose="02020603050405020304" pitchFamily="18" charset="0"/>
                        </a:rPr>
                        <a:t>CPU Socket </a:t>
                      </a:r>
                      <a:r>
                        <a:rPr lang="zh-TW" altLang="en-US" sz="1200" kern="100" dirty="0" smtClean="0">
                          <a:effectLst/>
                          <a:latin typeface="+mn-ea"/>
                          <a:ea typeface="+mn-ea"/>
                          <a:cs typeface="Times New Roman" panose="02020603050405020304" pitchFamily="18" charset="0"/>
                        </a:rPr>
                        <a:t>散熱機構設計、機構設計相關設計人才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0" indent="-179388" algn="l" defTabSz="914400" rtl="0" eaLnBrk="1" fontAlgn="base" latinLnBrk="0" hangingPunct="1">
                        <a:lnSpc>
                          <a:spcPct val="110000"/>
                        </a:lnSpc>
                        <a:spcBef>
                          <a:spcPct val="20000"/>
                        </a:spcBef>
                        <a:spcAft>
                          <a:spcPct val="0"/>
                        </a:spcAft>
                        <a:buClrTx/>
                        <a:buSzPct val="100000"/>
                        <a:buFont typeface="+mj-lt"/>
                        <a:buNone/>
                        <a:tabLst/>
                        <a:defRPr/>
                      </a:pPr>
                      <a:endParaRPr kumimoji="1" lang="en-US" altLang="zh-TW" sz="1200" b="0" i="0" u="none" strike="noStrike" cap="none" normalizeH="0" baseline="0" dirty="0">
                        <a:ln>
                          <a:noFill/>
                        </a:ln>
                        <a:solidFill>
                          <a:schemeClr val="tx1"/>
                        </a:solidFill>
                        <a:effectLst/>
                        <a:latin typeface="+mn-ea"/>
                        <a:ea typeface="+mn-ea"/>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4498107"/>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附件、技術輔導</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28</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33083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短期技術輔導</a:t>
            </a:r>
            <a:r>
              <a:rPr lang="en-US" altLang="zh-TW" b="1" dirty="0">
                <a:solidFill>
                  <a:srgbClr val="C00000"/>
                </a:solidFill>
                <a:ea typeface="標楷體" pitchFamily="65" charset="-120"/>
                <a:sym typeface="Wingdings" pitchFamily="2" charset="2"/>
              </a:rPr>
              <a:t>(</a:t>
            </a:r>
            <a:r>
              <a:rPr lang="zh-TW" altLang="en-US" b="1" dirty="0">
                <a:solidFill>
                  <a:srgbClr val="C00000"/>
                </a:solidFill>
                <a:ea typeface="標楷體" pitchFamily="65" charset="-120"/>
                <a:sym typeface="Wingdings" pitchFamily="2" charset="2"/>
              </a:rPr>
              <a:t>著重專家投入及貢獻，階段成果應強化</a:t>
            </a:r>
            <a:r>
              <a:rPr lang="zh-TW" altLang="en-US" b="1" u="sng" dirty="0">
                <a:solidFill>
                  <a:srgbClr val="C00000"/>
                </a:solidFill>
                <a:ea typeface="標楷體" pitchFamily="65" charset="-120"/>
                <a:cs typeface="Arial" pitchFamily="34" charset="0"/>
                <a:sym typeface="Wingdings 2"/>
              </a:rPr>
              <a:t>量化指標</a:t>
            </a:r>
            <a:r>
              <a:rPr lang="zh-TW" altLang="en-US" b="1" dirty="0">
                <a:solidFill>
                  <a:srgbClr val="C00000"/>
                </a:solidFill>
                <a:ea typeface="標楷體" pitchFamily="65" charset="-120"/>
                <a:cs typeface="Arial" pitchFamily="34" charset="0"/>
                <a:sym typeface="Wingdings 2"/>
              </a:rPr>
              <a:t>，彰顯效益</a:t>
            </a:r>
            <a:r>
              <a:rPr lang="en-US" altLang="zh-TW" b="1" dirty="0">
                <a:solidFill>
                  <a:srgbClr val="C00000"/>
                </a:solidFill>
                <a:ea typeface="標楷體" pitchFamily="65" charset="-120"/>
                <a:sym typeface="Wingdings" pitchFamily="2" charset="2"/>
              </a:rPr>
              <a:t>)</a:t>
            </a:r>
            <a:endParaRPr lang="zh-TW" altLang="en-US" b="1" dirty="0">
              <a:ea typeface="標楷體" pitchFamily="65" charset="-120"/>
            </a:endParaRPr>
          </a:p>
        </p:txBody>
      </p:sp>
      <p:graphicFrame>
        <p:nvGraphicFramePr>
          <p:cNvPr id="6" name="Group 28"/>
          <p:cNvGraphicFramePr>
            <a:graphicFrameLocks noGrp="1"/>
          </p:cNvGraphicFramePr>
          <p:nvPr>
            <p:extLst>
              <p:ext uri="{D42A27DB-BD31-4B8C-83A1-F6EECF244321}">
                <p14:modId xmlns:p14="http://schemas.microsoft.com/office/powerpoint/2010/main" val="2723047707"/>
              </p:ext>
            </p:extLst>
          </p:nvPr>
        </p:nvGraphicFramePr>
        <p:xfrm>
          <a:off x="142844" y="1285861"/>
          <a:ext cx="8677627" cy="4386788"/>
        </p:xfrm>
        <a:graphic>
          <a:graphicData uri="http://schemas.openxmlformats.org/drawingml/2006/table">
            <a:tbl>
              <a:tblPr/>
              <a:tblGrid>
                <a:gridCol w="1076643">
                  <a:extLst>
                    <a:ext uri="{9D8B030D-6E8A-4147-A177-3AD203B41FA5}">
                      <a16:colId xmlns:a16="http://schemas.microsoft.com/office/drawing/2014/main" val="20000"/>
                    </a:ext>
                  </a:extLst>
                </a:gridCol>
                <a:gridCol w="1747029">
                  <a:extLst>
                    <a:ext uri="{9D8B030D-6E8A-4147-A177-3AD203B41FA5}">
                      <a16:colId xmlns:a16="http://schemas.microsoft.com/office/drawing/2014/main" val="20001"/>
                    </a:ext>
                  </a:extLst>
                </a:gridCol>
                <a:gridCol w="1790621">
                  <a:extLst>
                    <a:ext uri="{9D8B030D-6E8A-4147-A177-3AD203B41FA5}">
                      <a16:colId xmlns:a16="http://schemas.microsoft.com/office/drawing/2014/main" val="20002"/>
                    </a:ext>
                  </a:extLst>
                </a:gridCol>
                <a:gridCol w="1790621">
                  <a:extLst>
                    <a:ext uri="{9D8B030D-6E8A-4147-A177-3AD203B41FA5}">
                      <a16:colId xmlns:a16="http://schemas.microsoft.com/office/drawing/2014/main" val="20003"/>
                    </a:ext>
                  </a:extLst>
                </a:gridCol>
                <a:gridCol w="1790621">
                  <a:extLst>
                    <a:ext uri="{9D8B030D-6E8A-4147-A177-3AD203B41FA5}">
                      <a16:colId xmlns:a16="http://schemas.microsoft.com/office/drawing/2014/main" val="3258556766"/>
                    </a:ext>
                  </a:extLst>
                </a:gridCol>
                <a:gridCol w="482092">
                  <a:extLst>
                    <a:ext uri="{9D8B030D-6E8A-4147-A177-3AD203B41FA5}">
                      <a16:colId xmlns:a16="http://schemas.microsoft.com/office/drawing/2014/main" val="20005"/>
                    </a:ext>
                  </a:extLst>
                </a:gridCol>
              </a:tblGrid>
              <a:tr h="262935">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廠商名稱</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輔導專家系所</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姓名</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廠商問題</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需求</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輔導重點</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專家投入及貢獻</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gridSpan="2">
                  <a:txBody>
                    <a:bodyPr/>
                    <a:lstStyle/>
                    <a:p>
                      <a:r>
                        <a:rPr lang="zh-TW" altLang="en-US" sz="1600" b="0" dirty="0">
                          <a:effectLst/>
                        </a:rPr>
                        <a:t>階段性成果</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hMerge="1">
                  <a:txBody>
                    <a:bodyPr/>
                    <a:lstStyle/>
                    <a:p>
                      <a:endParaRPr lang="zh-TW" altLang="en-US"/>
                    </a:p>
                  </a:txBody>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defRPr/>
                      </a:pPr>
                      <a:r>
                        <a:rPr kumimoji="1" lang="en-US" altLang="zh-TW"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108</a:t>
                      </a:r>
                      <a:r>
                        <a:rPr kumimoji="1" lang="zh-TW" altLang="en-US"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年度</a:t>
                      </a:r>
                      <a:r>
                        <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rPr>
                        <a:t>延續輔導</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extLst>
                  <a:ext uri="{0D108BD9-81ED-4DB2-BD59-A6C34878D82A}">
                    <a16:rowId xmlns:a16="http://schemas.microsoft.com/office/drawing/2014/main" val="10000"/>
                  </a:ext>
                </a:extLst>
              </a:tr>
              <a:tr h="284206">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輔導前</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Times New Roman" charset="0"/>
                          <a:ea typeface="標楷體" pitchFamily="65" charset="-120"/>
                        </a:rPr>
                        <a:t>輔導後</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vMerge="1">
                  <a:txBody>
                    <a:bodyPr/>
                    <a:lstStyle/>
                    <a:p>
                      <a:endParaRPr lang="zh-TW" altLang="en-US"/>
                    </a:p>
                  </a:txBody>
                  <a:tcPr/>
                </a:tc>
                <a:extLst>
                  <a:ext uri="{0D108BD9-81ED-4DB2-BD59-A6C34878D82A}">
                    <a16:rowId xmlns:a16="http://schemas.microsoft.com/office/drawing/2014/main" val="10001"/>
                  </a:ext>
                </a:extLst>
              </a:tr>
              <a:tr h="2172062">
                <a:tc>
                  <a:txBody>
                    <a:bodyPr/>
                    <a:lstStyle/>
                    <a:p>
                      <a:r>
                        <a:rPr lang="zh-TW" altLang="zh-TW" sz="1200" kern="1200" dirty="0" smtClean="0">
                          <a:solidFill>
                            <a:schemeClr val="tx1"/>
                          </a:solidFill>
                          <a:effectLst/>
                          <a:latin typeface="+mn-ea"/>
                          <a:ea typeface="+mn-ea"/>
                          <a:cs typeface="+mn-cs"/>
                        </a:rPr>
                        <a:t>元璋玻璃股份有限公司</a:t>
                      </a:r>
                    </a:p>
                    <a:p>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航管系</a:t>
                      </a:r>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zh-TW" sz="1200" kern="1200" dirty="0" smtClean="0">
                          <a:solidFill>
                            <a:schemeClr val="tx1"/>
                          </a:solidFill>
                          <a:effectLst/>
                          <a:latin typeface="+mn-ea"/>
                          <a:ea typeface="+mn-ea"/>
                          <a:cs typeface="+mn-cs"/>
                        </a:rPr>
                        <a:t>大尺寸高良率量產膠合技術</a:t>
                      </a:r>
                      <a:endParaRPr lang="zh-TW" sz="1200" kern="100" dirty="0">
                        <a:effectLst/>
                        <a:latin typeface="+mn-ea"/>
                        <a:ea typeface="+mn-ea"/>
                        <a:cs typeface="CG Tim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協助發展雷切超音波及整平技術，開發項目包括：雷射精準切割、大尺寸超音波整平色固定技術，使其在玻璃表面製作網膜切割達</a:t>
                      </a:r>
                      <a:r>
                        <a:rPr kumimoji="1" lang="en-US" altLang="zh-TW" sz="1200" b="0" i="0" u="none" strike="noStrike" cap="none" normalizeH="0" baseline="0" dirty="0" smtClean="0">
                          <a:ln>
                            <a:noFill/>
                          </a:ln>
                          <a:solidFill>
                            <a:schemeClr val="tx1"/>
                          </a:solidFill>
                          <a:effectLst/>
                          <a:latin typeface="+mn-ea"/>
                          <a:ea typeface="+mn-ea"/>
                          <a:cs typeface="Arial" pitchFamily="34" charset="0"/>
                        </a:rPr>
                        <a:t>0.5 mm</a:t>
                      </a:r>
                      <a:r>
                        <a:rPr kumimoji="1" lang="zh-TW" altLang="en-US" sz="1200" b="0" i="0" u="none" strike="noStrike" cap="none" normalizeH="0" baseline="0" dirty="0" smtClean="0">
                          <a:ln>
                            <a:noFill/>
                          </a:ln>
                          <a:solidFill>
                            <a:schemeClr val="tx1"/>
                          </a:solidFill>
                          <a:effectLst/>
                          <a:latin typeface="+mn-ea"/>
                          <a:ea typeface="+mn-ea"/>
                          <a:cs typeface="Arial" pitchFamily="34" charset="0"/>
                        </a:rPr>
                        <a:t>之精準度以及整平熱固定網膜尺寸達</a:t>
                      </a:r>
                      <a:r>
                        <a:rPr kumimoji="1" lang="en-US" altLang="zh-TW" sz="1200" b="0" i="0" u="none" strike="noStrike" cap="none" normalizeH="0" baseline="0" dirty="0" smtClean="0">
                          <a:ln>
                            <a:noFill/>
                          </a:ln>
                          <a:solidFill>
                            <a:schemeClr val="tx1"/>
                          </a:solidFill>
                          <a:effectLst/>
                          <a:latin typeface="+mn-ea"/>
                          <a:ea typeface="+mn-ea"/>
                          <a:cs typeface="Arial" pitchFamily="34" charset="0"/>
                        </a:rPr>
                        <a:t>4.5 M x 1.5 M</a:t>
                      </a:r>
                      <a:r>
                        <a:rPr kumimoji="1" lang="zh-TW" altLang="en-US" sz="1200" b="0" i="0" u="none" strike="noStrike" cap="none" normalizeH="0" baseline="0" dirty="0" smtClean="0">
                          <a:ln>
                            <a:noFill/>
                          </a:ln>
                          <a:solidFill>
                            <a:schemeClr val="tx1"/>
                          </a:solidFill>
                          <a:effectLst/>
                          <a:latin typeface="+mn-ea"/>
                          <a:ea typeface="+mn-ea"/>
                          <a:cs typeface="Arial" pitchFamily="34" charset="0"/>
                        </a:rPr>
                        <a:t>。</a:t>
                      </a:r>
                    </a:p>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協助開發無應力真空膠合技術，使其在膠合玻璃產品達到玻璃內氣泡≦</a:t>
                      </a:r>
                      <a:r>
                        <a:rPr kumimoji="1" lang="en-US" altLang="zh-TW" sz="1200" b="0" i="0" u="none" strike="noStrike" cap="none" normalizeH="0" baseline="0" dirty="0" smtClean="0">
                          <a:ln>
                            <a:noFill/>
                          </a:ln>
                          <a:solidFill>
                            <a:schemeClr val="tx1"/>
                          </a:solidFill>
                          <a:effectLst/>
                          <a:latin typeface="+mn-ea"/>
                          <a:ea typeface="+mn-ea"/>
                          <a:cs typeface="Arial" pitchFamily="34" charset="0"/>
                        </a:rPr>
                        <a:t>0.5mm2)</a:t>
                      </a:r>
                      <a:r>
                        <a:rPr kumimoji="1" lang="zh-TW" altLang="en-US" sz="1200" b="0" i="0" u="none" strike="noStrike" cap="none" normalizeH="0" baseline="0" dirty="0" smtClean="0">
                          <a:ln>
                            <a:noFill/>
                          </a:ln>
                          <a:solidFill>
                            <a:schemeClr val="tx1"/>
                          </a:solidFill>
                          <a:effectLst/>
                          <a:latin typeface="+mn-ea"/>
                          <a:ea typeface="+mn-ea"/>
                          <a:cs typeface="Arial" pitchFamily="34" charset="0"/>
                        </a:rPr>
                        <a:t>、膠合層</a:t>
                      </a:r>
                      <a:r>
                        <a:rPr kumimoji="1" lang="en-US" altLang="zh-TW" sz="1200" b="0" i="0" u="none" strike="noStrike" cap="none" normalizeH="0" baseline="0" dirty="0" smtClean="0">
                          <a:ln>
                            <a:noFill/>
                          </a:ln>
                          <a:solidFill>
                            <a:schemeClr val="tx1"/>
                          </a:solidFill>
                          <a:effectLst/>
                          <a:latin typeface="+mn-ea"/>
                          <a:ea typeface="+mn-ea"/>
                          <a:cs typeface="Arial" pitchFamily="34" charset="0"/>
                        </a:rPr>
                        <a:t>1m²</a:t>
                      </a:r>
                      <a:r>
                        <a:rPr kumimoji="1" lang="zh-TW" altLang="en-US" sz="1200" b="0" i="0" u="none" strike="noStrike" cap="none" normalizeH="0" baseline="0" dirty="0" smtClean="0">
                          <a:ln>
                            <a:noFill/>
                          </a:ln>
                          <a:solidFill>
                            <a:schemeClr val="tx1"/>
                          </a:solidFill>
                          <a:effectLst/>
                          <a:latin typeface="+mn-ea"/>
                          <a:ea typeface="+mn-ea"/>
                          <a:cs typeface="Arial" pitchFamily="34" charset="0"/>
                        </a:rPr>
                        <a:t>內氣泡數≦</a:t>
                      </a:r>
                      <a:r>
                        <a:rPr kumimoji="1" lang="en-US" altLang="zh-TW" sz="1200" b="0" i="0" u="none" strike="noStrike" cap="none" normalizeH="0" baseline="0" dirty="0" smtClean="0">
                          <a:ln>
                            <a:noFill/>
                          </a:ln>
                          <a:solidFill>
                            <a:schemeClr val="tx1"/>
                          </a:solidFill>
                          <a:effectLst/>
                          <a:latin typeface="+mn-ea"/>
                          <a:ea typeface="+mn-ea"/>
                          <a:cs typeface="Arial" pitchFamily="34" charset="0"/>
                        </a:rPr>
                        <a:t>3</a:t>
                      </a:r>
                      <a:r>
                        <a:rPr kumimoji="1" lang="zh-TW" altLang="en-US" sz="1200" b="0" i="0" u="none" strike="noStrike" cap="none" normalizeH="0" baseline="0" dirty="0" smtClean="0">
                          <a:ln>
                            <a:noFill/>
                          </a:ln>
                          <a:solidFill>
                            <a:schemeClr val="tx1"/>
                          </a:solidFill>
                          <a:effectLst/>
                          <a:latin typeface="+mn-ea"/>
                          <a:ea typeface="+mn-ea"/>
                          <a:cs typeface="Arial" pitchFamily="34" charset="0"/>
                        </a:rPr>
                        <a:t>、</a:t>
                      </a:r>
                      <a:r>
                        <a:rPr kumimoji="1" lang="en-US" altLang="zh-TW" sz="1200" b="0" i="0" u="none" strike="noStrike" cap="none" normalizeH="0" baseline="0" dirty="0" smtClean="0">
                          <a:ln>
                            <a:noFill/>
                          </a:ln>
                          <a:solidFill>
                            <a:schemeClr val="tx1"/>
                          </a:solidFill>
                          <a:effectLst/>
                          <a:latin typeface="+mn-ea"/>
                          <a:ea typeface="+mn-ea"/>
                          <a:cs typeface="Arial" pitchFamily="34" charset="0"/>
                        </a:rPr>
                        <a:t>135℃</a:t>
                      </a:r>
                      <a:r>
                        <a:rPr kumimoji="1" lang="zh-TW" altLang="en-US" sz="1200" b="0" i="0" u="none" strike="noStrike" cap="none" normalizeH="0" baseline="0" dirty="0" smtClean="0">
                          <a:ln>
                            <a:noFill/>
                          </a:ln>
                          <a:solidFill>
                            <a:schemeClr val="tx1"/>
                          </a:solidFill>
                          <a:effectLst/>
                          <a:latin typeface="+mn-ea"/>
                          <a:ea typeface="+mn-ea"/>
                          <a:cs typeface="Arial" pitchFamily="34" charset="0"/>
                        </a:rPr>
                        <a:t>烘烤兩小時後未出現氣泡</a:t>
                      </a:r>
                      <a:r>
                        <a:rPr kumimoji="1" lang="en-US" altLang="zh-TW" sz="1200" b="0" i="0" u="none" strike="noStrike" cap="none" normalizeH="0" baseline="0" dirty="0" smtClean="0">
                          <a:ln>
                            <a:noFill/>
                          </a:ln>
                          <a:solidFill>
                            <a:schemeClr val="tx1"/>
                          </a:solidFill>
                          <a:effectLst/>
                          <a:latin typeface="+mn-ea"/>
                          <a:ea typeface="+mn-ea"/>
                          <a:cs typeface="Arial" pitchFamily="34" charset="0"/>
                        </a:rPr>
                        <a:t>(</a:t>
                      </a:r>
                      <a:r>
                        <a:rPr kumimoji="1" lang="zh-TW" altLang="en-US" sz="1200" b="0" i="0" u="none" strike="noStrike" cap="none" normalizeH="0" baseline="0" dirty="0" smtClean="0">
                          <a:ln>
                            <a:noFill/>
                          </a:ln>
                          <a:solidFill>
                            <a:schemeClr val="tx1"/>
                          </a:solidFill>
                          <a:effectLst/>
                          <a:latin typeface="+mn-ea"/>
                          <a:ea typeface="+mn-ea"/>
                          <a:cs typeface="Arial" pitchFamily="34" charset="0"/>
                        </a:rPr>
                        <a:t>烘烤測試等級；良</a:t>
                      </a:r>
                      <a:r>
                        <a:rPr kumimoji="1" lang="en-US" altLang="zh-TW" sz="1200" b="0" i="0" u="none" strike="noStrike" cap="none" normalizeH="0" baseline="0" dirty="0" smtClean="0">
                          <a:ln>
                            <a:noFill/>
                          </a:ln>
                          <a:solidFill>
                            <a:schemeClr val="tx1"/>
                          </a:solidFill>
                          <a:effectLst/>
                          <a:latin typeface="+mn-ea"/>
                          <a:ea typeface="+mn-ea"/>
                          <a:cs typeface="Arial" pitchFamily="34" charset="0"/>
                        </a:rPr>
                        <a:t>)</a:t>
                      </a: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dirty="0" smtClean="0">
                          <a:effectLst/>
                          <a:latin typeface="+mn-ea"/>
                          <a:ea typeface="+mn-ea"/>
                          <a:cs typeface="Times New Roman" panose="02020603050405020304" pitchFamily="18" charset="0"/>
                        </a:rPr>
                        <a:t>高溫下</a:t>
                      </a:r>
                      <a:r>
                        <a:rPr lang="en-US" altLang="zh-TW" sz="1200" kern="100" dirty="0" smtClean="0">
                          <a:effectLst/>
                          <a:latin typeface="+mn-ea"/>
                          <a:ea typeface="+mn-ea"/>
                          <a:cs typeface="Times New Roman" panose="02020603050405020304" pitchFamily="18" charset="0"/>
                        </a:rPr>
                        <a:t>(135oC)</a:t>
                      </a:r>
                      <a:r>
                        <a:rPr lang="zh-TW" altLang="en-US" sz="1200" kern="100" dirty="0" smtClean="0">
                          <a:effectLst/>
                          <a:latin typeface="+mn-ea"/>
                          <a:ea typeface="+mn-ea"/>
                          <a:cs typeface="Times New Roman" panose="02020603050405020304" pitchFamily="18" charset="0"/>
                        </a:rPr>
                        <a:t>導致中間膜膠合變形，真空膠合製程之應力易導致成品脫膠，同時大尺寸膠合玻璃易產生氣泡。</a:t>
                      </a:r>
                      <a:endParaRPr lang="zh-TW" altLang="zh-TW" sz="1200" kern="100" dirty="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整體良率提升至 ＞＝</a:t>
                      </a:r>
                      <a:r>
                        <a:rPr lang="en-US" altLang="zh-TW" sz="1200" kern="100" dirty="0" smtClean="0">
                          <a:effectLst/>
                          <a:latin typeface="+mn-ea"/>
                          <a:ea typeface="+mn-ea"/>
                          <a:cs typeface="Times New Roman" panose="02020603050405020304" pitchFamily="18" charset="0"/>
                        </a:rPr>
                        <a:t>95%</a:t>
                      </a:r>
                      <a:r>
                        <a:rPr lang="zh-TW" altLang="en-US" sz="1200" kern="100" dirty="0" smtClean="0">
                          <a:effectLst/>
                          <a:latin typeface="+mn-ea"/>
                          <a:ea typeface="+mn-ea"/>
                          <a:cs typeface="Times New Roman" panose="02020603050405020304" pitchFamily="18" charset="0"/>
                        </a:rPr>
                        <a:t>，產率倍增。</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雷射精準切割與熱熔特性，克服網膜脫線，超音波處理及熱整平則提升對位及網膜平整貼覆，降低膠合形變。</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以改良型真空分子塑料袋克服應力不均問題，生產效率提升</a:t>
                      </a:r>
                      <a:r>
                        <a:rPr lang="en-US" altLang="zh-TW" sz="1200" kern="100" dirty="0" smtClean="0">
                          <a:effectLst/>
                          <a:latin typeface="+mn-ea"/>
                          <a:ea typeface="+mn-ea"/>
                          <a:cs typeface="Times New Roman" panose="02020603050405020304" pitchFamily="18" charset="0"/>
                        </a:rPr>
                        <a:t>15</a:t>
                      </a:r>
                      <a:r>
                        <a:rPr lang="zh-TW" altLang="en-US" sz="1200" kern="100" dirty="0" smtClean="0">
                          <a:effectLst/>
                          <a:latin typeface="+mn-ea"/>
                          <a:ea typeface="+mn-ea"/>
                          <a:cs typeface="Times New Roman" panose="02020603050405020304" pitchFamily="18" charset="0"/>
                        </a:rPr>
                        <a:t>倍以上。</a:t>
                      </a:r>
                    </a:p>
                    <a:p>
                      <a:pPr marL="0" indent="0" algn="l">
                        <a:spcAft>
                          <a:spcPts val="0"/>
                        </a:spcAft>
                        <a:buFont typeface="+mj-lt"/>
                        <a:buNone/>
                      </a:pPr>
                      <a:endParaRPr lang="zh-TW" altLang="en-US" sz="1200" kern="100" dirty="0" smtClean="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zh-TW" altLang="zh-TW" sz="1200" kern="100" dirty="0" smtClean="0">
                        <a:effectLst/>
                        <a:latin typeface="+mn-ea"/>
                        <a:ea typeface="+mn-ea"/>
                        <a:cs typeface="Times New Roman" panose="02020603050405020304" pitchFamily="18" charset="0"/>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5295176"/>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附件、技術輔導</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29</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1974777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71414"/>
            <a:ext cx="9144000" cy="622300"/>
          </a:xfrm>
        </p:spPr>
        <p:txBody>
          <a:bodyPr/>
          <a:lstStyle/>
          <a:p>
            <a:pPr marL="536575" algn="ctr" eaLnBrk="1" hangingPunct="1">
              <a:defRPr/>
            </a:pPr>
            <a:r>
              <a:rPr lang="zh-TW" altLang="en-US" sz="3400" b="1" dirty="0" smtClean="0">
                <a:solidFill>
                  <a:srgbClr val="0000CC"/>
                </a:solidFill>
                <a:latin typeface="Arial" pitchFamily="34" charset="0"/>
                <a:cs typeface="Arial" pitchFamily="34" charset="0"/>
              </a:rPr>
              <a:t>一、</a:t>
            </a:r>
            <a:r>
              <a:rPr lang="en-US" altLang="zh-TW" sz="3400" b="1" dirty="0" smtClean="0">
                <a:solidFill>
                  <a:srgbClr val="0000CC"/>
                </a:solidFill>
                <a:latin typeface="Arial" pitchFamily="34" charset="0"/>
                <a:cs typeface="Arial" pitchFamily="34" charset="0"/>
              </a:rPr>
              <a:t>109</a:t>
            </a:r>
            <a:r>
              <a:rPr lang="zh-TW" altLang="en-US" sz="3400" b="1" dirty="0" smtClean="0">
                <a:solidFill>
                  <a:srgbClr val="0000CC"/>
                </a:solidFill>
                <a:latin typeface="Arial" pitchFamily="34" charset="0"/>
                <a:cs typeface="Arial" pitchFamily="34" charset="0"/>
              </a:rPr>
              <a:t>年度計畫目標</a:t>
            </a:r>
            <a:endParaRPr lang="zh-TW" altLang="en-US" sz="3400" b="1" dirty="0">
              <a:latin typeface="Arial" pitchFamily="34" charset="0"/>
              <a:cs typeface="Arial" pitchFamily="34" charset="0"/>
            </a:endParaRPr>
          </a:p>
        </p:txBody>
      </p:sp>
      <p:sp>
        <p:nvSpPr>
          <p:cNvPr id="6" name="Rectangle 3"/>
          <p:cNvSpPr>
            <a:spLocks noChangeArrowheads="1"/>
          </p:cNvSpPr>
          <p:nvPr/>
        </p:nvSpPr>
        <p:spPr bwMode="auto">
          <a:xfrm>
            <a:off x="251520" y="714356"/>
            <a:ext cx="8640960" cy="1015663"/>
          </a:xfrm>
          <a:prstGeom prst="rect">
            <a:avLst/>
          </a:prstGeom>
          <a:noFill/>
          <a:ln w="9525">
            <a:noFill/>
            <a:miter lim="800000"/>
            <a:headEnd/>
            <a:tailEnd/>
          </a:ln>
          <a:effectLst/>
        </p:spPr>
        <p:txBody>
          <a:bodyPr wrap="square">
            <a:spAutoFit/>
          </a:bodyPr>
          <a:lstStyle/>
          <a:p>
            <a:pPr marL="180975" indent="-180975">
              <a:buFont typeface="Arial" panose="020B0604020202020204" pitchFamily="34" charset="0"/>
              <a:buChar char="•"/>
              <a:defRPr/>
            </a:pPr>
            <a:r>
              <a:rPr lang="zh-TW" altLang="en-US" sz="2000" dirty="0" smtClean="0">
                <a:solidFill>
                  <a:srgbClr val="C00000"/>
                </a:solidFill>
                <a:ea typeface="標楷體" pitchFamily="65" charset="-120"/>
                <a:sym typeface="Wingdings" pitchFamily="2" charset="2"/>
              </a:rPr>
              <a:t>請</a:t>
            </a:r>
            <a:r>
              <a:rPr lang="zh-TW" altLang="en-US" sz="2000" dirty="0">
                <a:solidFill>
                  <a:srgbClr val="C00000"/>
                </a:solidFill>
                <a:ea typeface="標楷體" pitchFamily="65" charset="-120"/>
                <a:sym typeface="Wingdings" pitchFamily="2" charset="2"/>
              </a:rPr>
              <a:t>簡要說明專案推動</a:t>
            </a:r>
            <a:r>
              <a:rPr lang="zh-TW" altLang="en-US" sz="2000" dirty="0" smtClean="0">
                <a:solidFill>
                  <a:srgbClr val="C00000"/>
                </a:solidFill>
                <a:ea typeface="標楷體" pitchFamily="65" charset="-120"/>
                <a:sym typeface="Wingdings" pitchFamily="2" charset="2"/>
              </a:rPr>
              <a:t>目標，如</a:t>
            </a:r>
            <a:r>
              <a:rPr lang="zh-TW" altLang="en-US" sz="2000" dirty="0">
                <a:solidFill>
                  <a:srgbClr val="C00000"/>
                </a:solidFill>
                <a:ea typeface="標楷體" pitchFamily="65" charset="-120"/>
                <a:sym typeface="Wingdings" pitchFamily="2" charset="2"/>
              </a:rPr>
              <a:t>與原規劃有</a:t>
            </a:r>
            <a:r>
              <a:rPr lang="zh-TW" altLang="en-US" sz="2000" b="1" u="sng" dirty="0" smtClean="0">
                <a:solidFill>
                  <a:srgbClr val="C00000"/>
                </a:solidFill>
                <a:ea typeface="標楷體" pitchFamily="65" charset="-120"/>
                <a:sym typeface="Wingdings" pitchFamily="2" charset="2"/>
              </a:rPr>
              <a:t>差異調整者</a:t>
            </a:r>
            <a:r>
              <a:rPr lang="zh-TW" altLang="en-US" sz="2000" dirty="0" smtClean="0">
                <a:solidFill>
                  <a:srgbClr val="C00000"/>
                </a:solidFill>
                <a:ea typeface="標楷體" pitchFamily="65" charset="-120"/>
                <a:sym typeface="Wingdings" pitchFamily="2" charset="2"/>
              </a:rPr>
              <a:t>亦</a:t>
            </a:r>
            <a:r>
              <a:rPr lang="zh-TW" altLang="en-US" sz="2000" dirty="0">
                <a:solidFill>
                  <a:srgbClr val="C00000"/>
                </a:solidFill>
                <a:ea typeface="標楷體" pitchFamily="65" charset="-120"/>
                <a:sym typeface="Wingdings" pitchFamily="2" charset="2"/>
              </a:rPr>
              <a:t>請</a:t>
            </a:r>
            <a:r>
              <a:rPr lang="zh-TW" altLang="en-US" sz="2000" dirty="0" smtClean="0">
                <a:solidFill>
                  <a:srgbClr val="C00000"/>
                </a:solidFill>
                <a:ea typeface="標楷體" pitchFamily="65" charset="-120"/>
                <a:sym typeface="Wingdings" pitchFamily="2" charset="2"/>
              </a:rPr>
              <a:t>說明</a:t>
            </a:r>
            <a:endParaRPr lang="en-US" altLang="zh-TW" sz="2000" dirty="0">
              <a:solidFill>
                <a:srgbClr val="C00000"/>
              </a:solidFill>
              <a:ea typeface="標楷體" pitchFamily="65" charset="-120"/>
              <a:sym typeface="Wingdings" pitchFamily="2" charset="2"/>
            </a:endParaRPr>
          </a:p>
          <a:p>
            <a:pPr marL="180975" indent="-180975">
              <a:buFont typeface="Arial" panose="020B0604020202020204" pitchFamily="34" charset="0"/>
              <a:buChar char="•"/>
              <a:defRPr/>
            </a:pPr>
            <a:r>
              <a:rPr lang="zh-TW" altLang="en-US" sz="2000" b="1" u="sng" dirty="0" smtClean="0">
                <a:solidFill>
                  <a:srgbClr val="C00000"/>
                </a:solidFill>
                <a:ea typeface="標楷體" pitchFamily="65" charset="-120"/>
                <a:sym typeface="Wingdings" pitchFamily="2" charset="2"/>
              </a:rPr>
              <a:t>加值工作者</a:t>
            </a:r>
            <a:r>
              <a:rPr lang="zh-TW" altLang="en-US" sz="2000" dirty="0" smtClean="0">
                <a:solidFill>
                  <a:srgbClr val="C00000"/>
                </a:solidFill>
                <a:ea typeface="標楷體" pitchFamily="65" charset="-120"/>
                <a:sym typeface="Wingdings" pitchFamily="2" charset="2"/>
              </a:rPr>
              <a:t>請一併說明</a:t>
            </a:r>
            <a:endParaRPr lang="en-US" altLang="zh-TW" sz="2000" dirty="0" smtClean="0">
              <a:solidFill>
                <a:srgbClr val="C00000"/>
              </a:solidFill>
              <a:ea typeface="標楷體" pitchFamily="65" charset="-120"/>
              <a:sym typeface="Wingdings" pitchFamily="2" charset="2"/>
            </a:endParaRPr>
          </a:p>
          <a:p>
            <a:pPr marL="180975" indent="-180975">
              <a:buFont typeface="Arial" panose="020B0604020202020204" pitchFamily="34" charset="0"/>
              <a:buChar char="•"/>
              <a:defRPr/>
            </a:pPr>
            <a:r>
              <a:rPr lang="en-US" altLang="zh-TW" sz="2000" dirty="0" smtClean="0">
                <a:solidFill>
                  <a:srgbClr val="C00000"/>
                </a:solidFill>
                <a:ea typeface="標楷體" pitchFamily="65" charset="-120"/>
                <a:sym typeface="Wingdings" pitchFamily="2" charset="2"/>
              </a:rPr>
              <a:t>1-2</a:t>
            </a:r>
            <a:r>
              <a:rPr lang="zh-TW" altLang="en-US" sz="2000" dirty="0" smtClean="0">
                <a:solidFill>
                  <a:srgbClr val="C00000"/>
                </a:solidFill>
                <a:ea typeface="標楷體" pitchFamily="65" charset="-120"/>
                <a:sym typeface="Wingdings" pitchFamily="2" charset="2"/>
              </a:rPr>
              <a:t>頁為限</a:t>
            </a:r>
            <a:endParaRPr lang="zh-TW" altLang="en-US" sz="2000" dirty="0">
              <a:solidFill>
                <a:srgbClr val="C00000"/>
              </a:solidFill>
              <a:ea typeface="標楷體" pitchFamily="65" charset="-120"/>
            </a:endParaRP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3</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245295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短期技術輔導</a:t>
            </a:r>
            <a:r>
              <a:rPr lang="en-US" altLang="zh-TW" b="1" dirty="0">
                <a:solidFill>
                  <a:srgbClr val="C00000"/>
                </a:solidFill>
                <a:ea typeface="標楷體" pitchFamily="65" charset="-120"/>
                <a:sym typeface="Wingdings" pitchFamily="2" charset="2"/>
              </a:rPr>
              <a:t>(</a:t>
            </a:r>
            <a:r>
              <a:rPr lang="zh-TW" altLang="en-US" b="1" dirty="0">
                <a:solidFill>
                  <a:srgbClr val="C00000"/>
                </a:solidFill>
                <a:ea typeface="標楷體" pitchFamily="65" charset="-120"/>
                <a:sym typeface="Wingdings" pitchFamily="2" charset="2"/>
              </a:rPr>
              <a:t>著重專家投入及貢獻，階段成果應強化</a:t>
            </a:r>
            <a:r>
              <a:rPr lang="zh-TW" altLang="en-US" b="1" u="sng" dirty="0">
                <a:solidFill>
                  <a:srgbClr val="C00000"/>
                </a:solidFill>
                <a:ea typeface="標楷體" pitchFamily="65" charset="-120"/>
                <a:cs typeface="Arial" pitchFamily="34" charset="0"/>
                <a:sym typeface="Wingdings 2"/>
              </a:rPr>
              <a:t>量化指標</a:t>
            </a:r>
            <a:r>
              <a:rPr lang="zh-TW" altLang="en-US" b="1" dirty="0">
                <a:solidFill>
                  <a:srgbClr val="C00000"/>
                </a:solidFill>
                <a:ea typeface="標楷體" pitchFamily="65" charset="-120"/>
                <a:cs typeface="Arial" pitchFamily="34" charset="0"/>
                <a:sym typeface="Wingdings 2"/>
              </a:rPr>
              <a:t>，彰顯效益</a:t>
            </a:r>
            <a:r>
              <a:rPr lang="en-US" altLang="zh-TW" b="1" dirty="0">
                <a:solidFill>
                  <a:srgbClr val="C00000"/>
                </a:solidFill>
                <a:ea typeface="標楷體" pitchFamily="65" charset="-120"/>
                <a:sym typeface="Wingdings" pitchFamily="2" charset="2"/>
              </a:rPr>
              <a:t>)</a:t>
            </a:r>
            <a:endParaRPr lang="zh-TW" altLang="en-US" b="1" dirty="0">
              <a:ea typeface="標楷體" pitchFamily="65" charset="-120"/>
            </a:endParaRPr>
          </a:p>
        </p:txBody>
      </p:sp>
      <p:graphicFrame>
        <p:nvGraphicFramePr>
          <p:cNvPr id="6" name="Group 28"/>
          <p:cNvGraphicFramePr>
            <a:graphicFrameLocks noGrp="1"/>
          </p:cNvGraphicFramePr>
          <p:nvPr>
            <p:extLst>
              <p:ext uri="{D42A27DB-BD31-4B8C-83A1-F6EECF244321}">
                <p14:modId xmlns:p14="http://schemas.microsoft.com/office/powerpoint/2010/main" val="3846855892"/>
              </p:ext>
            </p:extLst>
          </p:nvPr>
        </p:nvGraphicFramePr>
        <p:xfrm>
          <a:off x="142844" y="1285861"/>
          <a:ext cx="8677627" cy="2829264"/>
        </p:xfrm>
        <a:graphic>
          <a:graphicData uri="http://schemas.openxmlformats.org/drawingml/2006/table">
            <a:tbl>
              <a:tblPr/>
              <a:tblGrid>
                <a:gridCol w="1076643">
                  <a:extLst>
                    <a:ext uri="{9D8B030D-6E8A-4147-A177-3AD203B41FA5}">
                      <a16:colId xmlns:a16="http://schemas.microsoft.com/office/drawing/2014/main" val="20000"/>
                    </a:ext>
                  </a:extLst>
                </a:gridCol>
                <a:gridCol w="1747029">
                  <a:extLst>
                    <a:ext uri="{9D8B030D-6E8A-4147-A177-3AD203B41FA5}">
                      <a16:colId xmlns:a16="http://schemas.microsoft.com/office/drawing/2014/main" val="20001"/>
                    </a:ext>
                  </a:extLst>
                </a:gridCol>
                <a:gridCol w="1790621">
                  <a:extLst>
                    <a:ext uri="{9D8B030D-6E8A-4147-A177-3AD203B41FA5}">
                      <a16:colId xmlns:a16="http://schemas.microsoft.com/office/drawing/2014/main" val="20002"/>
                    </a:ext>
                  </a:extLst>
                </a:gridCol>
                <a:gridCol w="1790621">
                  <a:extLst>
                    <a:ext uri="{9D8B030D-6E8A-4147-A177-3AD203B41FA5}">
                      <a16:colId xmlns:a16="http://schemas.microsoft.com/office/drawing/2014/main" val="20003"/>
                    </a:ext>
                  </a:extLst>
                </a:gridCol>
                <a:gridCol w="1790621">
                  <a:extLst>
                    <a:ext uri="{9D8B030D-6E8A-4147-A177-3AD203B41FA5}">
                      <a16:colId xmlns:a16="http://schemas.microsoft.com/office/drawing/2014/main" val="3258556766"/>
                    </a:ext>
                  </a:extLst>
                </a:gridCol>
                <a:gridCol w="482092">
                  <a:extLst>
                    <a:ext uri="{9D8B030D-6E8A-4147-A177-3AD203B41FA5}">
                      <a16:colId xmlns:a16="http://schemas.microsoft.com/office/drawing/2014/main" val="20005"/>
                    </a:ext>
                  </a:extLst>
                </a:gridCol>
              </a:tblGrid>
              <a:tr h="262935">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廠商名稱</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輔導專家系所</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姓名</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廠商問題</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需求</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輔導重點</a:t>
                      </a:r>
                      <a:endParaRPr kumimoji="1" lang="en-US" altLang="zh-TW" sz="1600" b="0" i="0" u="none" strike="noStrike" cap="none" normalizeH="0" baseline="0" dirty="0">
                        <a:ln>
                          <a:noFill/>
                        </a:ln>
                        <a:solidFill>
                          <a:schemeClr val="tx1"/>
                        </a:solidFill>
                        <a:effectLst/>
                        <a:latin typeface="Times New Roman" charset="0"/>
                        <a:ea typeface="標楷體" pitchFamily="65" charset="-120"/>
                      </a:endParaRPr>
                    </a:p>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r>
                        <a:rPr kumimoji="1" lang="zh-TW" altLang="en-US" sz="1600" b="0" i="0" u="none" strike="noStrike" cap="none" normalizeH="0" baseline="0" dirty="0">
                          <a:ln>
                            <a:noFill/>
                          </a:ln>
                          <a:solidFill>
                            <a:schemeClr val="tx1"/>
                          </a:solidFill>
                          <a:effectLst/>
                          <a:latin typeface="Times New Roman" charset="0"/>
                          <a:ea typeface="標楷體" pitchFamily="65" charset="-120"/>
                        </a:rPr>
                        <a:t>專家投入及貢獻</a:t>
                      </a:r>
                      <a:r>
                        <a:rPr kumimoji="1" lang="en-US" altLang="zh-TW" sz="1600" b="0" i="0" u="none" strike="noStrike" cap="none" normalizeH="0" baseline="0" dirty="0">
                          <a:ln>
                            <a:noFill/>
                          </a:ln>
                          <a:solidFill>
                            <a:schemeClr val="tx1"/>
                          </a:solidFill>
                          <a:effectLst/>
                          <a:latin typeface="Times New Roman" charset="0"/>
                          <a:ea typeface="標楷體" pitchFamily="65" charset="-120"/>
                        </a:rPr>
                        <a:t>)</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gridSpan="2">
                  <a:txBody>
                    <a:bodyPr/>
                    <a:lstStyle/>
                    <a:p>
                      <a:r>
                        <a:rPr lang="zh-TW" altLang="en-US" sz="1600" b="0" dirty="0">
                          <a:effectLst/>
                        </a:rPr>
                        <a:t>階段性成果</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hMerge="1">
                  <a:txBody>
                    <a:bodyPr/>
                    <a:lstStyle/>
                    <a:p>
                      <a:endParaRPr lang="zh-TW" altLang="en-US"/>
                    </a:p>
                  </a:txBody>
                  <a:tcPr/>
                </a:tc>
                <a:tc rowSpan="2">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defRPr/>
                      </a:pPr>
                      <a:r>
                        <a:rPr kumimoji="1" lang="en-US" altLang="zh-TW"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108</a:t>
                      </a:r>
                      <a:r>
                        <a:rPr kumimoji="1" lang="zh-TW" altLang="en-US" sz="1200" b="0" i="0" u="none" strike="noStrike" cap="none" normalizeH="0" baseline="0" dirty="0" smtClean="0">
                          <a:ln>
                            <a:noFill/>
                          </a:ln>
                          <a:solidFill>
                            <a:schemeClr val="tx1"/>
                          </a:solidFill>
                          <a:effectLst/>
                          <a:latin typeface="Arial" pitchFamily="34" charset="0"/>
                          <a:ea typeface="標楷體" pitchFamily="65" charset="-120"/>
                          <a:cs typeface="Arial" pitchFamily="34" charset="0"/>
                        </a:rPr>
                        <a:t>年度</a:t>
                      </a:r>
                      <a:r>
                        <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rPr>
                        <a:t>延續輔導</a:t>
                      </a:r>
                      <a:r>
                        <a:rPr lang="en-US" sz="1200" b="0" kern="100" dirty="0">
                          <a:latin typeface="Times New Roman"/>
                          <a:ea typeface="標楷體"/>
                          <a:cs typeface="CG Times"/>
                        </a:rPr>
                        <a:t>(</a:t>
                      </a:r>
                      <a:r>
                        <a:rPr lang="en-US" sz="1200" b="0" kern="100" dirty="0">
                          <a:latin typeface="Times New Roman"/>
                          <a:ea typeface="標楷體"/>
                          <a:cs typeface="Times New Roman"/>
                          <a:sym typeface="Wingdings"/>
                        </a:rPr>
                        <a:t></a:t>
                      </a:r>
                      <a:r>
                        <a:rPr lang="en-US" sz="1200" b="0" kern="100" dirty="0">
                          <a:latin typeface="Times New Roman"/>
                          <a:ea typeface="標楷體"/>
                          <a:cs typeface="CG Times"/>
                        </a:rPr>
                        <a:t>)</a:t>
                      </a:r>
                      <a:endParaRPr kumimoji="1" lang="zh-TW" altLang="en-US" sz="1200" b="0" i="0" u="none" strike="noStrike" cap="none" normalizeH="0" baseline="0" dirty="0">
                        <a:ln>
                          <a:noFill/>
                        </a:ln>
                        <a:solidFill>
                          <a:schemeClr val="tx1"/>
                        </a:solidFill>
                        <a:effectLst/>
                        <a:latin typeface="Arial" pitchFamily="34" charset="0"/>
                        <a:ea typeface="標楷體" pitchFamily="65" charset="-120"/>
                        <a:cs typeface="Arial" pitchFamily="34" charset="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extLst>
                  <a:ext uri="{0D108BD9-81ED-4DB2-BD59-A6C34878D82A}">
                    <a16:rowId xmlns:a16="http://schemas.microsoft.com/office/drawing/2014/main" val="10000"/>
                  </a:ext>
                </a:extLst>
              </a:tr>
              <a:tr h="284206">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a:ln>
                            <a:noFill/>
                          </a:ln>
                          <a:solidFill>
                            <a:schemeClr val="tx1"/>
                          </a:solidFill>
                          <a:effectLst/>
                          <a:latin typeface="Times New Roman" charset="0"/>
                          <a:ea typeface="標楷體" pitchFamily="65" charset="-120"/>
                        </a:rPr>
                        <a:t>輔導前</a:t>
                      </a: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a:txBody>
                    <a:bodyPr/>
                    <a:lstStyle/>
                    <a:p>
                      <a:pPr marL="0" marR="0" lvl="0" indent="0" algn="ctr" defTabSz="914400" rtl="0" eaLnBrk="1" fontAlgn="base" latinLnBrk="0" hangingPunct="1">
                        <a:lnSpc>
                          <a:spcPct val="80000"/>
                        </a:lnSpc>
                        <a:spcBef>
                          <a:spcPct val="0"/>
                        </a:spcBef>
                        <a:spcAft>
                          <a:spcPct val="0"/>
                        </a:spcAft>
                        <a:buClr>
                          <a:schemeClr val="tx2"/>
                        </a:buClr>
                        <a:buSzPct val="70000"/>
                        <a:buFont typeface="Wingdings" pitchFamily="2" charset="2"/>
                        <a:buNone/>
                        <a:tabLst/>
                      </a:pPr>
                      <a:r>
                        <a:rPr kumimoji="1" lang="zh-TW" altLang="en-US" sz="1600" b="0" i="0" u="none" strike="noStrike" cap="none" normalizeH="0" baseline="0" dirty="0" smtClean="0">
                          <a:ln>
                            <a:noFill/>
                          </a:ln>
                          <a:solidFill>
                            <a:schemeClr val="tx1"/>
                          </a:solidFill>
                          <a:effectLst/>
                          <a:latin typeface="Times New Roman" charset="0"/>
                          <a:ea typeface="標楷體" pitchFamily="65" charset="-120"/>
                        </a:rPr>
                        <a:t>輔導後</a:t>
                      </a:r>
                      <a:endParaRPr kumimoji="1" lang="zh-TW" altLang="en-US" sz="1600" b="0" i="0" u="none" strike="noStrike" cap="none" normalizeH="0" baseline="0" dirty="0">
                        <a:ln>
                          <a:noFill/>
                        </a:ln>
                        <a:solidFill>
                          <a:schemeClr val="tx1"/>
                        </a:solidFill>
                        <a:effectLst/>
                        <a:latin typeface="Times New Roman" charset="0"/>
                        <a:ea typeface="標楷體" pitchFamily="65" charset="-120"/>
                      </a:endParaRPr>
                    </a:p>
                  </a:txBody>
                  <a:tcPr marL="35997" marR="35997" marT="35993" marB="359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alpha val="50195"/>
                      </a:srgbClr>
                    </a:solidFill>
                  </a:tcPr>
                </a:tc>
                <a:tc vMerge="1">
                  <a:txBody>
                    <a:bodyPr/>
                    <a:lstStyle/>
                    <a:p>
                      <a:endParaRPr lang="zh-TW" altLang="en-US"/>
                    </a:p>
                  </a:txBody>
                  <a:tcPr/>
                </a:tc>
                <a:extLst>
                  <a:ext uri="{0D108BD9-81ED-4DB2-BD59-A6C34878D82A}">
                    <a16:rowId xmlns:a16="http://schemas.microsoft.com/office/drawing/2014/main" val="10001"/>
                  </a:ext>
                </a:extLst>
              </a:tr>
              <a:tr h="2172062">
                <a:tc>
                  <a:txBody>
                    <a:bodyPr/>
                    <a:lstStyle/>
                    <a:p>
                      <a:r>
                        <a:rPr lang="zh-TW" altLang="zh-TW" sz="1200" kern="1200" dirty="0" smtClean="0">
                          <a:solidFill>
                            <a:schemeClr val="tx1"/>
                          </a:solidFill>
                          <a:effectLst/>
                          <a:latin typeface="+mn-ea"/>
                          <a:ea typeface="+mn-ea"/>
                          <a:cs typeface="+mn-cs"/>
                        </a:rPr>
                        <a:t>矽谷能源股份有限公司</a:t>
                      </a:r>
                    </a:p>
                    <a:p>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航管系</a:t>
                      </a:r>
                      <a:r>
                        <a:rPr lang="en-US" altLang="zh-TW" sz="1200" kern="1200" dirty="0" smtClean="0">
                          <a:solidFill>
                            <a:schemeClr val="tx1"/>
                          </a:solidFill>
                          <a:effectLst/>
                          <a:latin typeface="+mn-ea"/>
                          <a:ea typeface="+mn-ea"/>
                          <a:cs typeface="+mn-cs"/>
                        </a:rPr>
                        <a:t>/</a:t>
                      </a:r>
                      <a:r>
                        <a:rPr lang="zh-TW" altLang="zh-TW" sz="1200" kern="1200" dirty="0" smtClean="0">
                          <a:solidFill>
                            <a:schemeClr val="tx1"/>
                          </a:solidFill>
                          <a:effectLst/>
                          <a:latin typeface="+mn-ea"/>
                          <a:ea typeface="+mn-ea"/>
                          <a:cs typeface="+mn-cs"/>
                        </a:rPr>
                        <a:t>傅彥凱</a:t>
                      </a:r>
                      <a:r>
                        <a:rPr lang="en-US" altLang="zh-TW" sz="1200" kern="1200" dirty="0" smtClean="0">
                          <a:solidFill>
                            <a:schemeClr val="tx1"/>
                          </a:solidFill>
                          <a:effectLst/>
                          <a:latin typeface="+mn-ea"/>
                          <a:ea typeface="+mn-ea"/>
                          <a:cs typeface="+mn-cs"/>
                        </a:rPr>
                        <a:t>)</a:t>
                      </a:r>
                      <a:endParaRPr lang="zh-TW" sz="1200" kern="100" dirty="0">
                        <a:effectLst/>
                        <a:latin typeface="+mn-ea"/>
                        <a:ea typeface="+mn-ea"/>
                        <a:cs typeface="CG Times"/>
                      </a:endParaRPr>
                    </a:p>
                  </a:txBody>
                  <a:tcPr marL="68580" marR="6858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en-US" altLang="zh-TW" sz="1200" kern="1200" dirty="0" smtClean="0">
                          <a:solidFill>
                            <a:schemeClr val="tx1"/>
                          </a:solidFill>
                          <a:effectLst/>
                          <a:latin typeface="+mn-ea"/>
                          <a:ea typeface="+mn-ea"/>
                          <a:cs typeface="+mn-cs"/>
                        </a:rPr>
                        <a:t>E-BIKE</a:t>
                      </a:r>
                      <a:r>
                        <a:rPr lang="zh-HK" altLang="zh-TW" sz="1200" kern="1200" dirty="0" smtClean="0">
                          <a:solidFill>
                            <a:schemeClr val="tx1"/>
                          </a:solidFill>
                          <a:effectLst/>
                          <a:latin typeface="+mn-ea"/>
                          <a:ea typeface="+mn-ea"/>
                          <a:cs typeface="+mn-cs"/>
                        </a:rPr>
                        <a:t>鋰電池模組開發</a:t>
                      </a:r>
                      <a:endParaRPr lang="zh-TW" sz="1200" kern="100" dirty="0">
                        <a:effectLst/>
                        <a:latin typeface="+mn-ea"/>
                        <a:ea typeface="+mn-ea"/>
                        <a:cs typeface="CG Tim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協助開發符合歐盟新訂定法規</a:t>
                      </a:r>
                      <a:r>
                        <a:rPr kumimoji="1" lang="en-US" altLang="zh-TW" sz="1200" b="0" i="0" u="none" strike="noStrike" cap="none" normalizeH="0" baseline="0" dirty="0" smtClean="0">
                          <a:ln>
                            <a:noFill/>
                          </a:ln>
                          <a:solidFill>
                            <a:schemeClr val="tx1"/>
                          </a:solidFill>
                          <a:effectLst/>
                          <a:latin typeface="+mn-ea"/>
                          <a:ea typeface="+mn-ea"/>
                          <a:cs typeface="Arial" pitchFamily="34" charset="0"/>
                        </a:rPr>
                        <a:t>ISO/EN13849-1</a:t>
                      </a:r>
                      <a:r>
                        <a:rPr kumimoji="1" lang="zh-TW" altLang="en-US" sz="1200" b="0" i="0" u="none" strike="noStrike" cap="none" normalizeH="0" baseline="0" dirty="0" smtClean="0">
                          <a:ln>
                            <a:noFill/>
                          </a:ln>
                          <a:solidFill>
                            <a:schemeClr val="tx1"/>
                          </a:solidFill>
                          <a:effectLst/>
                          <a:latin typeface="+mn-ea"/>
                          <a:ea typeface="+mn-ea"/>
                          <a:cs typeface="Arial" pitchFamily="34" charset="0"/>
                        </a:rPr>
                        <a:t>之智能化電池管理系統</a:t>
                      </a:r>
                      <a:r>
                        <a:rPr kumimoji="1" lang="en-US" altLang="zh-TW" sz="1200" b="0" i="0" u="none" strike="noStrike" cap="none" normalizeH="0" baseline="0" dirty="0" smtClean="0">
                          <a:ln>
                            <a:noFill/>
                          </a:ln>
                          <a:solidFill>
                            <a:schemeClr val="tx1"/>
                          </a:solidFill>
                          <a:effectLst/>
                          <a:latin typeface="+mn-ea"/>
                          <a:ea typeface="+mn-ea"/>
                          <a:cs typeface="Arial" pitchFamily="34" charset="0"/>
                        </a:rPr>
                        <a:t>(BMS)</a:t>
                      </a:r>
                      <a:r>
                        <a:rPr kumimoji="1" lang="zh-TW" altLang="en-US" sz="1200" b="0" i="0" u="none" strike="noStrike" cap="none" normalizeH="0" baseline="0" dirty="0" smtClean="0">
                          <a:ln>
                            <a:noFill/>
                          </a:ln>
                          <a:solidFill>
                            <a:schemeClr val="tx1"/>
                          </a:solidFill>
                          <a:effectLst/>
                          <a:latin typeface="+mn-ea"/>
                          <a:ea typeface="+mn-ea"/>
                          <a:cs typeface="Arial" pitchFamily="34" charset="0"/>
                        </a:rPr>
                        <a:t>。</a:t>
                      </a:r>
                    </a:p>
                    <a:p>
                      <a:pPr marL="228600" marR="0" lvl="0" indent="-228600" algn="l" defTabSz="914400" rtl="0" eaLnBrk="1" fontAlgn="base" latinLnBrk="0" hangingPunct="1">
                        <a:lnSpc>
                          <a:spcPct val="110000"/>
                        </a:lnSpc>
                        <a:spcBef>
                          <a:spcPct val="20000"/>
                        </a:spcBef>
                        <a:spcAft>
                          <a:spcPct val="0"/>
                        </a:spcAft>
                        <a:buClrTx/>
                        <a:buSzPct val="100000"/>
                        <a:buFont typeface="+mj-lt"/>
                        <a:buAutoNum type="arabicPeriod"/>
                        <a:tabLst/>
                        <a:defRPr/>
                      </a:pPr>
                      <a:r>
                        <a:rPr kumimoji="1" lang="zh-TW" altLang="en-US" sz="1200" b="0" i="0" u="none" strike="noStrike" cap="none" normalizeH="0" baseline="0" dirty="0" smtClean="0">
                          <a:ln>
                            <a:noFill/>
                          </a:ln>
                          <a:solidFill>
                            <a:schemeClr val="tx1"/>
                          </a:solidFill>
                          <a:effectLst/>
                          <a:latin typeface="+mn-ea"/>
                          <a:ea typeface="+mn-ea"/>
                          <a:cs typeface="Arial" pitchFamily="34" charset="0"/>
                        </a:rPr>
                        <a:t>協助採用與特斯拉等大廠電動車所使用的鋰電池高端技術，鋰三元電芯</a:t>
                      </a:r>
                      <a:r>
                        <a:rPr kumimoji="1" lang="en-US" altLang="zh-TW" sz="1200" b="0" i="0" u="none" strike="noStrike" cap="none" normalizeH="0" baseline="0" dirty="0" smtClean="0">
                          <a:ln>
                            <a:noFill/>
                          </a:ln>
                          <a:solidFill>
                            <a:schemeClr val="tx1"/>
                          </a:solidFill>
                          <a:effectLst/>
                          <a:latin typeface="+mn-ea"/>
                          <a:ea typeface="+mn-ea"/>
                          <a:cs typeface="Arial" pitchFamily="34" charset="0"/>
                        </a:rPr>
                        <a:t>(NMC)</a:t>
                      </a:r>
                      <a:r>
                        <a:rPr kumimoji="1" lang="zh-TW" altLang="en-US" sz="1200" b="0" i="0" u="none" strike="noStrike" cap="none" normalizeH="0" baseline="0" dirty="0" smtClean="0">
                          <a:ln>
                            <a:noFill/>
                          </a:ln>
                          <a:solidFill>
                            <a:schemeClr val="tx1"/>
                          </a:solidFill>
                          <a:effectLst/>
                          <a:latin typeface="+mn-ea"/>
                          <a:ea typeface="+mn-ea"/>
                          <a:cs typeface="Arial" pitchFamily="34" charset="0"/>
                        </a:rPr>
                        <a:t>做為主要的電芯供應以確保產品品質。</a:t>
                      </a:r>
                      <a:endParaRPr kumimoji="1" lang="en-US" altLang="zh-TW" sz="1200" b="0" i="0" u="none" strike="noStrike" cap="none" normalizeH="0" baseline="0" dirty="0" smtClean="0">
                        <a:ln>
                          <a:noFill/>
                        </a:ln>
                        <a:solidFill>
                          <a:schemeClr val="tx1"/>
                        </a:solidFill>
                        <a:effectLst/>
                        <a:latin typeface="+mn-ea"/>
                        <a:ea typeface="+mn-ea"/>
                        <a:cs typeface="Arial" pitchFamily="34" charset="0"/>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spcAft>
                          <a:spcPts val="0"/>
                        </a:spcAft>
                        <a:buFont typeface="+mj-lt"/>
                        <a:buNone/>
                      </a:pPr>
                      <a:r>
                        <a:rPr lang="zh-TW" altLang="en-US" sz="1200" kern="100" dirty="0" smtClean="0">
                          <a:effectLst/>
                          <a:latin typeface="+mn-ea"/>
                          <a:ea typeface="+mn-ea"/>
                          <a:cs typeface="Times New Roman" panose="02020603050405020304" pitchFamily="18" charset="0"/>
                        </a:rPr>
                        <a:t>目前鋰電池開發成本高、研發時間長、產品品質稍嫌不足、及安全性有待加強。</a:t>
                      </a:r>
                      <a:endParaRPr lang="zh-TW" sz="1200" kern="100" dirty="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有效降低開發成本及研發時間。</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整體產品品質及安全性有效提升。</a:t>
                      </a:r>
                    </a:p>
                    <a:p>
                      <a:pPr marL="228600" indent="-228600" algn="l">
                        <a:spcAft>
                          <a:spcPts val="0"/>
                        </a:spcAft>
                        <a:buFont typeface="+mj-lt"/>
                        <a:buAutoNum type="arabicPeriod"/>
                      </a:pPr>
                      <a:r>
                        <a:rPr lang="zh-TW" altLang="en-US" sz="1200" kern="100" dirty="0" smtClean="0">
                          <a:effectLst/>
                          <a:latin typeface="+mn-ea"/>
                          <a:ea typeface="+mn-ea"/>
                          <a:cs typeface="Times New Roman" panose="02020603050405020304" pitchFamily="18" charset="0"/>
                        </a:rPr>
                        <a:t>新產品產值及訂單顯著增加。</a:t>
                      </a:r>
                    </a:p>
                    <a:p>
                      <a:pPr marL="0" indent="0" algn="l">
                        <a:spcAft>
                          <a:spcPts val="0"/>
                        </a:spcAft>
                        <a:buFont typeface="+mj-lt"/>
                        <a:buNone/>
                      </a:pPr>
                      <a:endParaRPr lang="zh-TW" altLang="en-US" sz="1200" kern="100" dirty="0" smtClean="0">
                        <a:effectLst/>
                        <a:latin typeface="+mn-ea"/>
                        <a:ea typeface="+mn-ea"/>
                        <a:cs typeface="Times New Roman" panose="02020603050405020304" pitchFamily="18" charset="0"/>
                      </a:endParaRPr>
                    </a:p>
                    <a:p>
                      <a:pPr marL="0" indent="0" algn="l">
                        <a:spcAft>
                          <a:spcPts val="0"/>
                        </a:spcAft>
                        <a:buFont typeface="+mj-lt"/>
                        <a:buNone/>
                      </a:pPr>
                      <a:endParaRPr lang="zh-TW" altLang="en-US" sz="1200" kern="100" dirty="0" smtClean="0">
                        <a:effectLst/>
                        <a:latin typeface="+mn-ea"/>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en-US" altLang="zh-TW" sz="1200" kern="100" dirty="0" smtClean="0">
                        <a:effectLst/>
                        <a:latin typeface="+mn-ea"/>
                        <a:ea typeface="+mn-ea"/>
                        <a:cs typeface="Times New Roman" panose="02020603050405020304" pitchFamily="18" charset="0"/>
                        <a:sym typeface="Wingdings" panose="05000000000000000000" pitchFamily="2" charset="2"/>
                      </a:endParaRPr>
                    </a:p>
                    <a:p>
                      <a:pPr marL="179388" marR="0" lvl="0" indent="-179388" algn="ctr" defTabSz="914400" rtl="0" eaLnBrk="1" fontAlgn="base" latinLnBrk="0" hangingPunct="1">
                        <a:lnSpc>
                          <a:spcPct val="110000"/>
                        </a:lnSpc>
                        <a:spcBef>
                          <a:spcPct val="20000"/>
                        </a:spcBef>
                        <a:spcAft>
                          <a:spcPct val="0"/>
                        </a:spcAft>
                        <a:buClrTx/>
                        <a:buSzPct val="100000"/>
                        <a:buFont typeface="+mj-lt"/>
                        <a:buNone/>
                        <a:tabLst/>
                        <a:defRPr/>
                      </a:pPr>
                      <a:endParaRPr lang="zh-TW" altLang="zh-TW" sz="1200" kern="100" dirty="0" smtClean="0">
                        <a:effectLst/>
                        <a:latin typeface="+mn-ea"/>
                        <a:ea typeface="+mn-ea"/>
                        <a:cs typeface="Times New Roman" panose="02020603050405020304" pitchFamily="18" charset="0"/>
                      </a:endParaRPr>
                    </a:p>
                  </a:txBody>
                  <a:tcPr marL="35997" marR="35997" marT="35993" marB="359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5295176"/>
                  </a:ext>
                </a:extLst>
              </a:tr>
            </a:tbl>
          </a:graphicData>
        </a:graphic>
      </p:graphicFrame>
      <p:sp>
        <p:nvSpPr>
          <p:cNvPr id="7"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附件、技術輔導</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8"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30</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1022577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政府補助資源</a:t>
            </a:r>
            <a:endParaRPr lang="zh-TW" altLang="en-US" b="1" dirty="0">
              <a:effectLst>
                <a:outerShdw blurRad="38100" dist="38100" dir="2700000" algn="tl">
                  <a:srgbClr val="C0C0C0"/>
                </a:outerShdw>
              </a:effectLst>
              <a:ea typeface="標楷體" pitchFamily="65" charset="-120"/>
            </a:endParaRPr>
          </a:p>
        </p:txBody>
      </p:sp>
      <p:graphicFrame>
        <p:nvGraphicFramePr>
          <p:cNvPr id="6" name="表格 5"/>
          <p:cNvGraphicFramePr>
            <a:graphicFrameLocks noGrp="1"/>
          </p:cNvGraphicFramePr>
          <p:nvPr>
            <p:extLst/>
          </p:nvPr>
        </p:nvGraphicFramePr>
        <p:xfrm>
          <a:off x="285720" y="1285860"/>
          <a:ext cx="8715436" cy="2148113"/>
        </p:xfrm>
        <a:graphic>
          <a:graphicData uri="http://schemas.openxmlformats.org/drawingml/2006/table">
            <a:tbl>
              <a:tblPr/>
              <a:tblGrid>
                <a:gridCol w="428628">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2871568">
                  <a:extLst>
                    <a:ext uri="{9D8B030D-6E8A-4147-A177-3AD203B41FA5}">
                      <a16:colId xmlns:a16="http://schemas.microsoft.com/office/drawing/2014/main" val="20002"/>
                    </a:ext>
                  </a:extLst>
                </a:gridCol>
                <a:gridCol w="914646">
                  <a:extLst>
                    <a:ext uri="{9D8B030D-6E8A-4147-A177-3AD203B41FA5}">
                      <a16:colId xmlns:a16="http://schemas.microsoft.com/office/drawing/2014/main" val="20003"/>
                    </a:ext>
                  </a:extLst>
                </a:gridCol>
                <a:gridCol w="1428760">
                  <a:extLst>
                    <a:ext uri="{9D8B030D-6E8A-4147-A177-3AD203B41FA5}">
                      <a16:colId xmlns:a16="http://schemas.microsoft.com/office/drawing/2014/main" val="20004"/>
                    </a:ext>
                  </a:extLst>
                </a:gridCol>
                <a:gridCol w="1214446">
                  <a:extLst>
                    <a:ext uri="{9D8B030D-6E8A-4147-A177-3AD203B41FA5}">
                      <a16:colId xmlns:a16="http://schemas.microsoft.com/office/drawing/2014/main" val="20005"/>
                    </a:ext>
                  </a:extLst>
                </a:gridCol>
                <a:gridCol w="785818">
                  <a:extLst>
                    <a:ext uri="{9D8B030D-6E8A-4147-A177-3AD203B41FA5}">
                      <a16:colId xmlns:a16="http://schemas.microsoft.com/office/drawing/2014/main" val="20006"/>
                    </a:ext>
                  </a:extLst>
                </a:gridCol>
              </a:tblGrid>
              <a:tr h="357191">
                <a:tc gridSpan="7">
                  <a:txBody>
                    <a:bodyPr/>
                    <a:lstStyle/>
                    <a:p>
                      <a:pPr marL="304800" algn="ctr">
                        <a:spcAft>
                          <a:spcPts val="0"/>
                        </a:spcAft>
                      </a:pPr>
                      <a:r>
                        <a:rPr lang="zh-TW" sz="1800" b="1" u="sng" kern="100" dirty="0">
                          <a:solidFill>
                            <a:srgbClr val="C00000"/>
                          </a:solidFill>
                          <a:latin typeface="Arial" pitchFamily="34" charset="0"/>
                          <a:ea typeface="+mj-ea"/>
                          <a:cs typeface="Arial" pitchFamily="34" charset="0"/>
                        </a:rPr>
                        <a:t>申請</a:t>
                      </a:r>
                      <a:r>
                        <a:rPr lang="zh-TW" sz="1800" b="1" kern="100" dirty="0">
                          <a:latin typeface="Arial" pitchFamily="34" charset="0"/>
                          <a:ea typeface="+mj-ea"/>
                          <a:cs typeface="Arial" pitchFamily="34" charset="0"/>
                        </a:rPr>
                        <a:t>之計畫列表</a:t>
                      </a:r>
                      <a:endParaRPr lang="zh-TW" sz="1800" kern="100" dirty="0">
                        <a:latin typeface="Arial" pitchFamily="34" charset="0"/>
                        <a:ea typeface="+mj-ea"/>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0000"/>
                  </a:ext>
                </a:extLst>
              </a:tr>
              <a:tr h="401807">
                <a:tc>
                  <a:txBody>
                    <a:bodyPr/>
                    <a:lstStyle/>
                    <a:p>
                      <a:pPr algn="ctr">
                        <a:spcAft>
                          <a:spcPts val="0"/>
                        </a:spcAft>
                      </a:pPr>
                      <a:r>
                        <a:rPr lang="zh-TW" sz="1800" kern="100" dirty="0">
                          <a:latin typeface="Arial" pitchFamily="34" charset="0"/>
                          <a:ea typeface="+mj-ea"/>
                          <a:cs typeface="Arial" pitchFamily="34" charset="0"/>
                        </a:rPr>
                        <a:t>項次</a:t>
                      </a: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00" dirty="0">
                          <a:latin typeface="Arial" pitchFamily="34" charset="0"/>
                          <a:ea typeface="+mj-ea"/>
                          <a:cs typeface="Arial" pitchFamily="34" charset="0"/>
                        </a:rPr>
                        <a:t>廠商名稱</a:t>
                      </a:r>
                      <a:endParaRPr lang="zh-TW"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altLang="en-US" sz="1800" kern="100" dirty="0">
                          <a:latin typeface="Arial" pitchFamily="34" charset="0"/>
                          <a:ea typeface="+mj-ea"/>
                          <a:cs typeface="Arial" pitchFamily="34" charset="0"/>
                        </a:rPr>
                        <a:t>申請計畫名稱</a:t>
                      </a:r>
                      <a:endParaRPr lang="zh-TW"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altLang="en-US" sz="1800" kern="100" dirty="0">
                          <a:latin typeface="Arial" pitchFamily="34" charset="0"/>
                          <a:ea typeface="+mj-ea"/>
                          <a:cs typeface="Arial" pitchFamily="34" charset="0"/>
                        </a:rPr>
                        <a:t>申請計畫類型</a:t>
                      </a:r>
                      <a:endParaRPr lang="zh-TW"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00" dirty="0">
                          <a:latin typeface="Arial" pitchFamily="34" charset="0"/>
                          <a:ea typeface="+mj-ea"/>
                          <a:cs typeface="Arial" pitchFamily="34" charset="0"/>
                        </a:rPr>
                        <a:t>計畫申請</a:t>
                      </a:r>
                    </a:p>
                    <a:p>
                      <a:pPr marL="0" indent="0" algn="ctr">
                        <a:spcAft>
                          <a:spcPts val="0"/>
                        </a:spcAft>
                      </a:pPr>
                      <a:r>
                        <a:rPr lang="zh-TW" altLang="en-US" sz="1800" kern="100" dirty="0">
                          <a:latin typeface="Arial" pitchFamily="34" charset="0"/>
                          <a:ea typeface="+mj-ea"/>
                          <a:cs typeface="Arial" pitchFamily="34" charset="0"/>
                        </a:rPr>
                        <a:t>總經費</a:t>
                      </a:r>
                      <a:r>
                        <a:rPr lang="en-US" altLang="zh-TW" sz="1800" kern="100" dirty="0">
                          <a:latin typeface="Arial" pitchFamily="34" charset="0"/>
                          <a:ea typeface="+mj-ea"/>
                          <a:cs typeface="Arial" pitchFamily="34" charset="0"/>
                        </a:rPr>
                        <a:t>(</a:t>
                      </a:r>
                      <a:r>
                        <a:rPr lang="zh-TW" altLang="en-US" sz="1800" kern="100" dirty="0">
                          <a:latin typeface="Arial" pitchFamily="34" charset="0"/>
                          <a:ea typeface="+mj-ea"/>
                          <a:cs typeface="Arial" pitchFamily="34" charset="0"/>
                        </a:rPr>
                        <a:t>仟元</a:t>
                      </a:r>
                      <a:r>
                        <a:rPr lang="en-US" altLang="zh-TW" sz="1800" kern="100" dirty="0">
                          <a:latin typeface="Arial" pitchFamily="34" charset="0"/>
                          <a:ea typeface="+mj-ea"/>
                          <a:cs typeface="Arial" pitchFamily="34" charset="0"/>
                        </a:rPr>
                        <a:t>)</a:t>
                      </a:r>
                      <a:endParaRPr lang="zh-TW"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200" dirty="0">
                          <a:solidFill>
                            <a:schemeClr val="tx1"/>
                          </a:solidFill>
                          <a:latin typeface="Arial" pitchFamily="34" charset="0"/>
                          <a:ea typeface="+mj-ea"/>
                          <a:cs typeface="Arial" pitchFamily="34" charset="0"/>
                        </a:rPr>
                        <a:t>政府補助經費</a:t>
                      </a:r>
                      <a:r>
                        <a:rPr lang="en-US" sz="1800" kern="1200" dirty="0">
                          <a:solidFill>
                            <a:schemeClr val="tx1"/>
                          </a:solidFill>
                          <a:latin typeface="Arial" pitchFamily="34" charset="0"/>
                          <a:ea typeface="+mj-ea"/>
                          <a:cs typeface="Arial" pitchFamily="34" charset="0"/>
                        </a:rPr>
                        <a:t>(</a:t>
                      </a:r>
                      <a:r>
                        <a:rPr lang="zh-TW" altLang="en-US" sz="1800" kern="1200" dirty="0">
                          <a:solidFill>
                            <a:schemeClr val="tx1"/>
                          </a:solidFill>
                          <a:latin typeface="Arial" pitchFamily="34" charset="0"/>
                          <a:ea typeface="+mj-ea"/>
                          <a:cs typeface="Arial" pitchFamily="34" charset="0"/>
                        </a:rPr>
                        <a:t>仟元</a:t>
                      </a:r>
                      <a:r>
                        <a:rPr lang="en-US" sz="1800" kern="1200" dirty="0">
                          <a:solidFill>
                            <a:schemeClr val="tx1"/>
                          </a:solidFill>
                          <a:latin typeface="Arial" pitchFamily="34" charset="0"/>
                          <a:ea typeface="+mj-ea"/>
                          <a:cs typeface="Arial" pitchFamily="34" charset="0"/>
                        </a:rPr>
                        <a:t>)</a:t>
                      </a:r>
                      <a:endParaRPr lang="zh-TW" sz="1800" kern="100" dirty="0">
                        <a:latin typeface="Arial" pitchFamily="34" charset="0"/>
                        <a:ea typeface="+mj-ea"/>
                        <a:cs typeface="Arial" pitchFamily="34" charset="0"/>
                      </a:endParaRPr>
                    </a:p>
                  </a:txBody>
                  <a:tcPr marL="65640" marR="65640" marT="0" marB="0" anchor="ctr">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sz="1800" kern="100" dirty="0">
                          <a:latin typeface="Arial" pitchFamily="34" charset="0"/>
                          <a:ea typeface="+mj-ea"/>
                          <a:cs typeface="Arial" pitchFamily="34" charset="0"/>
                        </a:rPr>
                        <a:t>申請日期</a:t>
                      </a:r>
                    </a:p>
                  </a:txBody>
                  <a:tcPr marL="65640" marR="6564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38495">
                <a:tc>
                  <a:txBody>
                    <a:bodyPr/>
                    <a:lstStyle/>
                    <a:p>
                      <a:pPr algn="ctr">
                        <a:spcAft>
                          <a:spcPts val="0"/>
                        </a:spcAft>
                      </a:pPr>
                      <a:r>
                        <a:rPr lang="en-US" sz="1800" kern="100">
                          <a:latin typeface="Arial" pitchFamily="34" charset="0"/>
                          <a:ea typeface="+mj-ea"/>
                          <a:cs typeface="Arial" pitchFamily="34" charset="0"/>
                        </a:rPr>
                        <a:t>1</a:t>
                      </a:r>
                      <a:endParaRPr lang="zh-TW" sz="1800" kern="100">
                        <a:latin typeface="Arial" pitchFamily="34" charset="0"/>
                        <a:ea typeface="+mj-ea"/>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Arial" pitchFamily="34" charset="0"/>
                          <a:ea typeface="+mj-ea"/>
                          <a:cs typeface="Arial" pitchFamily="34" charset="0"/>
                        </a:rPr>
                        <a:t>ABC</a:t>
                      </a:r>
                      <a:r>
                        <a:rPr lang="zh-TW" sz="1200" kern="100" dirty="0">
                          <a:latin typeface="Arial" pitchFamily="34" charset="0"/>
                          <a:ea typeface="+mj-ea"/>
                          <a:cs typeface="Arial" pitchFamily="34" charset="0"/>
                        </a:rPr>
                        <a:t>公司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Arial" pitchFamily="34" charset="0"/>
                          <a:ea typeface="+mj-ea"/>
                          <a:cs typeface="Arial" pitchFamily="34" charset="0"/>
                        </a:rPr>
                        <a:t>ABC</a:t>
                      </a:r>
                      <a:r>
                        <a:rPr lang="zh-TW" sz="1200" kern="100" dirty="0">
                          <a:latin typeface="Arial" pitchFamily="34" charset="0"/>
                          <a:ea typeface="+mj-ea"/>
                          <a:cs typeface="Arial" pitchFamily="34" charset="0"/>
                        </a:rPr>
                        <a:t>計畫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Arial" pitchFamily="34" charset="0"/>
                          <a:ea typeface="+mj-ea"/>
                          <a:cs typeface="Arial" pitchFamily="34" charset="0"/>
                        </a:rPr>
                        <a:t>SBIR</a:t>
                      </a:r>
                      <a:endParaRPr lang="zh-TW" sz="1200" kern="100" dirty="0">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kern="100" dirty="0">
                          <a:latin typeface="Arial" pitchFamily="34" charset="0"/>
                          <a:ea typeface="+mj-ea"/>
                          <a:cs typeface="Arial" pitchFamily="34" charset="0"/>
                        </a:rPr>
                        <a:t>200</a:t>
                      </a:r>
                      <a:endParaRPr lang="zh-TW" sz="1200" kern="100" dirty="0">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kern="100" dirty="0">
                          <a:latin typeface="Arial" pitchFamily="34" charset="0"/>
                          <a:ea typeface="+mj-ea"/>
                          <a:cs typeface="Arial" pitchFamily="34" charset="0"/>
                        </a:rPr>
                        <a:t>100</a:t>
                      </a:r>
                      <a:endParaRPr lang="zh-TW" sz="1200" kern="100" dirty="0">
                        <a:latin typeface="Arial" pitchFamily="34" charset="0"/>
                        <a:ea typeface="+mj-ea"/>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kern="100" dirty="0" smtClean="0">
                          <a:latin typeface="Arial" pitchFamily="34" charset="0"/>
                          <a:ea typeface="+mj-ea"/>
                          <a:cs typeface="Arial" pitchFamily="34" charset="0"/>
                        </a:rPr>
                        <a:t>109.5.29</a:t>
                      </a:r>
                      <a:endParaRPr lang="zh-TW" sz="1200" kern="100" dirty="0">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3999">
                <a:tc>
                  <a:txBody>
                    <a:bodyPr/>
                    <a:lstStyle/>
                    <a:p>
                      <a:pPr algn="ctr">
                        <a:spcAft>
                          <a:spcPts val="0"/>
                        </a:spcAft>
                      </a:pPr>
                      <a:r>
                        <a:rPr lang="en-US" sz="1800" kern="100">
                          <a:latin typeface="Arial" pitchFamily="34" charset="0"/>
                          <a:ea typeface="+mj-ea"/>
                          <a:cs typeface="Arial" pitchFamily="34" charset="0"/>
                        </a:rPr>
                        <a:t>2</a:t>
                      </a:r>
                      <a:endParaRPr lang="zh-TW" sz="1800" kern="100">
                        <a:latin typeface="Arial" pitchFamily="34" charset="0"/>
                        <a:ea typeface="+mj-ea"/>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pPr>
                      <a:r>
                        <a:rPr lang="en-US" sz="1200" kern="100" dirty="0">
                          <a:solidFill>
                            <a:schemeClr val="tx1"/>
                          </a:solidFill>
                          <a:latin typeface="Arial" pitchFamily="34" charset="0"/>
                          <a:ea typeface="+mj-ea"/>
                          <a:cs typeface="Arial" pitchFamily="34" charset="0"/>
                        </a:rPr>
                        <a:t>DEF</a:t>
                      </a:r>
                      <a:r>
                        <a:rPr lang="zh-TW" sz="1200" kern="100" dirty="0">
                          <a:solidFill>
                            <a:schemeClr val="tx1"/>
                          </a:solidFill>
                          <a:latin typeface="Arial" pitchFamily="34" charset="0"/>
                          <a:ea typeface="+mj-ea"/>
                          <a:cs typeface="Arial" pitchFamily="34" charset="0"/>
                        </a:rPr>
                        <a:t>公司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pPr>
                      <a:r>
                        <a:rPr lang="en-US" sz="1200" kern="100" dirty="0">
                          <a:solidFill>
                            <a:schemeClr val="tx1"/>
                          </a:solidFill>
                          <a:latin typeface="Arial" pitchFamily="34" charset="0"/>
                          <a:ea typeface="+mj-ea"/>
                          <a:cs typeface="Arial" pitchFamily="34" charset="0"/>
                        </a:rPr>
                        <a:t>DEF</a:t>
                      </a:r>
                      <a:r>
                        <a:rPr lang="zh-TW" sz="1200" kern="100" dirty="0">
                          <a:solidFill>
                            <a:schemeClr val="tx1"/>
                          </a:solidFill>
                          <a:latin typeface="Arial" pitchFamily="34" charset="0"/>
                          <a:ea typeface="+mj-ea"/>
                          <a:cs typeface="Arial" pitchFamily="34" charset="0"/>
                        </a:rPr>
                        <a:t>計畫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pPr>
                      <a:r>
                        <a:rPr lang="en-US" sz="1200" kern="100" dirty="0">
                          <a:solidFill>
                            <a:schemeClr val="tx1"/>
                          </a:solidFill>
                          <a:latin typeface="Arial" pitchFamily="34" charset="0"/>
                          <a:ea typeface="+mj-ea"/>
                          <a:cs typeface="Arial" pitchFamily="34" charset="0"/>
                        </a:rPr>
                        <a:t>CITD</a:t>
                      </a:r>
                      <a:endParaRPr lang="zh-TW" sz="1200" kern="100" dirty="0">
                        <a:solidFill>
                          <a:schemeClr val="tx1"/>
                        </a:solidFill>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pPr>
                      <a:r>
                        <a:rPr lang="en-US" sz="1200" kern="100" dirty="0">
                          <a:solidFill>
                            <a:schemeClr val="tx1"/>
                          </a:solidFill>
                          <a:latin typeface="Arial" pitchFamily="34" charset="0"/>
                          <a:ea typeface="+mj-ea"/>
                          <a:cs typeface="Arial" pitchFamily="34" charset="0"/>
                        </a:rPr>
                        <a:t>5,000</a:t>
                      </a:r>
                      <a:endParaRPr lang="zh-TW" sz="1200" kern="100" dirty="0">
                        <a:solidFill>
                          <a:schemeClr val="tx1"/>
                        </a:solidFill>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pPr>
                      <a:r>
                        <a:rPr lang="en-US" sz="1200" kern="100" dirty="0">
                          <a:solidFill>
                            <a:schemeClr val="tx1"/>
                          </a:solidFill>
                          <a:latin typeface="Arial" pitchFamily="34" charset="0"/>
                          <a:ea typeface="+mj-ea"/>
                          <a:cs typeface="Arial" pitchFamily="34" charset="0"/>
                        </a:rPr>
                        <a:t>2,000</a:t>
                      </a:r>
                      <a:endParaRPr lang="zh-TW" sz="1200" kern="100" dirty="0">
                        <a:solidFill>
                          <a:schemeClr val="tx1"/>
                        </a:solidFill>
                        <a:latin typeface="Arial" pitchFamily="34" charset="0"/>
                        <a:ea typeface="+mj-ea"/>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00" dirty="0" smtClean="0">
                          <a:solidFill>
                            <a:schemeClr val="tx1"/>
                          </a:solidFill>
                          <a:latin typeface="Arial" pitchFamily="34" charset="0"/>
                          <a:ea typeface="+mj-ea"/>
                          <a:cs typeface="Arial" pitchFamily="34" charset="0"/>
                        </a:rPr>
                        <a:t>109.5.29</a:t>
                      </a:r>
                      <a:endParaRPr lang="zh-TW" altLang="en-US" sz="1200" kern="100" dirty="0">
                        <a:solidFill>
                          <a:schemeClr val="tx1"/>
                        </a:solidFill>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9788">
                <a:tc>
                  <a:txBody>
                    <a:bodyPr/>
                    <a:lstStyle/>
                    <a:p>
                      <a:pPr algn="ctr">
                        <a:spcAft>
                          <a:spcPts val="0"/>
                        </a:spcAft>
                      </a:pPr>
                      <a:r>
                        <a:rPr lang="en-US" sz="1800" kern="100">
                          <a:latin typeface="Arial" pitchFamily="34" charset="0"/>
                          <a:ea typeface="+mj-ea"/>
                          <a:cs typeface="Arial" pitchFamily="34" charset="0"/>
                        </a:rPr>
                        <a:t>3</a:t>
                      </a:r>
                      <a:endParaRPr lang="zh-TW" sz="1800" kern="100">
                        <a:latin typeface="Arial" pitchFamily="34" charset="0"/>
                        <a:ea typeface="+mj-ea"/>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en-US"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en-US"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en-US"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04800" algn="ctr">
                        <a:spcAft>
                          <a:spcPts val="0"/>
                        </a:spcAft>
                      </a:pPr>
                      <a:endParaRPr lang="en-US"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04800" algn="ctr">
                        <a:spcAft>
                          <a:spcPts val="0"/>
                        </a:spcAft>
                      </a:pPr>
                      <a:endParaRPr lang="en-US" sz="1800" kern="100" dirty="0">
                        <a:latin typeface="Arial" pitchFamily="34" charset="0"/>
                        <a:ea typeface="+mj-ea"/>
                        <a:cs typeface="Arial" pitchFamily="34" charset="0"/>
                      </a:endParaRPr>
                    </a:p>
                  </a:txBody>
                  <a:tcPr marL="65640" marR="65640" marT="0" marB="0" anchor="ctr">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04800" algn="ctr">
                        <a:spcAft>
                          <a:spcPts val="0"/>
                        </a:spcAft>
                      </a:pPr>
                      <a:endParaRPr lang="en-US" sz="1800" kern="100" dirty="0">
                        <a:latin typeface="Arial" pitchFamily="34" charset="0"/>
                        <a:ea typeface="+mj-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nvPr>
        </p:nvGraphicFramePr>
        <p:xfrm>
          <a:off x="285720" y="3571876"/>
          <a:ext cx="8715436" cy="1837213"/>
        </p:xfrm>
        <a:graphic>
          <a:graphicData uri="http://schemas.openxmlformats.org/drawingml/2006/table">
            <a:tbl>
              <a:tblPr/>
              <a:tblGrid>
                <a:gridCol w="405736">
                  <a:extLst>
                    <a:ext uri="{9D8B030D-6E8A-4147-A177-3AD203B41FA5}">
                      <a16:colId xmlns:a16="http://schemas.microsoft.com/office/drawing/2014/main" val="20000"/>
                    </a:ext>
                  </a:extLst>
                </a:gridCol>
                <a:gridCol w="1094462">
                  <a:extLst>
                    <a:ext uri="{9D8B030D-6E8A-4147-A177-3AD203B41FA5}">
                      <a16:colId xmlns:a16="http://schemas.microsoft.com/office/drawing/2014/main" val="20001"/>
                    </a:ext>
                  </a:extLst>
                </a:gridCol>
                <a:gridCol w="2905667">
                  <a:extLst>
                    <a:ext uri="{9D8B030D-6E8A-4147-A177-3AD203B41FA5}">
                      <a16:colId xmlns:a16="http://schemas.microsoft.com/office/drawing/2014/main" val="20002"/>
                    </a:ext>
                  </a:extLst>
                </a:gridCol>
                <a:gridCol w="880547">
                  <a:extLst>
                    <a:ext uri="{9D8B030D-6E8A-4147-A177-3AD203B41FA5}">
                      <a16:colId xmlns:a16="http://schemas.microsoft.com/office/drawing/2014/main" val="20003"/>
                    </a:ext>
                  </a:extLst>
                </a:gridCol>
                <a:gridCol w="1428760">
                  <a:extLst>
                    <a:ext uri="{9D8B030D-6E8A-4147-A177-3AD203B41FA5}">
                      <a16:colId xmlns:a16="http://schemas.microsoft.com/office/drawing/2014/main" val="20004"/>
                    </a:ext>
                  </a:extLst>
                </a:gridCol>
                <a:gridCol w="1214446">
                  <a:extLst>
                    <a:ext uri="{9D8B030D-6E8A-4147-A177-3AD203B41FA5}">
                      <a16:colId xmlns:a16="http://schemas.microsoft.com/office/drawing/2014/main" val="20005"/>
                    </a:ext>
                  </a:extLst>
                </a:gridCol>
                <a:gridCol w="785818">
                  <a:extLst>
                    <a:ext uri="{9D8B030D-6E8A-4147-A177-3AD203B41FA5}">
                      <a16:colId xmlns:a16="http://schemas.microsoft.com/office/drawing/2014/main" val="20006"/>
                    </a:ext>
                  </a:extLst>
                </a:gridCol>
              </a:tblGrid>
              <a:tr h="364150">
                <a:tc gridSpan="7">
                  <a:txBody>
                    <a:bodyPr/>
                    <a:lstStyle/>
                    <a:p>
                      <a:pPr marL="304800" algn="ctr">
                        <a:spcAft>
                          <a:spcPts val="0"/>
                        </a:spcAft>
                      </a:pPr>
                      <a:r>
                        <a:rPr lang="zh-TW" sz="1800" b="1" u="sng" kern="100" dirty="0">
                          <a:solidFill>
                            <a:srgbClr val="C00000"/>
                          </a:solidFill>
                          <a:latin typeface="Arial" pitchFamily="34" charset="0"/>
                          <a:ea typeface="標楷體"/>
                          <a:cs typeface="Arial" pitchFamily="34" charset="0"/>
                        </a:rPr>
                        <a:t>通過</a:t>
                      </a:r>
                      <a:r>
                        <a:rPr lang="zh-TW" sz="1800" b="1" kern="100" dirty="0">
                          <a:latin typeface="Arial" pitchFamily="34" charset="0"/>
                          <a:ea typeface="標楷體"/>
                          <a:cs typeface="Arial" pitchFamily="34" charset="0"/>
                        </a:rPr>
                        <a:t>之計畫列表</a:t>
                      </a:r>
                      <a:endParaRPr lang="zh-TW" sz="1800" kern="100" dirty="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706434">
                <a:tc>
                  <a:txBody>
                    <a:bodyPr/>
                    <a:lstStyle/>
                    <a:p>
                      <a:pPr algn="ctr">
                        <a:spcAft>
                          <a:spcPts val="0"/>
                        </a:spcAft>
                      </a:pPr>
                      <a:r>
                        <a:rPr lang="zh-TW" sz="1800" kern="100" dirty="0">
                          <a:latin typeface="Arial" pitchFamily="34" charset="0"/>
                          <a:ea typeface="標楷體"/>
                          <a:cs typeface="Arial" pitchFamily="34" charset="0"/>
                        </a:rPr>
                        <a:t>項次</a:t>
                      </a:r>
                      <a:endParaRPr lang="zh-TW" sz="1800" kern="100" dirty="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altLang="en-US" sz="1800" kern="100" dirty="0">
                          <a:latin typeface="Arial" pitchFamily="34" charset="0"/>
                          <a:ea typeface="標楷體"/>
                          <a:cs typeface="Arial" pitchFamily="34" charset="0"/>
                        </a:rPr>
                        <a:t>廠商</a:t>
                      </a:r>
                      <a:r>
                        <a:rPr lang="zh-TW" sz="1800" kern="100" dirty="0">
                          <a:latin typeface="Arial" pitchFamily="34" charset="0"/>
                          <a:ea typeface="標楷體"/>
                          <a:cs typeface="Arial" pitchFamily="34" charset="0"/>
                        </a:rPr>
                        <a:t>名稱</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sz="1800" kern="100" dirty="0">
                          <a:latin typeface="Arial" pitchFamily="34" charset="0"/>
                          <a:ea typeface="標楷體"/>
                          <a:cs typeface="Arial" pitchFamily="34" charset="0"/>
                        </a:rPr>
                        <a:t>通過計畫</a:t>
                      </a:r>
                      <a:r>
                        <a:rPr lang="zh-TW" altLang="en-US" sz="1800" kern="100" dirty="0">
                          <a:latin typeface="Arial" pitchFamily="34" charset="0"/>
                          <a:ea typeface="標楷體"/>
                          <a:cs typeface="Arial" pitchFamily="34" charset="0"/>
                        </a:rPr>
                        <a:t>名稱</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altLang="en-US" sz="1800" kern="1200" dirty="0">
                          <a:solidFill>
                            <a:schemeClr val="tx1"/>
                          </a:solidFill>
                          <a:latin typeface="Arial" pitchFamily="34" charset="0"/>
                          <a:ea typeface="+mn-ea"/>
                          <a:cs typeface="Arial" pitchFamily="34" charset="0"/>
                        </a:rPr>
                        <a:t>申請計畫類型</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00" dirty="0">
                          <a:latin typeface="Arial" pitchFamily="34" charset="0"/>
                          <a:ea typeface="+mn-ea"/>
                          <a:cs typeface="Arial" pitchFamily="34" charset="0"/>
                        </a:rPr>
                        <a:t>計畫申請</a:t>
                      </a:r>
                    </a:p>
                    <a:p>
                      <a:pPr marL="0" indent="0" algn="ctr">
                        <a:spcAft>
                          <a:spcPts val="0"/>
                        </a:spcAft>
                      </a:pPr>
                      <a:r>
                        <a:rPr lang="zh-TW" altLang="en-US" sz="1800" kern="100" dirty="0">
                          <a:latin typeface="Arial" pitchFamily="34" charset="0"/>
                          <a:ea typeface="+mn-ea"/>
                          <a:cs typeface="Arial" pitchFamily="34" charset="0"/>
                        </a:rPr>
                        <a:t>總經費</a:t>
                      </a:r>
                      <a:r>
                        <a:rPr lang="en-US" altLang="zh-TW" sz="1800" kern="100" dirty="0">
                          <a:latin typeface="Arial" pitchFamily="34" charset="0"/>
                          <a:ea typeface="+mn-ea"/>
                          <a:cs typeface="Arial" pitchFamily="34" charset="0"/>
                        </a:rPr>
                        <a:t>(</a:t>
                      </a:r>
                      <a:r>
                        <a:rPr lang="zh-TW" altLang="en-US" sz="1800" kern="100" dirty="0">
                          <a:latin typeface="Arial" pitchFamily="34" charset="0"/>
                          <a:ea typeface="+mn-ea"/>
                          <a:cs typeface="Arial" pitchFamily="34" charset="0"/>
                        </a:rPr>
                        <a:t>仟元</a:t>
                      </a:r>
                      <a:r>
                        <a:rPr lang="en-US" altLang="zh-TW" sz="1800" kern="100" dirty="0">
                          <a:latin typeface="Arial" pitchFamily="34" charset="0"/>
                          <a:ea typeface="+mn-ea"/>
                          <a:cs typeface="Arial" pitchFamily="34" charset="0"/>
                        </a:rPr>
                        <a:t>)</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200" dirty="0">
                          <a:solidFill>
                            <a:schemeClr val="tx1"/>
                          </a:solidFill>
                          <a:latin typeface="Arial" pitchFamily="34" charset="0"/>
                          <a:ea typeface="+mn-ea"/>
                          <a:cs typeface="Arial" pitchFamily="34" charset="0"/>
                        </a:rPr>
                        <a:t>政府補助經費</a:t>
                      </a:r>
                      <a:r>
                        <a:rPr lang="en-US" sz="1800" kern="1200" dirty="0">
                          <a:solidFill>
                            <a:schemeClr val="tx1"/>
                          </a:solidFill>
                          <a:latin typeface="Arial" pitchFamily="34" charset="0"/>
                          <a:ea typeface="+mn-ea"/>
                          <a:cs typeface="Arial" pitchFamily="34" charset="0"/>
                        </a:rPr>
                        <a:t>(</a:t>
                      </a:r>
                      <a:r>
                        <a:rPr lang="zh-TW" altLang="en-US" sz="1800" kern="1200" dirty="0">
                          <a:solidFill>
                            <a:schemeClr val="tx1"/>
                          </a:solidFill>
                          <a:latin typeface="Arial" pitchFamily="34" charset="0"/>
                          <a:ea typeface="+mn-ea"/>
                          <a:cs typeface="Arial" pitchFamily="34" charset="0"/>
                        </a:rPr>
                        <a:t>仟元</a:t>
                      </a:r>
                      <a:r>
                        <a:rPr lang="en-US" sz="1800" kern="1200" dirty="0">
                          <a:solidFill>
                            <a:schemeClr val="tx1"/>
                          </a:solidFill>
                          <a:latin typeface="Arial" pitchFamily="34" charset="0"/>
                          <a:ea typeface="+mn-ea"/>
                          <a:cs typeface="Arial" pitchFamily="34" charset="0"/>
                        </a:rPr>
                        <a:t>)</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sz="1800" kern="100" dirty="0">
                          <a:latin typeface="Arial" pitchFamily="34" charset="0"/>
                          <a:ea typeface="標楷體"/>
                          <a:cs typeface="Arial" pitchFamily="34" charset="0"/>
                        </a:rPr>
                        <a:t>通過日期</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03802">
                <a:tc>
                  <a:txBody>
                    <a:bodyPr/>
                    <a:lstStyle/>
                    <a:p>
                      <a:pPr algn="ctr">
                        <a:spcAft>
                          <a:spcPts val="0"/>
                        </a:spcAft>
                      </a:pPr>
                      <a:r>
                        <a:rPr lang="en-US" sz="1800" kern="100" dirty="0">
                          <a:latin typeface="Arial" pitchFamily="34" charset="0"/>
                          <a:ea typeface="標楷體"/>
                          <a:cs typeface="Arial" pitchFamily="34" charset="0"/>
                        </a:rPr>
                        <a:t>1</a:t>
                      </a:r>
                      <a:endParaRPr lang="zh-TW" sz="1800" kern="100" dirty="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Arial" pitchFamily="34" charset="0"/>
                          <a:ea typeface="標楷體"/>
                          <a:cs typeface="Arial" pitchFamily="34" charset="0"/>
                        </a:rPr>
                        <a:t>ABC</a:t>
                      </a:r>
                      <a:r>
                        <a:rPr lang="zh-TW" sz="1200" kern="100" dirty="0">
                          <a:latin typeface="Arial" pitchFamily="34" charset="0"/>
                          <a:ea typeface="標楷體"/>
                          <a:cs typeface="Arial" pitchFamily="34" charset="0"/>
                        </a:rPr>
                        <a:t>公司</a:t>
                      </a: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Arial" pitchFamily="34" charset="0"/>
                          <a:ea typeface="標楷體"/>
                          <a:cs typeface="Arial" pitchFamily="34" charset="0"/>
                        </a:rPr>
                        <a:t>ABC</a:t>
                      </a:r>
                      <a:r>
                        <a:rPr lang="zh-TW" sz="1200" kern="100" dirty="0">
                          <a:latin typeface="Arial" pitchFamily="34" charset="0"/>
                          <a:ea typeface="標楷體"/>
                          <a:cs typeface="Arial" pitchFamily="34" charset="0"/>
                        </a:rPr>
                        <a:t>計畫</a:t>
                      </a: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Arial" pitchFamily="34" charset="0"/>
                          <a:ea typeface="標楷體"/>
                          <a:cs typeface="Arial" pitchFamily="34" charset="0"/>
                        </a:rPr>
                        <a:t>SBIR</a:t>
                      </a:r>
                      <a:endParaRPr lang="zh-TW" altLang="en-US"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kern="100" dirty="0">
                          <a:latin typeface="Arial" pitchFamily="34" charset="0"/>
                          <a:ea typeface="標楷體"/>
                          <a:cs typeface="Arial" pitchFamily="34" charset="0"/>
                        </a:rPr>
                        <a:t>200</a:t>
                      </a: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kern="100" dirty="0">
                          <a:latin typeface="Arial" pitchFamily="34" charset="0"/>
                          <a:ea typeface="標楷體"/>
                          <a:cs typeface="Arial" pitchFamily="34" charset="0"/>
                        </a:rPr>
                        <a:t>80</a:t>
                      </a: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200" kern="100" dirty="0" smtClean="0">
                          <a:latin typeface="Arial" pitchFamily="34" charset="0"/>
                          <a:ea typeface="標楷體"/>
                          <a:cs typeface="Arial" pitchFamily="34" charset="0"/>
                        </a:rPr>
                        <a:t>109.7.29</a:t>
                      </a: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2827">
                <a:tc>
                  <a:txBody>
                    <a:bodyPr/>
                    <a:lstStyle/>
                    <a:p>
                      <a:pPr algn="ctr">
                        <a:spcAft>
                          <a:spcPts val="0"/>
                        </a:spcAft>
                      </a:pPr>
                      <a:r>
                        <a:rPr lang="en-US" sz="1800" kern="100">
                          <a:latin typeface="Arial" pitchFamily="34" charset="0"/>
                          <a:ea typeface="標楷體"/>
                          <a:cs typeface="Arial" pitchFamily="34" charset="0"/>
                        </a:rPr>
                        <a:t>2</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en-US" sz="1800" kern="100">
                        <a:latin typeface="Arial" pitchFamily="34" charset="0"/>
                        <a:ea typeface="標楷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en-US" sz="1800" kern="100" dirty="0">
                        <a:latin typeface="Arial" pitchFamily="34" charset="0"/>
                        <a:ea typeface="標楷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en-US" sz="1800" kern="100" dirty="0">
                        <a:latin typeface="Arial" pitchFamily="34" charset="0"/>
                        <a:ea typeface="標楷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spcAft>
                          <a:spcPts val="0"/>
                        </a:spcAft>
                      </a:pPr>
                      <a:endParaRPr lang="en-US" sz="1800" kern="100" dirty="0">
                        <a:latin typeface="Arial" pitchFamily="34" charset="0"/>
                        <a:ea typeface="標楷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spcAft>
                          <a:spcPts val="0"/>
                        </a:spcAft>
                      </a:pPr>
                      <a:endParaRPr lang="en-US" sz="1800" kern="100" dirty="0">
                        <a:latin typeface="Arial" pitchFamily="34" charset="0"/>
                        <a:ea typeface="標楷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spcAft>
                          <a:spcPts val="0"/>
                        </a:spcAft>
                      </a:pPr>
                      <a:endParaRPr lang="en-US" sz="1800" kern="100" dirty="0">
                        <a:latin typeface="Arial" pitchFamily="34" charset="0"/>
                        <a:ea typeface="標楷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附件、研提政府研發補助計畫</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9"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31</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940563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001156" cy="677108"/>
          </a:xfrm>
          <a:prstGeom prst="rect">
            <a:avLst/>
          </a:prstGeom>
          <a:noFill/>
          <a:ln w="9525">
            <a:noFill/>
            <a:miter lim="800000"/>
            <a:headEnd/>
            <a:tailEnd/>
          </a:ln>
          <a:effectLst/>
        </p:spPr>
        <p:txBody>
          <a:bodyPr wrap="square">
            <a:spAutoFit/>
          </a:bodyPr>
          <a:lstStyle/>
          <a:p>
            <a:pPr marL="354013" indent="-265113">
              <a:buFont typeface="Wingdings" pitchFamily="2" charset="2"/>
              <a:buChar char="n"/>
              <a:defRPr/>
            </a:pPr>
            <a:r>
              <a:rPr lang="zh-TW" altLang="en-US" sz="2400" b="1" dirty="0">
                <a:ea typeface="標楷體" pitchFamily="65" charset="-120"/>
              </a:rPr>
              <a:t>自主產學合作案</a:t>
            </a:r>
            <a:r>
              <a:rPr lang="en-US" altLang="zh-TW" sz="1400" dirty="0">
                <a:ea typeface="標楷體" pitchFamily="65" charset="-120"/>
              </a:rPr>
              <a:t>(</a:t>
            </a:r>
            <a:r>
              <a:rPr lang="zh-TW" altLang="en-US" sz="1400" dirty="0">
                <a:ea typeface="標楷體" pitchFamily="65" charset="-120"/>
              </a:rPr>
              <a:t>屬園區</a:t>
            </a:r>
            <a:r>
              <a:rPr lang="zh-TW" altLang="en-US" sz="1400" b="1" dirty="0">
                <a:solidFill>
                  <a:srgbClr val="C00000"/>
                </a:solidFill>
                <a:ea typeface="標楷體" pitchFamily="65" charset="-120"/>
              </a:rPr>
              <a:t>廠商自行出資</a:t>
            </a:r>
            <a:r>
              <a:rPr lang="zh-TW" altLang="en-US" sz="1400" dirty="0">
                <a:ea typeface="標楷體" pitchFamily="65" charset="-120"/>
              </a:rPr>
              <a:t>與學校進行之合作案，請確認係屬年度專案輔導成果方可列入，作為績效評比之參考</a:t>
            </a:r>
            <a:r>
              <a:rPr lang="en-US" altLang="zh-TW" sz="1400" dirty="0">
                <a:ea typeface="標楷體" pitchFamily="65" charset="-120"/>
              </a:rPr>
              <a:t>)</a:t>
            </a:r>
            <a:endParaRPr lang="zh-TW" altLang="en-US" sz="1400" dirty="0">
              <a:ea typeface="標楷體" pitchFamily="65" charset="-120"/>
            </a:endParaRPr>
          </a:p>
        </p:txBody>
      </p:sp>
      <p:graphicFrame>
        <p:nvGraphicFramePr>
          <p:cNvPr id="6" name="表格 5"/>
          <p:cNvGraphicFramePr>
            <a:graphicFrameLocks noGrp="1"/>
          </p:cNvGraphicFramePr>
          <p:nvPr>
            <p:extLst/>
          </p:nvPr>
        </p:nvGraphicFramePr>
        <p:xfrm>
          <a:off x="285720" y="1428736"/>
          <a:ext cx="8643998" cy="1786417"/>
        </p:xfrm>
        <a:graphic>
          <a:graphicData uri="http://schemas.openxmlformats.org/drawingml/2006/table">
            <a:tbl>
              <a:tblPr/>
              <a:tblGrid>
                <a:gridCol w="553239">
                  <a:extLst>
                    <a:ext uri="{9D8B030D-6E8A-4147-A177-3AD203B41FA5}">
                      <a16:colId xmlns:a16="http://schemas.microsoft.com/office/drawing/2014/main" val="20000"/>
                    </a:ext>
                  </a:extLst>
                </a:gridCol>
                <a:gridCol w="1383096">
                  <a:extLst>
                    <a:ext uri="{9D8B030D-6E8A-4147-A177-3AD203B41FA5}">
                      <a16:colId xmlns:a16="http://schemas.microsoft.com/office/drawing/2014/main" val="20001"/>
                    </a:ext>
                  </a:extLst>
                </a:gridCol>
                <a:gridCol w="4064457">
                  <a:extLst>
                    <a:ext uri="{9D8B030D-6E8A-4147-A177-3AD203B41FA5}">
                      <a16:colId xmlns:a16="http://schemas.microsoft.com/office/drawing/2014/main" val="20002"/>
                    </a:ext>
                  </a:extLst>
                </a:gridCol>
                <a:gridCol w="1486061">
                  <a:extLst>
                    <a:ext uri="{9D8B030D-6E8A-4147-A177-3AD203B41FA5}">
                      <a16:colId xmlns:a16="http://schemas.microsoft.com/office/drawing/2014/main" val="20003"/>
                    </a:ext>
                  </a:extLst>
                </a:gridCol>
                <a:gridCol w="1157145">
                  <a:extLst>
                    <a:ext uri="{9D8B030D-6E8A-4147-A177-3AD203B41FA5}">
                      <a16:colId xmlns:a16="http://schemas.microsoft.com/office/drawing/2014/main" val="20004"/>
                    </a:ext>
                  </a:extLst>
                </a:gridCol>
              </a:tblGrid>
              <a:tr h="548173">
                <a:tc>
                  <a:txBody>
                    <a:bodyPr/>
                    <a:lstStyle/>
                    <a:p>
                      <a:pPr algn="ctr">
                        <a:spcAft>
                          <a:spcPts val="0"/>
                        </a:spcAft>
                      </a:pPr>
                      <a:r>
                        <a:rPr lang="zh-TW" sz="1800" kern="100" dirty="0">
                          <a:latin typeface="Arial" pitchFamily="34" charset="0"/>
                          <a:ea typeface="標楷體"/>
                          <a:cs typeface="Arial" pitchFamily="34" charset="0"/>
                        </a:rPr>
                        <a:t>項次</a:t>
                      </a:r>
                      <a:endParaRPr lang="zh-TW" sz="1800" kern="100" dirty="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00" dirty="0">
                          <a:latin typeface="Arial" pitchFamily="34" charset="0"/>
                          <a:ea typeface="+mn-ea"/>
                          <a:cs typeface="Arial" pitchFamily="34" charset="0"/>
                        </a:rPr>
                        <a:t>廠商名稱</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altLang="en-US" sz="1800" kern="100" dirty="0">
                          <a:solidFill>
                            <a:schemeClr val="tx1"/>
                          </a:solidFill>
                          <a:latin typeface="Arial" pitchFamily="34" charset="0"/>
                          <a:ea typeface="+mn-ea"/>
                          <a:cs typeface="Arial" pitchFamily="34" charset="0"/>
                        </a:rPr>
                        <a:t>計畫名稱</a:t>
                      </a:r>
                      <a:r>
                        <a:rPr lang="en-US" altLang="zh-TW" sz="1800" kern="100" dirty="0">
                          <a:solidFill>
                            <a:schemeClr val="tx1"/>
                          </a:solidFill>
                          <a:latin typeface="Arial" pitchFamily="34" charset="0"/>
                          <a:ea typeface="+mn-ea"/>
                          <a:cs typeface="Arial" pitchFamily="34" charset="0"/>
                        </a:rPr>
                        <a:t>(</a:t>
                      </a:r>
                      <a:r>
                        <a:rPr lang="zh-TW" altLang="en-US" sz="1800" kern="100" dirty="0">
                          <a:solidFill>
                            <a:schemeClr val="tx1"/>
                          </a:solidFill>
                          <a:latin typeface="Arial" pitchFamily="34" charset="0"/>
                          <a:ea typeface="+mn-ea"/>
                          <a:cs typeface="Arial" pitchFamily="34" charset="0"/>
                        </a:rPr>
                        <a:t>合作項目</a:t>
                      </a:r>
                      <a:r>
                        <a:rPr lang="en-US" altLang="zh-TW" sz="1800" kern="100" dirty="0">
                          <a:solidFill>
                            <a:schemeClr val="tx1"/>
                          </a:solidFill>
                          <a:latin typeface="Arial" pitchFamily="34" charset="0"/>
                          <a:ea typeface="+mn-ea"/>
                          <a:cs typeface="Arial" pitchFamily="34" charset="0"/>
                        </a:rPr>
                        <a:t>)</a:t>
                      </a:r>
                      <a:endParaRPr lang="zh-TW" altLang="en-US" sz="1800" kern="100" dirty="0">
                        <a:solidFill>
                          <a:schemeClr val="tx1"/>
                        </a:solidFill>
                        <a:latin typeface="Arial" pitchFamily="34" charset="0"/>
                        <a:ea typeface="+mn-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00" dirty="0">
                          <a:latin typeface="Arial" pitchFamily="34" charset="0"/>
                          <a:ea typeface="+mn-ea"/>
                          <a:cs typeface="Arial" pitchFamily="34" charset="0"/>
                        </a:rPr>
                        <a:t>計畫總經費</a:t>
                      </a:r>
                      <a:endParaRPr lang="en-US" altLang="zh-TW" sz="1800" kern="100" dirty="0">
                        <a:latin typeface="Arial" pitchFamily="34" charset="0"/>
                        <a:ea typeface="+mn-ea"/>
                        <a:cs typeface="Arial" pitchFamily="34" charset="0"/>
                      </a:endParaRPr>
                    </a:p>
                    <a:p>
                      <a:pPr marL="0" indent="0" algn="ctr">
                        <a:spcAft>
                          <a:spcPts val="0"/>
                        </a:spcAft>
                      </a:pPr>
                      <a:r>
                        <a:rPr lang="en-US" altLang="zh-TW" sz="1800" kern="100" dirty="0">
                          <a:latin typeface="Arial" pitchFamily="34" charset="0"/>
                          <a:ea typeface="+mn-ea"/>
                          <a:cs typeface="Arial" pitchFamily="34" charset="0"/>
                        </a:rPr>
                        <a:t>(</a:t>
                      </a:r>
                      <a:r>
                        <a:rPr lang="zh-TW" altLang="en-US" sz="1800" kern="100" dirty="0">
                          <a:latin typeface="Arial" pitchFamily="34" charset="0"/>
                          <a:ea typeface="+mn-ea"/>
                          <a:cs typeface="Arial" pitchFamily="34" charset="0"/>
                        </a:rPr>
                        <a:t>仟元</a:t>
                      </a:r>
                      <a:r>
                        <a:rPr lang="en-US" altLang="zh-TW" sz="1800" kern="100" dirty="0">
                          <a:latin typeface="Arial" pitchFamily="34" charset="0"/>
                          <a:ea typeface="+mn-ea"/>
                          <a:cs typeface="Arial" pitchFamily="34" charset="0"/>
                        </a:rPr>
                        <a:t>)</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00" dirty="0">
                          <a:solidFill>
                            <a:schemeClr val="tx1"/>
                          </a:solidFill>
                          <a:latin typeface="Arial" pitchFamily="34" charset="0"/>
                          <a:ea typeface="+mn-ea"/>
                          <a:cs typeface="Arial" pitchFamily="34" charset="0"/>
                        </a:rPr>
                        <a:t>簽約日期</a:t>
                      </a:r>
                    </a:p>
                  </a:txBody>
                  <a:tcPr marL="65640" marR="6564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36905">
                <a:tc>
                  <a:txBody>
                    <a:bodyPr/>
                    <a:lstStyle/>
                    <a:p>
                      <a:pPr algn="ctr">
                        <a:spcAft>
                          <a:spcPts val="0"/>
                        </a:spcAft>
                      </a:pPr>
                      <a:r>
                        <a:rPr lang="en-US" sz="1800" kern="100">
                          <a:latin typeface="Arial" pitchFamily="34" charset="0"/>
                          <a:ea typeface="標楷體"/>
                          <a:cs typeface="Arial" pitchFamily="34" charset="0"/>
                        </a:rPr>
                        <a:t>1</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Arial" pitchFamily="34" charset="0"/>
                          <a:ea typeface="標楷體"/>
                          <a:cs typeface="Arial" pitchFamily="34" charset="0"/>
                        </a:rPr>
                        <a:t>ABC</a:t>
                      </a:r>
                      <a:r>
                        <a:rPr lang="zh-TW" sz="1600" kern="100" dirty="0">
                          <a:latin typeface="Arial" pitchFamily="34" charset="0"/>
                          <a:ea typeface="標楷體"/>
                          <a:cs typeface="Arial" pitchFamily="34" charset="0"/>
                        </a:rPr>
                        <a:t>公司</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kern="100" dirty="0">
                          <a:solidFill>
                            <a:schemeClr val="tx1"/>
                          </a:solidFill>
                          <a:latin typeface="Arial" pitchFamily="34" charset="0"/>
                          <a:ea typeface="+mn-ea"/>
                          <a:cs typeface="Arial" pitchFamily="34" charset="0"/>
                        </a:rPr>
                        <a:t>○○○模擬分析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600" kern="100" dirty="0">
                          <a:latin typeface="Arial" pitchFamily="34" charset="0"/>
                          <a:ea typeface="標楷體"/>
                          <a:cs typeface="Arial" pitchFamily="34" charset="0"/>
                        </a:rPr>
                        <a:t>200</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600" kern="100" dirty="0" smtClean="0">
                          <a:latin typeface="Arial" pitchFamily="34" charset="0"/>
                          <a:ea typeface="標楷體"/>
                          <a:cs typeface="Arial" pitchFamily="34" charset="0"/>
                        </a:rPr>
                        <a:t>109.5.29</a:t>
                      </a:r>
                      <a:endParaRPr lang="zh-TW" sz="1600" kern="100" dirty="0">
                        <a:latin typeface="Arial" pitchFamily="34" charset="0"/>
                        <a:ea typeface="新細明體"/>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2570">
                <a:tc>
                  <a:txBody>
                    <a:bodyPr/>
                    <a:lstStyle/>
                    <a:p>
                      <a:pPr algn="ctr">
                        <a:spcAft>
                          <a:spcPts val="0"/>
                        </a:spcAft>
                      </a:pPr>
                      <a:r>
                        <a:rPr lang="en-US" sz="1800" kern="100">
                          <a:latin typeface="Arial" pitchFamily="34" charset="0"/>
                          <a:ea typeface="標楷體"/>
                          <a:cs typeface="Arial" pitchFamily="34" charset="0"/>
                        </a:rPr>
                        <a:t>2</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endParaRPr lang="zh-TW" sz="1200" kern="100" dirty="0">
                        <a:latin typeface="Arial" pitchFamily="34" charset="0"/>
                        <a:ea typeface="新細明體"/>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302">
                <a:tc>
                  <a:txBody>
                    <a:bodyPr/>
                    <a:lstStyle/>
                    <a:p>
                      <a:pPr algn="ctr">
                        <a:spcAft>
                          <a:spcPts val="0"/>
                        </a:spcAft>
                      </a:pPr>
                      <a:r>
                        <a:rPr lang="en-US" sz="1800" kern="100">
                          <a:latin typeface="Arial" pitchFamily="34" charset="0"/>
                          <a:ea typeface="標楷體"/>
                          <a:cs typeface="Arial" pitchFamily="34" charset="0"/>
                        </a:rPr>
                        <a:t>3</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04800"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lgn="ctr">
                        <a:spcAft>
                          <a:spcPts val="0"/>
                        </a:spcAft>
                      </a:pPr>
                      <a:endParaRPr lang="zh-TW" sz="1200" kern="100" dirty="0">
                        <a:latin typeface="Arial" pitchFamily="34" charset="0"/>
                        <a:ea typeface="新細明體"/>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Arial" pitchFamily="34" charset="0"/>
              </a:rPr>
              <a:t>附件、後續產學合作成果</a:t>
            </a:r>
            <a:endParaRPr kumimoji="1" lang="zh-TW" altLang="en-US" sz="34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ea typeface="+mj-ea"/>
              <a:cs typeface="Arial" pitchFamily="34" charset="0"/>
            </a:endParaRPr>
          </a:p>
        </p:txBody>
      </p:sp>
      <p:sp>
        <p:nvSpPr>
          <p:cNvPr id="9"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32</a:t>
            </a:fld>
            <a:endParaRPr lang="zh-TW" altLang="en-US" dirty="0">
              <a:latin typeface="Arial" pitchFamily="34" charset="0"/>
              <a:cs typeface="Arial" pitchFamily="34" charset="0"/>
            </a:endParaRPr>
          </a:p>
        </p:txBody>
      </p:sp>
      <p:sp>
        <p:nvSpPr>
          <p:cNvPr id="7" name="Rectangle 23"/>
          <p:cNvSpPr>
            <a:spLocks noChangeArrowheads="1"/>
          </p:cNvSpPr>
          <p:nvPr/>
        </p:nvSpPr>
        <p:spPr bwMode="auto">
          <a:xfrm>
            <a:off x="0" y="3571876"/>
            <a:ext cx="9001156"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n"/>
              <a:defRPr/>
            </a:pPr>
            <a:r>
              <a:rPr lang="zh-TW" altLang="en-US" sz="2400" b="1" dirty="0">
                <a:ea typeface="標楷體" pitchFamily="65" charset="-120"/>
              </a:rPr>
              <a:t>技術移轉</a:t>
            </a:r>
            <a:endParaRPr lang="zh-TW" altLang="en-US" sz="1400" dirty="0">
              <a:ea typeface="標楷體" pitchFamily="65" charset="-120"/>
            </a:endParaRPr>
          </a:p>
        </p:txBody>
      </p:sp>
      <p:graphicFrame>
        <p:nvGraphicFramePr>
          <p:cNvPr id="10" name="表格 9"/>
          <p:cNvGraphicFramePr>
            <a:graphicFrameLocks noGrp="1"/>
          </p:cNvGraphicFramePr>
          <p:nvPr>
            <p:extLst/>
          </p:nvPr>
        </p:nvGraphicFramePr>
        <p:xfrm>
          <a:off x="285720" y="4143380"/>
          <a:ext cx="8643998" cy="1786417"/>
        </p:xfrm>
        <a:graphic>
          <a:graphicData uri="http://schemas.openxmlformats.org/drawingml/2006/table">
            <a:tbl>
              <a:tblPr/>
              <a:tblGrid>
                <a:gridCol w="553239">
                  <a:extLst>
                    <a:ext uri="{9D8B030D-6E8A-4147-A177-3AD203B41FA5}">
                      <a16:colId xmlns:a16="http://schemas.microsoft.com/office/drawing/2014/main" val="20000"/>
                    </a:ext>
                  </a:extLst>
                </a:gridCol>
                <a:gridCol w="1383096">
                  <a:extLst>
                    <a:ext uri="{9D8B030D-6E8A-4147-A177-3AD203B41FA5}">
                      <a16:colId xmlns:a16="http://schemas.microsoft.com/office/drawing/2014/main" val="20001"/>
                    </a:ext>
                  </a:extLst>
                </a:gridCol>
                <a:gridCol w="4064457">
                  <a:extLst>
                    <a:ext uri="{9D8B030D-6E8A-4147-A177-3AD203B41FA5}">
                      <a16:colId xmlns:a16="http://schemas.microsoft.com/office/drawing/2014/main" val="20002"/>
                    </a:ext>
                  </a:extLst>
                </a:gridCol>
                <a:gridCol w="1486061">
                  <a:extLst>
                    <a:ext uri="{9D8B030D-6E8A-4147-A177-3AD203B41FA5}">
                      <a16:colId xmlns:a16="http://schemas.microsoft.com/office/drawing/2014/main" val="20003"/>
                    </a:ext>
                  </a:extLst>
                </a:gridCol>
                <a:gridCol w="1157145">
                  <a:extLst>
                    <a:ext uri="{9D8B030D-6E8A-4147-A177-3AD203B41FA5}">
                      <a16:colId xmlns:a16="http://schemas.microsoft.com/office/drawing/2014/main" val="20004"/>
                    </a:ext>
                  </a:extLst>
                </a:gridCol>
              </a:tblGrid>
              <a:tr h="548173">
                <a:tc>
                  <a:txBody>
                    <a:bodyPr/>
                    <a:lstStyle/>
                    <a:p>
                      <a:pPr algn="ctr">
                        <a:spcAft>
                          <a:spcPts val="0"/>
                        </a:spcAft>
                      </a:pPr>
                      <a:r>
                        <a:rPr lang="zh-TW" sz="1800" kern="100" dirty="0">
                          <a:latin typeface="Arial" pitchFamily="34" charset="0"/>
                          <a:ea typeface="標楷體"/>
                          <a:cs typeface="Arial" pitchFamily="34" charset="0"/>
                        </a:rPr>
                        <a:t>項次</a:t>
                      </a:r>
                      <a:endParaRPr lang="zh-TW" sz="1800" kern="100" dirty="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00" dirty="0">
                          <a:latin typeface="Arial" pitchFamily="34" charset="0"/>
                          <a:ea typeface="+mn-ea"/>
                          <a:cs typeface="Arial" pitchFamily="34" charset="0"/>
                        </a:rPr>
                        <a:t>廠商名稱</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altLang="en-US" sz="1800" kern="1200" dirty="0">
                          <a:solidFill>
                            <a:schemeClr val="tx1"/>
                          </a:solidFill>
                          <a:latin typeface="+mn-lt"/>
                          <a:ea typeface="+mn-ea"/>
                          <a:cs typeface="+mn-cs"/>
                        </a:rPr>
                        <a:t>技術</a:t>
                      </a:r>
                      <a:r>
                        <a:rPr lang="en-US" sz="1800" kern="1200" dirty="0">
                          <a:solidFill>
                            <a:schemeClr val="tx1"/>
                          </a:solidFill>
                          <a:latin typeface="+mn-lt"/>
                          <a:ea typeface="+mn-ea"/>
                          <a:cs typeface="+mn-cs"/>
                        </a:rPr>
                        <a:t>/</a:t>
                      </a:r>
                      <a:r>
                        <a:rPr lang="zh-TW" altLang="en-US" sz="1800" kern="1200" dirty="0">
                          <a:solidFill>
                            <a:schemeClr val="tx1"/>
                          </a:solidFill>
                          <a:latin typeface="+mn-lt"/>
                          <a:ea typeface="+mn-ea"/>
                          <a:cs typeface="+mn-cs"/>
                        </a:rPr>
                        <a:t>專利項目</a:t>
                      </a:r>
                      <a:endParaRPr lang="zh-TW" altLang="en-US" sz="1800" kern="100" dirty="0">
                        <a:solidFill>
                          <a:schemeClr val="tx1"/>
                        </a:solidFill>
                        <a:latin typeface="Arial" pitchFamily="34" charset="0"/>
                        <a:ea typeface="+mn-ea"/>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00" dirty="0">
                          <a:latin typeface="Arial" pitchFamily="34" charset="0"/>
                          <a:ea typeface="+mn-ea"/>
                          <a:cs typeface="Arial" pitchFamily="34" charset="0"/>
                        </a:rPr>
                        <a:t>技轉經費</a:t>
                      </a:r>
                    </a:p>
                    <a:p>
                      <a:pPr marL="0" indent="0" algn="ctr">
                        <a:spcAft>
                          <a:spcPts val="0"/>
                        </a:spcAft>
                      </a:pPr>
                      <a:r>
                        <a:rPr lang="en-US" altLang="zh-TW" sz="1800" kern="100" dirty="0">
                          <a:latin typeface="Arial" pitchFamily="34" charset="0"/>
                          <a:ea typeface="+mn-ea"/>
                          <a:cs typeface="Arial" pitchFamily="34" charset="0"/>
                        </a:rPr>
                        <a:t>(</a:t>
                      </a:r>
                      <a:r>
                        <a:rPr lang="zh-TW" altLang="en-US" sz="1800" kern="100" dirty="0">
                          <a:latin typeface="Arial" pitchFamily="34" charset="0"/>
                          <a:ea typeface="+mn-ea"/>
                          <a:cs typeface="Arial" pitchFamily="34" charset="0"/>
                        </a:rPr>
                        <a:t>仟元</a:t>
                      </a:r>
                      <a:r>
                        <a:rPr lang="en-US" altLang="zh-TW" sz="1800" kern="100" dirty="0">
                          <a:latin typeface="Arial" pitchFamily="34" charset="0"/>
                          <a:ea typeface="+mn-ea"/>
                          <a:cs typeface="Arial" pitchFamily="34" charset="0"/>
                        </a:rPr>
                        <a:t>)</a:t>
                      </a:r>
                      <a:endParaRPr lang="zh-TW" sz="1800" kern="100" dirty="0">
                        <a:latin typeface="Arial" pitchFamily="34" charset="0"/>
                        <a:ea typeface="新細明體"/>
                        <a:cs typeface="Arial" pitchFamily="34" charset="0"/>
                      </a:endParaRPr>
                    </a:p>
                  </a:txBody>
                  <a:tcPr marL="65640" marR="6564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0" algn="ctr">
                        <a:spcAft>
                          <a:spcPts val="0"/>
                        </a:spcAft>
                      </a:pPr>
                      <a:r>
                        <a:rPr lang="zh-TW" altLang="en-US" sz="1800" kern="100" dirty="0">
                          <a:solidFill>
                            <a:schemeClr val="tx1"/>
                          </a:solidFill>
                          <a:latin typeface="Arial" pitchFamily="34" charset="0"/>
                          <a:ea typeface="+mn-ea"/>
                          <a:cs typeface="Arial" pitchFamily="34" charset="0"/>
                        </a:rPr>
                        <a:t>簽約日期</a:t>
                      </a:r>
                    </a:p>
                  </a:txBody>
                  <a:tcPr marL="65640" marR="6564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36905">
                <a:tc>
                  <a:txBody>
                    <a:bodyPr/>
                    <a:lstStyle/>
                    <a:p>
                      <a:pPr algn="ctr">
                        <a:spcAft>
                          <a:spcPts val="0"/>
                        </a:spcAft>
                      </a:pPr>
                      <a:r>
                        <a:rPr lang="en-US" sz="1800" kern="100">
                          <a:latin typeface="Arial" pitchFamily="34" charset="0"/>
                          <a:ea typeface="標楷體"/>
                          <a:cs typeface="Arial" pitchFamily="34" charset="0"/>
                        </a:rPr>
                        <a:t>1</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Arial" pitchFamily="34" charset="0"/>
                          <a:ea typeface="標楷體"/>
                          <a:cs typeface="Arial" pitchFamily="34" charset="0"/>
                        </a:rPr>
                        <a:t>ABC</a:t>
                      </a:r>
                      <a:r>
                        <a:rPr lang="zh-TW" sz="1600" kern="100" dirty="0">
                          <a:latin typeface="Arial" pitchFamily="34" charset="0"/>
                          <a:ea typeface="標楷體"/>
                          <a:cs typeface="Arial" pitchFamily="34" charset="0"/>
                        </a:rPr>
                        <a:t>公司</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kern="100" dirty="0">
                          <a:solidFill>
                            <a:schemeClr val="tx1"/>
                          </a:solidFill>
                          <a:latin typeface="Arial" pitchFamily="34" charset="0"/>
                          <a:ea typeface="+mn-ea"/>
                          <a:cs typeface="Arial" pitchFamily="34" charset="0"/>
                        </a:rPr>
                        <a:t>○○○模擬分析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r>
                        <a:rPr lang="en-US" sz="1600" kern="100" dirty="0">
                          <a:latin typeface="Arial" pitchFamily="34" charset="0"/>
                          <a:ea typeface="標楷體"/>
                          <a:cs typeface="Arial" pitchFamily="34" charset="0"/>
                        </a:rPr>
                        <a:t>200</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1600" kern="100" dirty="0" smtClean="0">
                          <a:latin typeface="Arial" pitchFamily="34" charset="0"/>
                          <a:ea typeface="標楷體"/>
                          <a:cs typeface="Arial" pitchFamily="34" charset="0"/>
                        </a:rPr>
                        <a:t>109.5.29</a:t>
                      </a:r>
                      <a:endParaRPr lang="zh-TW" sz="1600" kern="100" dirty="0">
                        <a:latin typeface="Arial" pitchFamily="34" charset="0"/>
                        <a:ea typeface="新細明體"/>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2570">
                <a:tc>
                  <a:txBody>
                    <a:bodyPr/>
                    <a:lstStyle/>
                    <a:p>
                      <a:pPr algn="ctr">
                        <a:spcAft>
                          <a:spcPts val="0"/>
                        </a:spcAft>
                      </a:pPr>
                      <a:r>
                        <a:rPr lang="en-US" sz="1800" kern="100">
                          <a:latin typeface="Arial" pitchFamily="34" charset="0"/>
                          <a:ea typeface="標楷體"/>
                          <a:cs typeface="Arial" pitchFamily="34" charset="0"/>
                        </a:rPr>
                        <a:t>2</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800"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endParaRPr lang="zh-TW" sz="1200" kern="100" dirty="0">
                        <a:latin typeface="Arial" pitchFamily="34" charset="0"/>
                        <a:ea typeface="新細明體"/>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302">
                <a:tc>
                  <a:txBody>
                    <a:bodyPr/>
                    <a:lstStyle/>
                    <a:p>
                      <a:pPr algn="ctr">
                        <a:spcAft>
                          <a:spcPts val="0"/>
                        </a:spcAft>
                      </a:pPr>
                      <a:r>
                        <a:rPr lang="en-US" sz="1800" kern="100">
                          <a:latin typeface="Arial" pitchFamily="34" charset="0"/>
                          <a:ea typeface="標楷體"/>
                          <a:cs typeface="Arial" pitchFamily="34" charset="0"/>
                        </a:rPr>
                        <a:t>3</a:t>
                      </a:r>
                      <a:endParaRPr lang="zh-TW" sz="1800" kern="100">
                        <a:latin typeface="Arial" pitchFamily="34" charset="0"/>
                        <a:ea typeface="新細明體"/>
                        <a:cs typeface="Arial" pitchFamily="34" charset="0"/>
                      </a:endParaRPr>
                    </a:p>
                  </a:txBody>
                  <a:tcPr marL="65640" marR="6564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04800" algn="ctr">
                        <a:spcAft>
                          <a:spcPts val="0"/>
                        </a:spcAft>
                      </a:pPr>
                      <a:endParaRPr lang="zh-TW" sz="12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lgn="ctr">
                        <a:spcAft>
                          <a:spcPts val="0"/>
                        </a:spcAft>
                      </a:pPr>
                      <a:endParaRPr lang="zh-TW" sz="1200" kern="100" dirty="0">
                        <a:latin typeface="Arial" pitchFamily="34" charset="0"/>
                        <a:ea typeface="新細明體"/>
                        <a:cs typeface="Arial" pitchFamily="34" charset="0"/>
                      </a:endParaRPr>
                    </a:p>
                  </a:txBody>
                  <a:tcPr marL="68580" marR="68580" marT="0" marB="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8475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附件、學生職場體驗說明</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smtClean="0">
                <a:effectLst>
                  <a:outerShdw blurRad="38100" dist="38100" dir="2700000" algn="tl">
                    <a:srgbClr val="C0C0C0"/>
                  </a:outerShdw>
                </a:effectLst>
                <a:ea typeface="標楷體" pitchFamily="65" charset="-120"/>
              </a:rPr>
              <a:t>學生實習說明</a:t>
            </a:r>
            <a:endParaRPr lang="zh-TW" altLang="en-US" b="1" dirty="0">
              <a:effectLst>
                <a:outerShdw blurRad="38100" dist="38100" dir="2700000" algn="tl">
                  <a:srgbClr val="C0C0C0"/>
                </a:outerShdw>
              </a:effectLst>
              <a:ea typeface="標楷體" pitchFamily="65" charset="-120"/>
            </a:endParaRPr>
          </a:p>
        </p:txBody>
      </p:sp>
      <p:graphicFrame>
        <p:nvGraphicFramePr>
          <p:cNvPr id="6" name="表格 5"/>
          <p:cNvGraphicFramePr>
            <a:graphicFrameLocks noGrp="1"/>
          </p:cNvGraphicFramePr>
          <p:nvPr>
            <p:extLst/>
          </p:nvPr>
        </p:nvGraphicFramePr>
        <p:xfrm>
          <a:off x="395536" y="3887014"/>
          <a:ext cx="8429683" cy="2605862"/>
        </p:xfrm>
        <a:graphic>
          <a:graphicData uri="http://schemas.openxmlformats.org/drawingml/2006/table">
            <a:tbl>
              <a:tblPr/>
              <a:tblGrid>
                <a:gridCol w="570316">
                  <a:extLst>
                    <a:ext uri="{9D8B030D-6E8A-4147-A177-3AD203B41FA5}">
                      <a16:colId xmlns:a16="http://schemas.microsoft.com/office/drawing/2014/main" val="20000"/>
                    </a:ext>
                  </a:extLst>
                </a:gridCol>
                <a:gridCol w="1685599">
                  <a:extLst>
                    <a:ext uri="{9D8B030D-6E8A-4147-A177-3AD203B41FA5}">
                      <a16:colId xmlns:a16="http://schemas.microsoft.com/office/drawing/2014/main" val="20001"/>
                    </a:ext>
                  </a:extLst>
                </a:gridCol>
                <a:gridCol w="958795">
                  <a:extLst>
                    <a:ext uri="{9D8B030D-6E8A-4147-A177-3AD203B41FA5}">
                      <a16:colId xmlns:a16="http://schemas.microsoft.com/office/drawing/2014/main" val="20002"/>
                    </a:ext>
                  </a:extLst>
                </a:gridCol>
                <a:gridCol w="1143008">
                  <a:extLst>
                    <a:ext uri="{9D8B030D-6E8A-4147-A177-3AD203B41FA5}">
                      <a16:colId xmlns:a16="http://schemas.microsoft.com/office/drawing/2014/main" val="20003"/>
                    </a:ext>
                  </a:extLst>
                </a:gridCol>
                <a:gridCol w="4071965">
                  <a:extLst>
                    <a:ext uri="{9D8B030D-6E8A-4147-A177-3AD203B41FA5}">
                      <a16:colId xmlns:a16="http://schemas.microsoft.com/office/drawing/2014/main" val="20004"/>
                    </a:ext>
                  </a:extLst>
                </a:gridCol>
              </a:tblGrid>
              <a:tr h="577942">
                <a:tc>
                  <a:txBody>
                    <a:bodyPr/>
                    <a:lstStyle/>
                    <a:p>
                      <a:pPr algn="ctr">
                        <a:spcAft>
                          <a:spcPts val="0"/>
                        </a:spcAft>
                      </a:pPr>
                      <a:r>
                        <a:rPr lang="zh-TW" sz="1600" b="1" kern="100" dirty="0">
                          <a:latin typeface="Arial" pitchFamily="34" charset="0"/>
                          <a:ea typeface="+mj-ea"/>
                          <a:cs typeface="Arial" pitchFamily="34" charset="0"/>
                        </a:rPr>
                        <a:t>項次</a:t>
                      </a: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zh-TW" sz="1600" b="1" kern="100" dirty="0">
                          <a:latin typeface="Arial" pitchFamily="34" charset="0"/>
                          <a:ea typeface="+mj-ea"/>
                          <a:cs typeface="Arial" pitchFamily="34" charset="0"/>
                        </a:rPr>
                        <a:t>類別</a:t>
                      </a:r>
                    </a:p>
                  </a:txBody>
                  <a:tcPr marL="65989" marR="6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zh-TW" sz="1600" b="1" kern="100" dirty="0">
                          <a:latin typeface="Arial" pitchFamily="34" charset="0"/>
                          <a:ea typeface="+mj-ea"/>
                          <a:cs typeface="Arial" pitchFamily="34" charset="0"/>
                        </a:rPr>
                        <a:t>案件數</a:t>
                      </a:r>
                    </a:p>
                  </a:txBody>
                  <a:tcPr marL="65989" marR="6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zh-TW" sz="1600" b="1" kern="100" dirty="0">
                          <a:latin typeface="Arial" pitchFamily="34" charset="0"/>
                          <a:ea typeface="+mj-ea"/>
                          <a:cs typeface="Arial" pitchFamily="34" charset="0"/>
                        </a:rPr>
                        <a:t>參與學生人數</a:t>
                      </a:r>
                    </a:p>
                  </a:txBody>
                  <a:tcPr marL="65989" marR="65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zh-TW" sz="1600" b="1" kern="100" dirty="0">
                          <a:latin typeface="Arial" pitchFamily="34" charset="0"/>
                          <a:ea typeface="+mj-ea"/>
                          <a:cs typeface="Arial" pitchFamily="34" charset="0"/>
                        </a:rPr>
                        <a:t>說明</a:t>
                      </a:r>
                    </a:p>
                  </a:txBody>
                  <a:tcPr marL="65989" marR="65989"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506980">
                <a:tc>
                  <a:txBody>
                    <a:bodyPr/>
                    <a:lstStyle/>
                    <a:p>
                      <a:pPr algn="ctr">
                        <a:spcAft>
                          <a:spcPts val="0"/>
                        </a:spcAft>
                      </a:pPr>
                      <a:r>
                        <a:rPr lang="en-US" sz="1600" kern="100" dirty="0">
                          <a:latin typeface="Arial" pitchFamily="34" charset="0"/>
                          <a:ea typeface="+mj-ea"/>
                          <a:cs typeface="Arial" pitchFamily="34" charset="0"/>
                        </a:rPr>
                        <a:t>1</a:t>
                      </a:r>
                      <a:endParaRPr lang="zh-TW" sz="1600" kern="100" dirty="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r>
                        <a:rPr lang="zh-TW" sz="1600" kern="100" dirty="0">
                          <a:solidFill>
                            <a:srgbClr val="000000"/>
                          </a:solidFill>
                          <a:latin typeface="Arial"/>
                          <a:ea typeface="標楷體"/>
                          <a:cs typeface="Arial"/>
                        </a:rPr>
                        <a:t>學生專題製作</a:t>
                      </a: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Arial"/>
                          <a:ea typeface="標楷體"/>
                          <a:cs typeface="CG Times"/>
                        </a:rPr>
                        <a:t>(</a:t>
                      </a:r>
                      <a:r>
                        <a:rPr lang="zh-TW" sz="1600" kern="100" dirty="0">
                          <a:latin typeface="Arial"/>
                          <a:ea typeface="標楷體"/>
                          <a:cs typeface="Arial"/>
                        </a:rPr>
                        <a:t>專題名稱、參與廠商名稱、效益</a:t>
                      </a:r>
                      <a:r>
                        <a:rPr lang="en-US" sz="1600" kern="100" dirty="0">
                          <a:latin typeface="Arial"/>
                          <a:ea typeface="標楷體"/>
                          <a:cs typeface="CG Times"/>
                        </a:rPr>
                        <a:t>)</a:t>
                      </a: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6980">
                <a:tc>
                  <a:txBody>
                    <a:bodyPr/>
                    <a:lstStyle/>
                    <a:p>
                      <a:pPr algn="ctr">
                        <a:spcAft>
                          <a:spcPts val="0"/>
                        </a:spcAft>
                      </a:pPr>
                      <a:r>
                        <a:rPr lang="en-US" sz="1600" kern="100">
                          <a:latin typeface="Arial" pitchFamily="34" charset="0"/>
                          <a:ea typeface="+mj-ea"/>
                          <a:cs typeface="Arial" pitchFamily="34" charset="0"/>
                        </a:rPr>
                        <a:t>2</a:t>
                      </a:r>
                      <a:endParaRPr lang="zh-TW" sz="1600" kern="10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r>
                        <a:rPr lang="zh-TW" sz="1600" kern="100" dirty="0">
                          <a:solidFill>
                            <a:srgbClr val="000000"/>
                          </a:solidFill>
                          <a:latin typeface="Arial"/>
                          <a:ea typeface="標楷體"/>
                          <a:cs typeface="Arial"/>
                        </a:rPr>
                        <a:t>廠商實務見習</a:t>
                      </a: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Arial"/>
                          <a:ea typeface="標楷體"/>
                          <a:cs typeface="CG Times"/>
                        </a:rPr>
                        <a:t>(</a:t>
                      </a:r>
                      <a:r>
                        <a:rPr lang="zh-TW" sz="1600" kern="100" dirty="0">
                          <a:latin typeface="Arial"/>
                          <a:ea typeface="標楷體"/>
                          <a:cs typeface="Arial"/>
                        </a:rPr>
                        <a:t>見習內容、參與廠商名稱</a:t>
                      </a:r>
                      <a:r>
                        <a:rPr lang="en-US" sz="1600" kern="100" dirty="0">
                          <a:latin typeface="Arial"/>
                          <a:ea typeface="標楷體"/>
                          <a:cs typeface="CG Times"/>
                        </a:rPr>
                        <a:t>)</a:t>
                      </a: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6980">
                <a:tc>
                  <a:txBody>
                    <a:bodyPr/>
                    <a:lstStyle/>
                    <a:p>
                      <a:pPr algn="ctr">
                        <a:spcAft>
                          <a:spcPts val="0"/>
                        </a:spcAft>
                      </a:pPr>
                      <a:r>
                        <a:rPr lang="en-US" sz="1600" kern="100" dirty="0">
                          <a:latin typeface="Arial" pitchFamily="34" charset="0"/>
                          <a:ea typeface="+mj-ea"/>
                          <a:cs typeface="Arial" pitchFamily="34" charset="0"/>
                        </a:rPr>
                        <a:t>3</a:t>
                      </a:r>
                      <a:endParaRPr lang="zh-TW" sz="1600" kern="100" dirty="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r>
                        <a:rPr lang="zh-TW" sz="1600" kern="100">
                          <a:solidFill>
                            <a:srgbClr val="000000"/>
                          </a:solidFill>
                          <a:latin typeface="Arial"/>
                          <a:ea typeface="標楷體"/>
                          <a:cs typeface="Arial"/>
                        </a:rPr>
                        <a:t>廠商人才需求媒合</a:t>
                      </a:r>
                      <a:endParaRPr lang="zh-TW" sz="1600" kern="10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endParaRPr lang="en-US" sz="1600" kern="100">
                        <a:solidFill>
                          <a:srgbClr val="000000"/>
                        </a:solidFill>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endParaRPr lang="en-US" sz="1600" kern="100" dirty="0">
                        <a:solidFill>
                          <a:srgbClr val="000000"/>
                        </a:solidFill>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r>
                        <a:rPr lang="en-US" sz="1600" kern="100" dirty="0">
                          <a:solidFill>
                            <a:srgbClr val="000000"/>
                          </a:solidFill>
                          <a:latin typeface="Arial"/>
                          <a:ea typeface="標楷體"/>
                          <a:cs typeface="CG Times"/>
                        </a:rPr>
                        <a:t>(</a:t>
                      </a:r>
                      <a:r>
                        <a:rPr lang="zh-TW" sz="1600" kern="100" dirty="0">
                          <a:solidFill>
                            <a:srgbClr val="000000"/>
                          </a:solidFill>
                          <a:latin typeface="Arial"/>
                          <a:ea typeface="標楷體"/>
                          <a:cs typeface="Arial"/>
                        </a:rPr>
                        <a:t>媒合方式、參與廠商名稱、效益</a:t>
                      </a:r>
                      <a:r>
                        <a:rPr lang="en-US" sz="1600" kern="100" dirty="0">
                          <a:solidFill>
                            <a:srgbClr val="000000"/>
                          </a:solidFill>
                          <a:latin typeface="Arial"/>
                          <a:ea typeface="標楷體"/>
                          <a:cs typeface="CG Times"/>
                        </a:rPr>
                        <a:t>) </a:t>
                      </a: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69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00" dirty="0">
                          <a:latin typeface="Arial" pitchFamily="34" charset="0"/>
                          <a:ea typeface="+mj-ea"/>
                          <a:cs typeface="Arial" pitchFamily="34" charset="0"/>
                        </a:rPr>
                        <a:t>4</a:t>
                      </a:r>
                      <a:endParaRPr lang="zh-TW" altLang="en-US" sz="1600" kern="100" dirty="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r>
                        <a:rPr lang="zh-TW" sz="1600" kern="100">
                          <a:solidFill>
                            <a:srgbClr val="000000"/>
                          </a:solidFill>
                          <a:latin typeface="Arial"/>
                          <a:ea typeface="標楷體"/>
                          <a:cs typeface="Arial"/>
                        </a:rPr>
                        <a:t>運用政府人才計畫資源</a:t>
                      </a:r>
                      <a:endParaRPr lang="zh-TW" sz="1600" kern="10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Arial"/>
                          <a:ea typeface="標楷體"/>
                          <a:cs typeface="CG Times"/>
                        </a:rPr>
                        <a:t>(</a:t>
                      </a:r>
                      <a:r>
                        <a:rPr lang="zh-TW" sz="1600" kern="100" dirty="0">
                          <a:latin typeface="Arial"/>
                          <a:ea typeface="標楷體"/>
                          <a:cs typeface="Arial"/>
                        </a:rPr>
                        <a:t>計畫名稱、參與廠商名稱</a:t>
                      </a:r>
                      <a:r>
                        <a:rPr lang="en-US" sz="1600" kern="100" dirty="0">
                          <a:latin typeface="Arial"/>
                          <a:ea typeface="標楷體"/>
                          <a:cs typeface="CG Times"/>
                        </a:rPr>
                        <a:t>)</a:t>
                      </a: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33</a:t>
            </a:fld>
            <a:endParaRPr lang="zh-TW" altLang="en-US" dirty="0">
              <a:latin typeface="Arial" pitchFamily="34" charset="0"/>
              <a:cs typeface="Arial" pitchFamily="34" charset="0"/>
            </a:endParaRPr>
          </a:p>
        </p:txBody>
      </p:sp>
      <p:sp>
        <p:nvSpPr>
          <p:cNvPr id="8" name="Rectangle 23"/>
          <p:cNvSpPr>
            <a:spLocks noChangeArrowheads="1"/>
          </p:cNvSpPr>
          <p:nvPr/>
        </p:nvSpPr>
        <p:spPr bwMode="auto">
          <a:xfrm>
            <a:off x="0" y="3374652"/>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smtClean="0">
                <a:effectLst>
                  <a:outerShdw blurRad="38100" dist="38100" dir="2700000" algn="tl">
                    <a:srgbClr val="C0C0C0"/>
                  </a:outerShdw>
                </a:effectLst>
                <a:ea typeface="標楷體" pitchFamily="65" charset="-120"/>
              </a:rPr>
              <a:t>其他學生職場體驗說明</a:t>
            </a:r>
            <a:endParaRPr lang="zh-TW" altLang="en-US" b="1" dirty="0">
              <a:effectLst>
                <a:outerShdw blurRad="38100" dist="38100" dir="2700000" algn="tl">
                  <a:srgbClr val="C0C0C0"/>
                </a:outerShdw>
              </a:effectLst>
              <a:ea typeface="標楷體" pitchFamily="65" charset="-120"/>
            </a:endParaRPr>
          </a:p>
        </p:txBody>
      </p:sp>
      <p:graphicFrame>
        <p:nvGraphicFramePr>
          <p:cNvPr id="4" name="表格 3"/>
          <p:cNvGraphicFramePr>
            <a:graphicFrameLocks noGrp="1"/>
          </p:cNvGraphicFramePr>
          <p:nvPr>
            <p:extLst/>
          </p:nvPr>
        </p:nvGraphicFramePr>
        <p:xfrm>
          <a:off x="395536" y="1227775"/>
          <a:ext cx="8429683" cy="1985202"/>
        </p:xfrm>
        <a:graphic>
          <a:graphicData uri="http://schemas.openxmlformats.org/drawingml/2006/table">
            <a:tbl>
              <a:tblPr/>
              <a:tblGrid>
                <a:gridCol w="570316">
                  <a:extLst>
                    <a:ext uri="{9D8B030D-6E8A-4147-A177-3AD203B41FA5}">
                      <a16:colId xmlns:a16="http://schemas.microsoft.com/office/drawing/2014/main" val="20000"/>
                    </a:ext>
                  </a:extLst>
                </a:gridCol>
                <a:gridCol w="1685599">
                  <a:extLst>
                    <a:ext uri="{9D8B030D-6E8A-4147-A177-3AD203B41FA5}">
                      <a16:colId xmlns:a16="http://schemas.microsoft.com/office/drawing/2014/main" val="20001"/>
                    </a:ext>
                  </a:extLst>
                </a:gridCol>
                <a:gridCol w="958795">
                  <a:extLst>
                    <a:ext uri="{9D8B030D-6E8A-4147-A177-3AD203B41FA5}">
                      <a16:colId xmlns:a16="http://schemas.microsoft.com/office/drawing/2014/main" val="20002"/>
                    </a:ext>
                  </a:extLst>
                </a:gridCol>
                <a:gridCol w="2257898">
                  <a:extLst>
                    <a:ext uri="{9D8B030D-6E8A-4147-A177-3AD203B41FA5}">
                      <a16:colId xmlns:a16="http://schemas.microsoft.com/office/drawing/2014/main" val="20003"/>
                    </a:ext>
                  </a:extLst>
                </a:gridCol>
                <a:gridCol w="2957075">
                  <a:extLst>
                    <a:ext uri="{9D8B030D-6E8A-4147-A177-3AD203B41FA5}">
                      <a16:colId xmlns:a16="http://schemas.microsoft.com/office/drawing/2014/main" val="20004"/>
                    </a:ext>
                  </a:extLst>
                </a:gridCol>
              </a:tblGrid>
              <a:tr h="546639">
                <a:tc>
                  <a:txBody>
                    <a:bodyPr/>
                    <a:lstStyle/>
                    <a:p>
                      <a:pPr algn="ctr">
                        <a:spcAft>
                          <a:spcPts val="0"/>
                        </a:spcAft>
                      </a:pPr>
                      <a:r>
                        <a:rPr lang="zh-TW" sz="1600" b="1" kern="100" dirty="0">
                          <a:latin typeface="Arial" pitchFamily="34" charset="0"/>
                          <a:ea typeface="+mj-ea"/>
                          <a:cs typeface="Arial" pitchFamily="34" charset="0"/>
                        </a:rPr>
                        <a:t>項次</a:t>
                      </a: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spcAft>
                          <a:spcPts val="0"/>
                        </a:spcAft>
                      </a:pPr>
                      <a:r>
                        <a:rPr lang="zh-TW" sz="1600" b="1" kern="100" dirty="0">
                          <a:solidFill>
                            <a:schemeClr val="tx1"/>
                          </a:solidFill>
                          <a:latin typeface="Arial" pitchFamily="34" charset="0"/>
                          <a:ea typeface="+mj-ea"/>
                          <a:cs typeface="Arial" pitchFamily="34" charset="0"/>
                        </a:rPr>
                        <a:t>廠商名稱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spcAft>
                          <a:spcPts val="0"/>
                        </a:spcAft>
                      </a:pPr>
                      <a:r>
                        <a:rPr lang="zh-TW" sz="1600" b="1" kern="100" dirty="0">
                          <a:solidFill>
                            <a:schemeClr val="tx1"/>
                          </a:solidFill>
                          <a:latin typeface="Arial" pitchFamily="34" charset="0"/>
                          <a:ea typeface="+mj-ea"/>
                          <a:cs typeface="Arial" pitchFamily="34" charset="0"/>
                        </a:rPr>
                        <a:t>參與學生人數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spcAft>
                          <a:spcPts val="0"/>
                        </a:spcAft>
                      </a:pPr>
                      <a:r>
                        <a:rPr lang="zh-TW" sz="1600" b="1" kern="100" dirty="0">
                          <a:solidFill>
                            <a:schemeClr val="tx1"/>
                          </a:solidFill>
                          <a:latin typeface="Arial" pitchFamily="34" charset="0"/>
                          <a:ea typeface="+mj-ea"/>
                          <a:cs typeface="Arial" pitchFamily="34" charset="0"/>
                        </a:rPr>
                        <a:t>實習類型</a:t>
                      </a:r>
                    </a:p>
                    <a:p>
                      <a:pPr marL="0" algn="ctr" defTabSz="914400" rtl="0" eaLnBrk="1" latinLnBrk="0" hangingPunct="1">
                        <a:spcAft>
                          <a:spcPts val="0"/>
                        </a:spcAft>
                      </a:pPr>
                      <a:r>
                        <a:rPr lang="en-US" sz="1600" b="1" kern="100" dirty="0">
                          <a:solidFill>
                            <a:schemeClr val="tx1"/>
                          </a:solidFill>
                          <a:latin typeface="Arial" pitchFamily="34" charset="0"/>
                          <a:ea typeface="+mj-ea"/>
                          <a:cs typeface="Arial" pitchFamily="34" charset="0"/>
                        </a:rPr>
                        <a:t>(</a:t>
                      </a:r>
                      <a:r>
                        <a:rPr lang="zh-TW" sz="1600" b="1" kern="100" dirty="0">
                          <a:solidFill>
                            <a:schemeClr val="tx1"/>
                          </a:solidFill>
                          <a:latin typeface="Arial" pitchFamily="34" charset="0"/>
                          <a:ea typeface="+mj-ea"/>
                          <a:cs typeface="Arial" pitchFamily="34" charset="0"/>
                        </a:rPr>
                        <a:t>寒暑期、學期、學年</a:t>
                      </a:r>
                      <a:r>
                        <a:rPr lang="en-US" sz="1600" b="1" kern="100" dirty="0">
                          <a:solidFill>
                            <a:schemeClr val="tx1"/>
                          </a:solidFill>
                          <a:latin typeface="Arial" pitchFamily="34" charset="0"/>
                          <a:ea typeface="+mj-ea"/>
                          <a:cs typeface="Arial" pitchFamily="34" charset="0"/>
                        </a:rPr>
                        <a:t>)</a:t>
                      </a:r>
                      <a:endParaRPr lang="zh-TW" sz="1600" b="1" kern="100" dirty="0">
                        <a:solidFill>
                          <a:schemeClr val="tx1"/>
                        </a:solidFill>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latinLnBrk="0" hangingPunct="1">
                        <a:spcAft>
                          <a:spcPts val="0"/>
                        </a:spcAft>
                      </a:pPr>
                      <a:r>
                        <a:rPr lang="zh-TW" sz="1600" b="1" kern="100" dirty="0">
                          <a:solidFill>
                            <a:schemeClr val="tx1"/>
                          </a:solidFill>
                          <a:latin typeface="Arial" pitchFamily="34" charset="0"/>
                          <a:ea typeface="+mj-ea"/>
                          <a:cs typeface="Arial" pitchFamily="34" charset="0"/>
                        </a:rPr>
                        <a:t>說明</a:t>
                      </a:r>
                    </a:p>
                    <a:p>
                      <a:pPr marL="0" algn="ctr" defTabSz="914400" rtl="0" eaLnBrk="1" latinLnBrk="0" hangingPunct="1">
                        <a:spcAft>
                          <a:spcPts val="0"/>
                        </a:spcAft>
                      </a:pPr>
                      <a:r>
                        <a:rPr lang="en-US" sz="1600" b="1" kern="100" dirty="0">
                          <a:solidFill>
                            <a:schemeClr val="tx1"/>
                          </a:solidFill>
                          <a:latin typeface="Arial" pitchFamily="34" charset="0"/>
                          <a:ea typeface="+mj-ea"/>
                          <a:cs typeface="Arial" pitchFamily="34" charset="0"/>
                        </a:rPr>
                        <a:t>(</a:t>
                      </a:r>
                      <a:r>
                        <a:rPr lang="zh-TW" sz="1600" b="1" kern="100" dirty="0">
                          <a:solidFill>
                            <a:schemeClr val="tx1"/>
                          </a:solidFill>
                          <a:latin typeface="Arial" pitchFamily="34" charset="0"/>
                          <a:ea typeface="+mj-ea"/>
                          <a:cs typeface="Arial" pitchFamily="34" charset="0"/>
                        </a:rPr>
                        <a:t>實習職務類別、後續留任情形</a:t>
                      </a:r>
                      <a:r>
                        <a:rPr lang="en-US" sz="1600" b="1" kern="100" dirty="0">
                          <a:solidFill>
                            <a:schemeClr val="tx1"/>
                          </a:solidFill>
                          <a:latin typeface="Arial" pitchFamily="34" charset="0"/>
                          <a:ea typeface="+mj-ea"/>
                          <a:cs typeface="Arial" pitchFamily="34" charset="0"/>
                        </a:rPr>
                        <a:t>)</a:t>
                      </a:r>
                      <a:endParaRPr lang="zh-TW" sz="1600" b="1" kern="100" dirty="0">
                        <a:solidFill>
                          <a:schemeClr val="tx1"/>
                        </a:solidFill>
                        <a:latin typeface="Arial" pitchFamily="34" charset="0"/>
                        <a:ea typeface="+mj-ea"/>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479521">
                <a:tc>
                  <a:txBody>
                    <a:bodyPr/>
                    <a:lstStyle/>
                    <a:p>
                      <a:pPr algn="ctr">
                        <a:spcAft>
                          <a:spcPts val="0"/>
                        </a:spcAft>
                      </a:pPr>
                      <a:r>
                        <a:rPr lang="en-US" sz="1600" kern="100" dirty="0">
                          <a:latin typeface="Arial" pitchFamily="34" charset="0"/>
                          <a:ea typeface="+mj-ea"/>
                          <a:cs typeface="Arial" pitchFamily="34" charset="0"/>
                        </a:rPr>
                        <a:t>1</a:t>
                      </a:r>
                      <a:endParaRPr lang="zh-TW" sz="1600" kern="100" dirty="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9521">
                <a:tc>
                  <a:txBody>
                    <a:bodyPr/>
                    <a:lstStyle/>
                    <a:p>
                      <a:pPr algn="ctr">
                        <a:spcAft>
                          <a:spcPts val="0"/>
                        </a:spcAft>
                      </a:pPr>
                      <a:r>
                        <a:rPr lang="en-US" sz="1600" kern="100">
                          <a:latin typeface="Arial" pitchFamily="34" charset="0"/>
                          <a:ea typeface="+mj-ea"/>
                          <a:cs typeface="Arial" pitchFamily="34" charset="0"/>
                        </a:rPr>
                        <a:t>2</a:t>
                      </a:r>
                      <a:endParaRPr lang="zh-TW" sz="1600" kern="10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 indent="-7620" algn="ctr">
                        <a:lnSpc>
                          <a:spcPts val="1500"/>
                        </a:lnSpc>
                        <a:spcAft>
                          <a:spcPts val="0"/>
                        </a:spcAft>
                      </a:pP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9521">
                <a:tc gridSpan="2">
                  <a:txBody>
                    <a:bodyPr/>
                    <a:lstStyle/>
                    <a:p>
                      <a:pPr algn="ctr">
                        <a:spcAft>
                          <a:spcPts val="0"/>
                        </a:spcAft>
                      </a:pPr>
                      <a:r>
                        <a:rPr lang="zh-TW" altLang="en-US" sz="1600" kern="100" dirty="0" smtClean="0">
                          <a:latin typeface="Arial" pitchFamily="34" charset="0"/>
                          <a:ea typeface="+mj-ea"/>
                          <a:cs typeface="Arial" pitchFamily="34" charset="0"/>
                        </a:rPr>
                        <a:t>合計</a:t>
                      </a:r>
                      <a:endParaRPr lang="zh-TW" sz="1600" kern="100" dirty="0">
                        <a:latin typeface="Arial" pitchFamily="34" charset="0"/>
                        <a:ea typeface="+mj-ea"/>
                        <a:cs typeface="Arial" pitchFamily="34" charset="0"/>
                      </a:endParaRPr>
                    </a:p>
                  </a:txBody>
                  <a:tcPr marL="65989" marR="65989"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marL="7620" indent="-7620" algn="ctr">
                        <a:lnSpc>
                          <a:spcPts val="1500"/>
                        </a:lnSpc>
                        <a:spcAft>
                          <a:spcPts val="0"/>
                        </a:spcAft>
                      </a:pP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7620" indent="-7620" algn="ctr">
                        <a:lnSpc>
                          <a:spcPts val="1500"/>
                        </a:lnSpc>
                        <a:spcAft>
                          <a:spcPts val="0"/>
                        </a:spcAft>
                      </a:pPr>
                      <a:endParaRPr lang="en-US" sz="1600" kern="100" dirty="0">
                        <a:solidFill>
                          <a:srgbClr val="000000"/>
                        </a:solidFill>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7620" indent="-7620" algn="ctr">
                        <a:lnSpc>
                          <a:spcPts val="1500"/>
                        </a:lnSpc>
                        <a:spcAft>
                          <a:spcPts val="0"/>
                        </a:spcAft>
                      </a:pPr>
                      <a:endParaRPr lang="en-US" sz="1600" kern="100" dirty="0">
                        <a:solidFill>
                          <a:srgbClr val="000000"/>
                        </a:solidFill>
                        <a:latin typeface="Arial"/>
                        <a:ea typeface="標楷體"/>
                        <a:cs typeface="CG Time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7620" indent="-7620" algn="ctr">
                        <a:lnSpc>
                          <a:spcPts val="1500"/>
                        </a:lnSpc>
                        <a:spcAft>
                          <a:spcPts val="0"/>
                        </a:spcAft>
                      </a:pPr>
                      <a:endParaRPr lang="zh-TW" sz="1600" kern="100" dirty="0">
                        <a:latin typeface="CG Times"/>
                        <a:ea typeface="新細明體"/>
                        <a:cs typeface="CG Times"/>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4153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人才培訓課程說明</a:t>
            </a:r>
            <a:endParaRPr lang="zh-TW" altLang="en-US" b="1" dirty="0">
              <a:effectLst>
                <a:outerShdw blurRad="38100" dist="38100" dir="2700000" algn="tl">
                  <a:srgbClr val="C0C0C0"/>
                </a:outerShdw>
              </a:effectLst>
              <a:ea typeface="標楷體" pitchFamily="65" charset="-120"/>
            </a:endParaRPr>
          </a:p>
        </p:txBody>
      </p:sp>
      <p:graphicFrame>
        <p:nvGraphicFramePr>
          <p:cNvPr id="6" name="表格 5"/>
          <p:cNvGraphicFramePr>
            <a:graphicFrameLocks noGrp="1"/>
          </p:cNvGraphicFramePr>
          <p:nvPr>
            <p:extLst/>
          </p:nvPr>
        </p:nvGraphicFramePr>
        <p:xfrm>
          <a:off x="571472" y="1285860"/>
          <a:ext cx="8321009" cy="1928826"/>
        </p:xfrm>
        <a:graphic>
          <a:graphicData uri="http://schemas.openxmlformats.org/drawingml/2006/table">
            <a:tbl>
              <a:tblPr/>
              <a:tblGrid>
                <a:gridCol w="595479">
                  <a:extLst>
                    <a:ext uri="{9D8B030D-6E8A-4147-A177-3AD203B41FA5}">
                      <a16:colId xmlns:a16="http://schemas.microsoft.com/office/drawing/2014/main" val="20000"/>
                    </a:ext>
                  </a:extLst>
                </a:gridCol>
                <a:gridCol w="1106528">
                  <a:extLst>
                    <a:ext uri="{9D8B030D-6E8A-4147-A177-3AD203B41FA5}">
                      <a16:colId xmlns:a16="http://schemas.microsoft.com/office/drawing/2014/main" val="20001"/>
                    </a:ext>
                  </a:extLst>
                </a:gridCol>
                <a:gridCol w="1177509">
                  <a:extLst>
                    <a:ext uri="{9D8B030D-6E8A-4147-A177-3AD203B41FA5}">
                      <a16:colId xmlns:a16="http://schemas.microsoft.com/office/drawing/2014/main" val="20002"/>
                    </a:ext>
                  </a:extLst>
                </a:gridCol>
                <a:gridCol w="984742">
                  <a:extLst>
                    <a:ext uri="{9D8B030D-6E8A-4147-A177-3AD203B41FA5}">
                      <a16:colId xmlns:a16="http://schemas.microsoft.com/office/drawing/2014/main" val="20003"/>
                    </a:ext>
                  </a:extLst>
                </a:gridCol>
                <a:gridCol w="1628039">
                  <a:extLst>
                    <a:ext uri="{9D8B030D-6E8A-4147-A177-3AD203B41FA5}">
                      <a16:colId xmlns:a16="http://schemas.microsoft.com/office/drawing/2014/main" val="20004"/>
                    </a:ext>
                  </a:extLst>
                </a:gridCol>
                <a:gridCol w="740479">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1368153">
                  <a:extLst>
                    <a:ext uri="{9D8B030D-6E8A-4147-A177-3AD203B41FA5}">
                      <a16:colId xmlns:a16="http://schemas.microsoft.com/office/drawing/2014/main" val="20007"/>
                    </a:ext>
                  </a:extLst>
                </a:gridCol>
              </a:tblGrid>
              <a:tr h="500066">
                <a:tc>
                  <a:txBody>
                    <a:bodyPr/>
                    <a:lstStyle/>
                    <a:p>
                      <a:pPr algn="ctr">
                        <a:spcAft>
                          <a:spcPts val="0"/>
                        </a:spcAft>
                      </a:pPr>
                      <a:r>
                        <a:rPr lang="zh-TW" sz="1600" kern="100" dirty="0">
                          <a:latin typeface="Arial" pitchFamily="34" charset="0"/>
                          <a:ea typeface="標楷體"/>
                          <a:cs typeface="Arial" pitchFamily="34" charset="0"/>
                        </a:rPr>
                        <a:t>編號</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spcAft>
                          <a:spcPts val="0"/>
                        </a:spcAft>
                      </a:pPr>
                      <a:r>
                        <a:rPr lang="zh-TW" sz="1600" kern="100" dirty="0">
                          <a:latin typeface="Arial" pitchFamily="34" charset="0"/>
                          <a:ea typeface="標楷體"/>
                          <a:cs typeface="Arial" pitchFamily="34" charset="0"/>
                        </a:rPr>
                        <a:t>課程名稱</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spcAft>
                          <a:spcPts val="0"/>
                        </a:spcAft>
                      </a:pPr>
                      <a:r>
                        <a:rPr lang="zh-TW" sz="1600" kern="100" dirty="0">
                          <a:latin typeface="Arial" pitchFamily="34" charset="0"/>
                          <a:ea typeface="標楷體"/>
                          <a:cs typeface="Arial" pitchFamily="34" charset="0"/>
                        </a:rPr>
                        <a:t>辦理時間</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4763" indent="0" algn="ctr">
                        <a:spcAft>
                          <a:spcPts val="0"/>
                        </a:spcAft>
                      </a:pPr>
                      <a:r>
                        <a:rPr lang="zh-TW" sz="1600" kern="100" dirty="0">
                          <a:latin typeface="Arial" pitchFamily="34" charset="0"/>
                          <a:ea typeface="標楷體"/>
                          <a:cs typeface="Arial" pitchFamily="34" charset="0"/>
                        </a:rPr>
                        <a:t>辦理地點</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indent="0" algn="ctr">
                        <a:spcAft>
                          <a:spcPts val="0"/>
                        </a:spcAft>
                      </a:pPr>
                      <a:r>
                        <a:rPr lang="zh-TW" sz="1600" kern="100" dirty="0">
                          <a:latin typeface="Arial" pitchFamily="34" charset="0"/>
                          <a:ea typeface="標楷體"/>
                          <a:cs typeface="Arial" pitchFamily="34" charset="0"/>
                        </a:rPr>
                        <a:t>課程內容</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4763" indent="0" algn="ctr">
                        <a:spcAft>
                          <a:spcPts val="0"/>
                        </a:spcAft>
                      </a:pPr>
                      <a:r>
                        <a:rPr lang="zh-TW" sz="1600" kern="100" dirty="0">
                          <a:latin typeface="Arial" pitchFamily="34" charset="0"/>
                          <a:ea typeface="標楷體"/>
                          <a:cs typeface="Arial" pitchFamily="34" charset="0"/>
                        </a:rPr>
                        <a:t>課程時數</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4763" indent="0" algn="ctr">
                        <a:spcAft>
                          <a:spcPts val="0"/>
                        </a:spcAft>
                      </a:pPr>
                      <a:r>
                        <a:rPr lang="zh-TW" altLang="en-US" sz="1600" kern="100" dirty="0">
                          <a:latin typeface="Arial" pitchFamily="34" charset="0"/>
                          <a:ea typeface="標楷體" pitchFamily="65" charset="-120"/>
                          <a:cs typeface="Arial" pitchFamily="34" charset="0"/>
                        </a:rPr>
                        <a:t>參與人數</a:t>
                      </a:r>
                      <a:endParaRPr lang="zh-TW" sz="1600" kern="100" dirty="0">
                        <a:latin typeface="Arial" pitchFamily="34" charset="0"/>
                        <a:ea typeface="標楷體" pitchFamily="65" charset="-120"/>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4763" indent="0" algn="ctr">
                        <a:spcAft>
                          <a:spcPts val="0"/>
                        </a:spcAft>
                      </a:pPr>
                      <a:r>
                        <a:rPr lang="zh-TW" altLang="en-US" sz="1600" kern="100" dirty="0" smtClean="0">
                          <a:latin typeface="Arial" pitchFamily="34" charset="0"/>
                          <a:ea typeface="標楷體" pitchFamily="65" charset="-120"/>
                          <a:cs typeface="Arial" pitchFamily="34" charset="0"/>
                        </a:rPr>
                        <a:t>參與廠商名單</a:t>
                      </a:r>
                      <a:endParaRPr lang="zh-TW" sz="1600" kern="100" dirty="0">
                        <a:latin typeface="Arial" pitchFamily="34" charset="0"/>
                        <a:ea typeface="標楷體" pitchFamily="65" charset="-120"/>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1428760">
                <a:tc>
                  <a:txBody>
                    <a:bodyPr/>
                    <a:lstStyle/>
                    <a:p>
                      <a:pPr algn="ctr">
                        <a:spcAft>
                          <a:spcPts val="0"/>
                        </a:spcAft>
                      </a:pPr>
                      <a:r>
                        <a:rPr lang="en-US" sz="1600" kern="100">
                          <a:latin typeface="Arial" pitchFamily="34" charset="0"/>
                          <a:ea typeface="標楷體"/>
                          <a:cs typeface="Arial" pitchFamily="34" charset="0"/>
                        </a:rPr>
                        <a:t>1</a:t>
                      </a:r>
                      <a:endParaRPr lang="zh-TW" sz="1600" kern="10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100" dirty="0">
                          <a:latin typeface="Arial" pitchFamily="34" charset="0"/>
                          <a:ea typeface="標楷體"/>
                          <a:cs typeface="Arial" pitchFamily="34" charset="0"/>
                        </a:rPr>
                        <a:t>XXX</a:t>
                      </a:r>
                      <a:r>
                        <a:rPr lang="zh-TW" altLang="en-US" sz="1600" kern="100" dirty="0">
                          <a:latin typeface="Arial" pitchFamily="34" charset="0"/>
                          <a:ea typeface="標楷體"/>
                          <a:cs typeface="Arial" pitchFamily="34" charset="0"/>
                        </a:rPr>
                        <a:t>技術</a:t>
                      </a:r>
                      <a:r>
                        <a:rPr lang="zh-TW" sz="1600" kern="100" dirty="0">
                          <a:latin typeface="Arial" pitchFamily="34" charset="0"/>
                          <a:ea typeface="標楷體"/>
                          <a:cs typeface="Arial" pitchFamily="34" charset="0"/>
                        </a:rPr>
                        <a:t>課程</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Arial" pitchFamily="34" charset="0"/>
                          <a:ea typeface="標楷體"/>
                          <a:cs typeface="Arial" pitchFamily="34" charset="0"/>
                        </a:rPr>
                        <a:t>107.5.16</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63" indent="0" algn="ctr">
                        <a:spcAft>
                          <a:spcPts val="0"/>
                        </a:spcAft>
                      </a:pPr>
                      <a:r>
                        <a:rPr lang="en-US" altLang="zh-TW" sz="1600" kern="100" dirty="0">
                          <a:latin typeface="Arial" pitchFamily="34" charset="0"/>
                          <a:ea typeface="標楷體"/>
                          <a:cs typeface="Arial" pitchFamily="34" charset="0"/>
                        </a:rPr>
                        <a:t>XXX</a:t>
                      </a:r>
                      <a:r>
                        <a:rPr lang="zh-TW" altLang="en-US" sz="1600" kern="100" dirty="0">
                          <a:latin typeface="Arial" pitchFamily="34" charset="0"/>
                          <a:ea typeface="標楷體"/>
                          <a:cs typeface="Arial" pitchFamily="34" charset="0"/>
                        </a:rPr>
                        <a:t>工業區</a:t>
                      </a:r>
                      <a:r>
                        <a:rPr lang="en-US" altLang="zh-TW" sz="1600" kern="100" dirty="0">
                          <a:latin typeface="Arial" pitchFamily="34" charset="0"/>
                          <a:ea typeface="標楷體"/>
                          <a:cs typeface="Arial" pitchFamily="34" charset="0"/>
                        </a:rPr>
                        <a:t>2</a:t>
                      </a:r>
                      <a:r>
                        <a:rPr lang="zh-TW" altLang="en-US" sz="1600" kern="100" dirty="0">
                          <a:latin typeface="Arial" pitchFamily="34" charset="0"/>
                          <a:ea typeface="標楷體"/>
                          <a:cs typeface="Arial" pitchFamily="34" charset="0"/>
                        </a:rPr>
                        <a:t>樓會議室</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spcAft>
                          <a:spcPts val="0"/>
                        </a:spcAft>
                      </a:pPr>
                      <a:r>
                        <a:rPr lang="zh-TW" sz="1600" kern="100" dirty="0">
                          <a:latin typeface="Arial" pitchFamily="34" charset="0"/>
                          <a:ea typeface="標楷體"/>
                          <a:cs typeface="Arial" pitchFamily="34" charset="0"/>
                        </a:rPr>
                        <a:t>教導如何利用</a:t>
                      </a:r>
                      <a:r>
                        <a:rPr lang="en-US" altLang="zh-TW" sz="1600" kern="100" dirty="0">
                          <a:latin typeface="Arial" pitchFamily="34" charset="0"/>
                          <a:ea typeface="標楷體"/>
                          <a:cs typeface="Arial" pitchFamily="34" charset="0"/>
                        </a:rPr>
                        <a:t>XXX</a:t>
                      </a:r>
                      <a:r>
                        <a:rPr lang="zh-TW" sz="1600" kern="100" dirty="0">
                          <a:latin typeface="Arial" pitchFamily="34" charset="0"/>
                          <a:ea typeface="標楷體"/>
                          <a:cs typeface="Arial" pitchFamily="34" charset="0"/>
                        </a:rPr>
                        <a:t>的資料做分析，達到工廠</a:t>
                      </a:r>
                      <a:r>
                        <a:rPr lang="zh-TW" altLang="en-US" sz="1600" kern="100" dirty="0">
                          <a:latin typeface="Arial" pitchFamily="34" charset="0"/>
                          <a:ea typeface="標楷體"/>
                          <a:cs typeface="Arial" pitchFamily="34" charset="0"/>
                        </a:rPr>
                        <a:t>製程管理上</a:t>
                      </a:r>
                      <a:r>
                        <a:rPr lang="zh-TW" sz="1600" kern="100" dirty="0">
                          <a:latin typeface="Arial" pitchFamily="34" charset="0"/>
                          <a:ea typeface="標楷體"/>
                          <a:cs typeface="Arial" pitchFamily="34" charset="0"/>
                        </a:rPr>
                        <a:t>的最佳化</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63" indent="0" algn="ctr">
                        <a:spcAft>
                          <a:spcPts val="0"/>
                        </a:spcAft>
                      </a:pPr>
                      <a:r>
                        <a:rPr lang="en-US" sz="1600" kern="100" dirty="0">
                          <a:latin typeface="Arial" pitchFamily="34" charset="0"/>
                          <a:ea typeface="標楷體"/>
                          <a:cs typeface="Arial" pitchFamily="34" charset="0"/>
                        </a:rPr>
                        <a:t>3</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63" indent="0" algn="ctr">
                        <a:spcAft>
                          <a:spcPts val="0"/>
                        </a:spcAft>
                      </a:pPr>
                      <a:r>
                        <a:rPr lang="en-US" altLang="zh-TW" sz="1600" kern="100" dirty="0">
                          <a:latin typeface="Arial" pitchFamily="34" charset="0"/>
                          <a:ea typeface="新細明體"/>
                          <a:cs typeface="Arial" pitchFamily="34" charset="0"/>
                        </a:rPr>
                        <a:t>15</a:t>
                      </a: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763" indent="0" algn="ctr">
                        <a:spcAft>
                          <a:spcPts val="0"/>
                        </a:spcAft>
                      </a:pPr>
                      <a:endParaRPr lang="zh-TW" sz="1600" kern="100" dirty="0">
                        <a:latin typeface="Arial" pitchFamily="34" charset="0"/>
                        <a:ea typeface="新細明體"/>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Rectangle 23"/>
          <p:cNvSpPr>
            <a:spLocks noChangeArrowheads="1"/>
          </p:cNvSpPr>
          <p:nvPr/>
        </p:nvSpPr>
        <p:spPr bwMode="auto">
          <a:xfrm>
            <a:off x="0" y="4214818"/>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u"/>
              <a:defRPr/>
            </a:pPr>
            <a:r>
              <a:rPr lang="zh-TW" altLang="en-US" sz="2400" b="1" dirty="0">
                <a:effectLst>
                  <a:outerShdw blurRad="38100" dist="38100" dir="2700000" algn="tl">
                    <a:srgbClr val="C0C0C0"/>
                  </a:outerShdw>
                </a:effectLst>
                <a:ea typeface="標楷體" pitchFamily="65" charset="-120"/>
              </a:rPr>
              <a:t>其他成果項目說明</a:t>
            </a:r>
          </a:p>
        </p:txBody>
      </p:sp>
      <p:sp>
        <p:nvSpPr>
          <p:cNvPr id="8"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標楷體" pitchFamily="65" charset="-120"/>
                <a:ea typeface="+mj-ea"/>
                <a:cs typeface="+mj-cs"/>
              </a:rPr>
              <a:t>附件、人才培訓課程說明</a:t>
            </a:r>
            <a:endParaRPr kumimoji="1" lang="zh-TW" altLang="en-US" sz="3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標楷體" pitchFamily="65" charset="-120"/>
              <a:ea typeface="+mj-ea"/>
              <a:cs typeface="+mj-cs"/>
            </a:endParaRPr>
          </a:p>
        </p:txBody>
      </p:sp>
      <p:sp>
        <p:nvSpPr>
          <p:cNvPr id="9"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34</a:t>
            </a:fld>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3274953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smtClean="0">
                <a:ln>
                  <a:noFill/>
                </a:ln>
                <a:solidFill>
                  <a:srgbClr val="0000CC"/>
                </a:solidFill>
                <a:uLnTx/>
                <a:uFillTx/>
                <a:latin typeface="Arial" pitchFamily="34" charset="0"/>
                <a:ea typeface="+mj-ea"/>
                <a:cs typeface="Arial" pitchFamily="34" charset="0"/>
              </a:rPr>
              <a:t>二、</a:t>
            </a:r>
            <a:r>
              <a:rPr lang="en-US" altLang="zh-TW" sz="3400" b="1" kern="0" dirty="0">
                <a:solidFill>
                  <a:srgbClr val="0000CC"/>
                </a:solidFill>
                <a:ea typeface="標楷體"/>
                <a:cs typeface="Arial" pitchFamily="34" charset="0"/>
              </a:rPr>
              <a:t>109</a:t>
            </a:r>
            <a:r>
              <a:rPr lang="zh-TW" altLang="en-US" sz="3400" b="1" kern="0" dirty="0">
                <a:solidFill>
                  <a:srgbClr val="0000CC"/>
                </a:solidFill>
                <a:ea typeface="標楷體"/>
                <a:cs typeface="Arial" pitchFamily="34" charset="0"/>
              </a:rPr>
              <a:t>年度工作達成總</a:t>
            </a:r>
            <a:r>
              <a:rPr lang="zh-TW" altLang="en-US" sz="3400" b="1" kern="0" dirty="0" smtClean="0">
                <a:solidFill>
                  <a:srgbClr val="0000CC"/>
                </a:solidFill>
                <a:ea typeface="標楷體"/>
                <a:cs typeface="Arial" pitchFamily="34" charset="0"/>
              </a:rPr>
              <a:t>表</a:t>
            </a:r>
            <a:r>
              <a:rPr lang="en-US" altLang="zh-TW" sz="3400" b="1" kern="0" dirty="0" smtClean="0">
                <a:solidFill>
                  <a:srgbClr val="0000CC"/>
                </a:solidFill>
                <a:latin typeface="Arial" pitchFamily="34" charset="0"/>
                <a:ea typeface="標楷體"/>
                <a:cs typeface="Arial" pitchFamily="34" charset="0"/>
              </a:rPr>
              <a:t>(1)</a:t>
            </a:r>
            <a:endParaRPr kumimoji="1" lang="zh-TW" altLang="en-US" sz="3400" b="1" i="0" u="none" strike="noStrike" kern="0" cap="none" spc="0" normalizeH="0" baseline="0" noProof="0" dirty="0">
              <a:ln>
                <a:noFill/>
              </a:ln>
              <a:solidFill>
                <a:schemeClr val="tx2"/>
              </a:solidFill>
              <a:uLnTx/>
              <a:uFillTx/>
              <a:latin typeface="Arial" pitchFamily="34" charset="0"/>
              <a:ea typeface="+mj-ea"/>
              <a:cs typeface="Arial" pitchFamily="34" charset="0"/>
            </a:endParaRPr>
          </a:p>
        </p:txBody>
      </p:sp>
      <p:sp>
        <p:nvSpPr>
          <p:cNvPr id="6" name="Rectangle 5"/>
          <p:cNvSpPr>
            <a:spLocks noChangeArrowheads="1"/>
          </p:cNvSpPr>
          <p:nvPr/>
        </p:nvSpPr>
        <p:spPr bwMode="auto">
          <a:xfrm>
            <a:off x="0" y="714356"/>
            <a:ext cx="9144000" cy="707886"/>
          </a:xfrm>
          <a:prstGeom prst="rect">
            <a:avLst/>
          </a:prstGeom>
          <a:noFill/>
          <a:ln w="9525">
            <a:noFill/>
            <a:miter lim="800000"/>
            <a:headEnd/>
            <a:tailEnd/>
          </a:ln>
          <a:effectLst/>
        </p:spPr>
        <p:txBody>
          <a:bodyPr wrap="square">
            <a:spAutoFit/>
          </a:bodyPr>
          <a:lstStyle/>
          <a:p>
            <a:pPr marL="442913" indent="-352425" algn="just">
              <a:buFont typeface="Wingdings" pitchFamily="2" charset="2"/>
              <a:buChar char="n"/>
              <a:defRPr/>
            </a:pPr>
            <a:r>
              <a:rPr lang="zh-TW" altLang="en-US" sz="2400" b="1" dirty="0" smtClean="0">
                <a:solidFill>
                  <a:srgbClr val="0000FF"/>
                </a:solidFill>
                <a:effectLst>
                  <a:outerShdw blurRad="38100" dist="38100" dir="2700000" algn="tl">
                    <a:srgbClr val="C0C0C0"/>
                  </a:outerShdw>
                </a:effectLst>
                <a:latin typeface="Arial" pitchFamily="34" charset="0"/>
                <a:ea typeface="+mn-ea"/>
                <a:cs typeface="Arial" pitchFamily="34" charset="0"/>
              </a:rPr>
              <a:t>基本</a:t>
            </a:r>
            <a:r>
              <a:rPr lang="zh-TW" altLang="en-US" sz="2400" b="1" dirty="0" smtClean="0">
                <a:effectLst>
                  <a:outerShdw blurRad="38100" dist="38100" dir="2700000" algn="tl">
                    <a:srgbClr val="C0C0C0"/>
                  </a:outerShdw>
                </a:effectLst>
                <a:latin typeface="Arial" pitchFamily="34" charset="0"/>
                <a:ea typeface="+mn-ea"/>
                <a:cs typeface="Arial" pitchFamily="34" charset="0"/>
              </a:rPr>
              <a:t>工作</a:t>
            </a:r>
            <a:r>
              <a:rPr lang="zh-TW" altLang="en-US" sz="2400" b="1" dirty="0" smtClean="0">
                <a:solidFill>
                  <a:prstClr val="black"/>
                </a:solidFill>
                <a:effectLst>
                  <a:outerShdw blurRad="38100" dist="38100" dir="2700000" algn="tl">
                    <a:srgbClr val="C0C0C0"/>
                  </a:outerShdw>
                </a:effectLst>
                <a:ea typeface="標楷體"/>
                <a:cs typeface="Arial" pitchFamily="34" charset="0"/>
              </a:rPr>
              <a:t>執行</a:t>
            </a:r>
            <a:r>
              <a:rPr lang="zh-TW" altLang="en-US" sz="2400" b="1" dirty="0" smtClean="0">
                <a:effectLst>
                  <a:outerShdw blurRad="38100" dist="38100" dir="2700000" algn="tl">
                    <a:srgbClr val="C0C0C0"/>
                  </a:outerShdw>
                </a:effectLst>
                <a:latin typeface="Arial" pitchFamily="34" charset="0"/>
                <a:ea typeface="+mn-ea"/>
                <a:cs typeface="Arial" pitchFamily="34" charset="0"/>
              </a:rPr>
              <a:t>進度</a:t>
            </a:r>
            <a:endParaRPr lang="en-US" altLang="zh-TW" sz="2400" b="1" dirty="0" smtClean="0">
              <a:effectLst>
                <a:outerShdw blurRad="38100" dist="38100" dir="2700000" algn="tl">
                  <a:srgbClr val="C0C0C0"/>
                </a:outerShdw>
              </a:effectLst>
              <a:latin typeface="Arial" pitchFamily="34" charset="0"/>
              <a:ea typeface="+mn-ea"/>
              <a:cs typeface="Arial" pitchFamily="34" charset="0"/>
            </a:endParaRPr>
          </a:p>
          <a:p>
            <a:pPr marL="542925" indent="-180975" algn="just">
              <a:buFont typeface="Arial" panose="020B0604020202020204" pitchFamily="34" charset="0"/>
              <a:buChar char="•"/>
              <a:defRPr/>
            </a:pPr>
            <a:r>
              <a:rPr lang="zh-TW" altLang="en-US" sz="1600" dirty="0" smtClean="0">
                <a:solidFill>
                  <a:srgbClr val="C00000"/>
                </a:solidFill>
                <a:ea typeface="+mn-ea"/>
                <a:cs typeface="Arial" pitchFamily="34" charset="0"/>
                <a:sym typeface="Wingdings" pitchFamily="2" charset="2"/>
              </a:rPr>
              <a:t>請依簽約計畫書實際年度</a:t>
            </a:r>
            <a:r>
              <a:rPr lang="en-US" altLang="zh-TW" sz="1600" dirty="0" smtClean="0">
                <a:solidFill>
                  <a:srgbClr val="C00000"/>
                </a:solidFill>
                <a:ea typeface="+mn-ea"/>
                <a:cs typeface="Arial" pitchFamily="34" charset="0"/>
                <a:sym typeface="Wingdings" pitchFamily="2" charset="2"/>
              </a:rPr>
              <a:t>KPI</a:t>
            </a:r>
            <a:r>
              <a:rPr lang="zh-TW" altLang="en-US" sz="1600" dirty="0" smtClean="0">
                <a:solidFill>
                  <a:srgbClr val="C00000"/>
                </a:solidFill>
                <a:ea typeface="+mn-ea"/>
                <a:cs typeface="Arial" pitchFamily="34" charset="0"/>
                <a:sym typeface="Wingdings" pitchFamily="2" charset="2"/>
              </a:rPr>
              <a:t>實際達成情形，如有相關衍生產出，</a:t>
            </a:r>
            <a:r>
              <a:rPr lang="zh-TW" altLang="en-US" sz="1600" dirty="0" smtClean="0">
                <a:solidFill>
                  <a:srgbClr val="C00000"/>
                </a:solidFill>
                <a:latin typeface="標楷體"/>
                <a:ea typeface="標楷體"/>
                <a:cs typeface="Arial" pitchFamily="34" charset="0"/>
                <a:sym typeface="Wingdings" pitchFamily="2" charset="2"/>
              </a:rPr>
              <a:t>可視實際</a:t>
            </a:r>
            <a:r>
              <a:rPr lang="zh-TW" altLang="en-US" sz="1600" dirty="0">
                <a:solidFill>
                  <a:srgbClr val="C00000"/>
                </a:solidFill>
                <a:latin typeface="標楷體"/>
                <a:ea typeface="標楷體"/>
                <a:cs typeface="Arial" pitchFamily="34" charset="0"/>
                <a:sym typeface="Wingdings" pitchFamily="2" charset="2"/>
              </a:rPr>
              <a:t>狀況增</a:t>
            </a:r>
            <a:r>
              <a:rPr lang="zh-TW" altLang="en-US" sz="1600" dirty="0" smtClean="0">
                <a:solidFill>
                  <a:srgbClr val="C00000"/>
                </a:solidFill>
                <a:latin typeface="標楷體"/>
                <a:ea typeface="標楷體"/>
                <a:cs typeface="Arial" pitchFamily="34" charset="0"/>
                <a:sym typeface="Wingdings" pitchFamily="2" charset="2"/>
              </a:rPr>
              <a:t>列</a:t>
            </a:r>
            <a:endParaRPr lang="en-US" altLang="zh-TW" sz="1600" dirty="0">
              <a:ea typeface="+mn-ea"/>
              <a:cs typeface="Arial"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198523059"/>
              </p:ext>
            </p:extLst>
          </p:nvPr>
        </p:nvGraphicFramePr>
        <p:xfrm>
          <a:off x="285720" y="1500174"/>
          <a:ext cx="8572558" cy="3851909"/>
        </p:xfrm>
        <a:graphic>
          <a:graphicData uri="http://schemas.openxmlformats.org/drawingml/2006/table">
            <a:tbl>
              <a:tblPr/>
              <a:tblGrid>
                <a:gridCol w="357190">
                  <a:extLst>
                    <a:ext uri="{9D8B030D-6E8A-4147-A177-3AD203B41FA5}">
                      <a16:colId xmlns:a16="http://schemas.microsoft.com/office/drawing/2014/main" val="20000"/>
                    </a:ext>
                  </a:extLst>
                </a:gridCol>
                <a:gridCol w="2214578">
                  <a:extLst>
                    <a:ext uri="{9D8B030D-6E8A-4147-A177-3AD203B41FA5}">
                      <a16:colId xmlns:a16="http://schemas.microsoft.com/office/drawing/2014/main" val="20001"/>
                    </a:ext>
                  </a:extLst>
                </a:gridCol>
                <a:gridCol w="2143140">
                  <a:extLst>
                    <a:ext uri="{9D8B030D-6E8A-4147-A177-3AD203B41FA5}">
                      <a16:colId xmlns:a16="http://schemas.microsoft.com/office/drawing/2014/main" val="20002"/>
                    </a:ext>
                  </a:extLst>
                </a:gridCol>
                <a:gridCol w="1857388">
                  <a:extLst>
                    <a:ext uri="{9D8B030D-6E8A-4147-A177-3AD203B41FA5}">
                      <a16:colId xmlns:a16="http://schemas.microsoft.com/office/drawing/2014/main" val="20003"/>
                    </a:ext>
                  </a:extLst>
                </a:gridCol>
                <a:gridCol w="2000262">
                  <a:extLst>
                    <a:ext uri="{9D8B030D-6E8A-4147-A177-3AD203B41FA5}">
                      <a16:colId xmlns:a16="http://schemas.microsoft.com/office/drawing/2014/main" val="20004"/>
                    </a:ext>
                  </a:extLst>
                </a:gridCol>
              </a:tblGrid>
              <a:tr h="367424">
                <a:tc>
                  <a:txBody>
                    <a:bodyPr/>
                    <a:lstStyle/>
                    <a:p>
                      <a:pPr algn="ctr">
                        <a:lnSpc>
                          <a:spcPts val="2000"/>
                        </a:lnSpc>
                        <a:spcAft>
                          <a:spcPts val="0"/>
                        </a:spcAft>
                      </a:pPr>
                      <a:endParaRPr lang="en-US" sz="1600" kern="100" dirty="0">
                        <a:solidFill>
                          <a:schemeClr val="bg1"/>
                        </a:solidFill>
                        <a:latin typeface="Arial"/>
                        <a:ea typeface="標楷體"/>
                        <a:cs typeface="Times New Roman"/>
                      </a:endParaRPr>
                    </a:p>
                  </a:txBody>
                  <a:tcPr marL="53960" marR="5396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ts val="2000"/>
                        </a:lnSpc>
                        <a:spcAft>
                          <a:spcPts val="0"/>
                        </a:spcAft>
                      </a:pPr>
                      <a:r>
                        <a:rPr lang="zh-TW" sz="1600" b="1" kern="100" dirty="0">
                          <a:solidFill>
                            <a:schemeClr val="bg1"/>
                          </a:solidFill>
                          <a:latin typeface="Arial"/>
                          <a:ea typeface="標楷體"/>
                          <a:cs typeface="Arial"/>
                        </a:rPr>
                        <a:t>績效指標</a:t>
                      </a:r>
                      <a:endParaRPr lang="zh-TW" sz="1600" kern="100" dirty="0">
                        <a:solidFill>
                          <a:schemeClr val="bg1"/>
                        </a:solidFill>
                        <a:latin typeface="Calibri"/>
                        <a:ea typeface="新細明體"/>
                        <a:cs typeface="Times New Roman"/>
                      </a:endParaRPr>
                    </a:p>
                  </a:txBody>
                  <a:tcPr marL="53960" marR="53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ts val="2000"/>
                        </a:lnSpc>
                        <a:spcAft>
                          <a:spcPts val="0"/>
                        </a:spcAft>
                      </a:pPr>
                      <a:r>
                        <a:rPr lang="zh-TW" altLang="en-US" sz="1600" b="1" kern="100" dirty="0">
                          <a:solidFill>
                            <a:schemeClr val="bg1"/>
                          </a:solidFill>
                          <a:latin typeface="標楷體" pitchFamily="65" charset="-120"/>
                          <a:ea typeface="標楷體" pitchFamily="65" charset="-120"/>
                          <a:cs typeface="Times New Roman"/>
                        </a:rPr>
                        <a:t>年度目標</a:t>
                      </a:r>
                      <a:endParaRPr lang="zh-TW" sz="1600" b="1" kern="100" dirty="0">
                        <a:solidFill>
                          <a:schemeClr val="bg1"/>
                        </a:solidFill>
                        <a:latin typeface="標楷體" pitchFamily="65" charset="-120"/>
                        <a:ea typeface="標楷體" pitchFamily="65" charset="-120"/>
                        <a:cs typeface="Times New Roman"/>
                      </a:endParaRPr>
                    </a:p>
                  </a:txBody>
                  <a:tcPr marL="53960" marR="5396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marL="0" marR="0" indent="0" algn="ctr" defTabSz="914400" rtl="0" eaLnBrk="1" fontAlgn="auto" latinLnBrk="0" hangingPunct="1">
                        <a:lnSpc>
                          <a:spcPts val="2000"/>
                        </a:lnSpc>
                        <a:spcBef>
                          <a:spcPts val="0"/>
                        </a:spcBef>
                        <a:spcAft>
                          <a:spcPts val="0"/>
                        </a:spcAft>
                        <a:buClrTx/>
                        <a:buSzTx/>
                        <a:buFontTx/>
                        <a:buNone/>
                        <a:tabLst/>
                        <a:defRPr/>
                      </a:pPr>
                      <a:r>
                        <a:rPr lang="zh-TW" altLang="en-US" sz="1400" b="1" kern="100" dirty="0" smtClean="0">
                          <a:solidFill>
                            <a:schemeClr val="bg1"/>
                          </a:solidFill>
                          <a:latin typeface="標楷體" pitchFamily="65" charset="-120"/>
                          <a:ea typeface="標楷體" pitchFamily="65" charset="-120"/>
                          <a:cs typeface="Times New Roman"/>
                        </a:rPr>
                        <a:t>實際達成</a:t>
                      </a:r>
                      <a:endParaRPr lang="zh-TW" sz="1400" b="1" kern="100" dirty="0">
                        <a:solidFill>
                          <a:schemeClr val="bg1"/>
                        </a:solidFill>
                        <a:latin typeface="Arial" pitchFamily="34" charset="0"/>
                        <a:ea typeface="標楷體" pitchFamily="65" charset="-120"/>
                        <a:cs typeface="Arial" pitchFamily="34" charset="0"/>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ts val="2000"/>
                        </a:lnSpc>
                        <a:spcAft>
                          <a:spcPts val="0"/>
                        </a:spcAft>
                      </a:pPr>
                      <a:r>
                        <a:rPr lang="zh-TW" altLang="en-US" sz="1600" b="1" kern="100" dirty="0" smtClean="0">
                          <a:solidFill>
                            <a:schemeClr val="bg1"/>
                          </a:solidFill>
                          <a:latin typeface="標楷體" pitchFamily="65" charset="-120"/>
                          <a:ea typeface="標楷體" pitchFamily="65" charset="-120"/>
                          <a:cs typeface="Times New Roman"/>
                        </a:rPr>
                        <a:t>說明</a:t>
                      </a:r>
                      <a:endParaRPr lang="zh-TW" sz="1600" b="1" kern="100" dirty="0">
                        <a:solidFill>
                          <a:schemeClr val="bg1"/>
                        </a:solidFill>
                        <a:latin typeface="標楷體" pitchFamily="65" charset="-120"/>
                        <a:ea typeface="標楷體" pitchFamily="65" charset="-120"/>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93697">
                <a:tc rowSpan="5">
                  <a:txBody>
                    <a:bodyPr/>
                    <a:lstStyle/>
                    <a:p>
                      <a:pPr algn="ctr">
                        <a:lnSpc>
                          <a:spcPts val="2000"/>
                        </a:lnSpc>
                        <a:spcAft>
                          <a:spcPts val="0"/>
                        </a:spcAft>
                      </a:pPr>
                      <a:r>
                        <a:rPr lang="zh-TW" altLang="en-US" sz="1600" kern="100" spc="100" dirty="0">
                          <a:latin typeface="+mn-ea"/>
                          <a:ea typeface="+mn-ea"/>
                          <a:cs typeface="Arial"/>
                        </a:rPr>
                        <a:t>基本</a:t>
                      </a:r>
                      <a:endParaRPr lang="zh-TW" sz="1600" kern="100" dirty="0">
                        <a:latin typeface="+mn-ea"/>
                        <a:ea typeface="+mn-ea"/>
                        <a:cs typeface="Times New Roman"/>
                      </a:endParaRPr>
                    </a:p>
                    <a:p>
                      <a:pPr algn="ctr">
                        <a:lnSpc>
                          <a:spcPts val="2000"/>
                        </a:lnSpc>
                        <a:spcAft>
                          <a:spcPts val="0"/>
                        </a:spcAft>
                      </a:pPr>
                      <a:r>
                        <a:rPr lang="zh-TW" sz="1600" kern="100" spc="100" dirty="0">
                          <a:latin typeface="+mn-ea"/>
                          <a:ea typeface="+mn-ea"/>
                          <a:cs typeface="Arial"/>
                        </a:rPr>
                        <a:t>產出</a:t>
                      </a:r>
                      <a:endParaRPr lang="zh-TW" sz="1600" kern="100" dirty="0">
                        <a:latin typeface="+mn-ea"/>
                        <a:ea typeface="+mn-ea"/>
                        <a:cs typeface="Times New Roman"/>
                      </a:endParaRPr>
                    </a:p>
                  </a:txBody>
                  <a:tcPr marL="53960" marR="5396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zh-TW" sz="1600" kern="100" dirty="0">
                          <a:solidFill>
                            <a:srgbClr val="000000"/>
                          </a:solidFill>
                          <a:latin typeface="Arial"/>
                          <a:ea typeface="標楷體"/>
                          <a:cs typeface="Arial"/>
                        </a:rPr>
                        <a:t>園區臨廠需求訪視</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1500"/>
                        </a:lnSpc>
                        <a:spcAft>
                          <a:spcPts val="0"/>
                        </a:spcAft>
                      </a:pPr>
                      <a:r>
                        <a:rPr lang="en-US" sz="1600" kern="100" dirty="0">
                          <a:solidFill>
                            <a:srgbClr val="000000"/>
                          </a:solidFill>
                          <a:latin typeface="Arial"/>
                          <a:ea typeface="標楷體"/>
                          <a:cs typeface="Times New Roman"/>
                        </a:rPr>
                        <a:t>_____________</a:t>
                      </a:r>
                      <a:r>
                        <a:rPr lang="zh-TW" sz="1600" kern="100" dirty="0">
                          <a:solidFill>
                            <a:srgbClr val="000000"/>
                          </a:solidFill>
                          <a:latin typeface="Arial"/>
                          <a:ea typeface="標楷體"/>
                          <a:cs typeface="Arial"/>
                        </a:rPr>
                        <a:t>家</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697">
                <a:tc vMerge="1">
                  <a:txBody>
                    <a:bodyPr/>
                    <a:lstStyle/>
                    <a:p>
                      <a:endParaRPr lang="zh-TW" altLang="en-US"/>
                    </a:p>
                  </a:txBody>
                  <a:tcPr/>
                </a:tc>
                <a:tc>
                  <a:txBody>
                    <a:bodyPr/>
                    <a:lstStyle/>
                    <a:p>
                      <a:pPr algn="ctr">
                        <a:lnSpc>
                          <a:spcPts val="1500"/>
                        </a:lnSpc>
                        <a:spcAft>
                          <a:spcPts val="0"/>
                        </a:spcAft>
                      </a:pPr>
                      <a:r>
                        <a:rPr lang="zh-TW" sz="1600" kern="100" dirty="0">
                          <a:solidFill>
                            <a:srgbClr val="000000"/>
                          </a:solidFill>
                          <a:latin typeface="Arial"/>
                          <a:ea typeface="標楷體"/>
                          <a:cs typeface="Arial"/>
                        </a:rPr>
                        <a:t>技術輔導</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1500"/>
                        </a:lnSpc>
                        <a:spcAft>
                          <a:spcPts val="0"/>
                        </a:spcAft>
                      </a:pPr>
                      <a:r>
                        <a:rPr lang="en-US" sz="1600" kern="100" dirty="0">
                          <a:solidFill>
                            <a:srgbClr val="000000"/>
                          </a:solidFill>
                          <a:latin typeface="Arial"/>
                          <a:ea typeface="標楷體"/>
                          <a:cs typeface="Times New Roman"/>
                        </a:rPr>
                        <a:t>_____________</a:t>
                      </a:r>
                      <a:r>
                        <a:rPr lang="zh-TW" sz="1600" kern="100" dirty="0">
                          <a:solidFill>
                            <a:srgbClr val="000000"/>
                          </a:solidFill>
                          <a:latin typeface="Arial"/>
                          <a:ea typeface="標楷體"/>
                          <a:cs typeface="Arial"/>
                        </a:rPr>
                        <a:t>家</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3697">
                <a:tc vMerge="1">
                  <a:txBody>
                    <a:bodyPr/>
                    <a:lstStyle/>
                    <a:p>
                      <a:endParaRPr lang="zh-TW" altLang="en-US"/>
                    </a:p>
                  </a:txBody>
                  <a:tcPr/>
                </a:tc>
                <a:tc>
                  <a:txBody>
                    <a:bodyPr/>
                    <a:lstStyle/>
                    <a:p>
                      <a:pPr algn="ctr">
                        <a:lnSpc>
                          <a:spcPts val="1500"/>
                        </a:lnSpc>
                        <a:spcAft>
                          <a:spcPts val="0"/>
                        </a:spcAft>
                      </a:pPr>
                      <a:r>
                        <a:rPr lang="zh-TW" sz="1600" kern="100">
                          <a:solidFill>
                            <a:srgbClr val="000000"/>
                          </a:solidFill>
                          <a:latin typeface="Arial"/>
                          <a:ea typeface="標楷體"/>
                          <a:cs typeface="Arial"/>
                        </a:rPr>
                        <a:t>人才培訓課程</a:t>
                      </a:r>
                      <a:endParaRPr lang="zh-TW" sz="16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1500"/>
                        </a:lnSpc>
                        <a:spcAft>
                          <a:spcPts val="0"/>
                        </a:spcAft>
                      </a:pPr>
                      <a:r>
                        <a:rPr lang="en-US" sz="1600" kern="100">
                          <a:solidFill>
                            <a:srgbClr val="000000"/>
                          </a:solidFill>
                          <a:latin typeface="Arial"/>
                          <a:ea typeface="標楷體"/>
                          <a:cs typeface="Times New Roman"/>
                        </a:rPr>
                        <a:t>_____</a:t>
                      </a:r>
                      <a:r>
                        <a:rPr lang="zh-TW" sz="1600" kern="100">
                          <a:solidFill>
                            <a:srgbClr val="000000"/>
                          </a:solidFill>
                          <a:latin typeface="Arial"/>
                          <a:ea typeface="標楷體"/>
                          <a:cs typeface="Arial"/>
                        </a:rPr>
                        <a:t>場</a:t>
                      </a:r>
                      <a:r>
                        <a:rPr lang="en-US" sz="1600" kern="100">
                          <a:solidFill>
                            <a:srgbClr val="000000"/>
                          </a:solidFill>
                          <a:latin typeface="Arial"/>
                          <a:ea typeface="標楷體"/>
                          <a:cs typeface="Times New Roman"/>
                        </a:rPr>
                        <a:t>/____</a:t>
                      </a:r>
                      <a:r>
                        <a:rPr lang="zh-TW" sz="1600" kern="100">
                          <a:solidFill>
                            <a:srgbClr val="000000"/>
                          </a:solidFill>
                          <a:latin typeface="Arial"/>
                          <a:ea typeface="標楷體"/>
                          <a:cs typeface="Arial"/>
                        </a:rPr>
                        <a:t>小時</a:t>
                      </a:r>
                      <a:endParaRPr lang="zh-TW" sz="16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3697">
                <a:tc vMerge="1">
                  <a:txBody>
                    <a:bodyPr/>
                    <a:lstStyle/>
                    <a:p>
                      <a:endParaRPr lang="zh-TW" altLang="en-US"/>
                    </a:p>
                  </a:txBody>
                  <a:tcPr/>
                </a:tc>
                <a:tc>
                  <a:txBody>
                    <a:bodyPr/>
                    <a:lstStyle/>
                    <a:p>
                      <a:pPr marL="7620" indent="-7620" algn="ctr">
                        <a:lnSpc>
                          <a:spcPts val="1500"/>
                        </a:lnSpc>
                        <a:spcAft>
                          <a:spcPts val="0"/>
                        </a:spcAft>
                      </a:pPr>
                      <a:r>
                        <a:rPr lang="zh-TW" sz="1600" kern="100" dirty="0">
                          <a:solidFill>
                            <a:srgbClr val="000000"/>
                          </a:solidFill>
                          <a:latin typeface="Arial"/>
                          <a:ea typeface="標楷體"/>
                          <a:cs typeface="Arial"/>
                        </a:rPr>
                        <a:t>研提政府補助</a:t>
                      </a:r>
                      <a:r>
                        <a:rPr lang="zh-TW" sz="1600" kern="100" dirty="0" smtClean="0">
                          <a:solidFill>
                            <a:srgbClr val="000000"/>
                          </a:solidFill>
                          <a:latin typeface="Arial"/>
                          <a:ea typeface="標楷體"/>
                          <a:cs typeface="Arial"/>
                        </a:rPr>
                        <a:t>資源</a:t>
                      </a:r>
                      <a:r>
                        <a:rPr lang="zh-TW" altLang="en-US" sz="1600" kern="100" dirty="0" smtClean="0">
                          <a:solidFill>
                            <a:srgbClr val="000000"/>
                          </a:solidFill>
                          <a:latin typeface="Arial"/>
                          <a:ea typeface="標楷體"/>
                          <a:cs typeface="Arial"/>
                        </a:rPr>
                        <a:t>或自主產學合作案</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1500"/>
                        </a:lnSpc>
                        <a:spcAft>
                          <a:spcPts val="0"/>
                        </a:spcAft>
                      </a:pPr>
                      <a:r>
                        <a:rPr lang="en-US" sz="1600" kern="100">
                          <a:solidFill>
                            <a:srgbClr val="000000"/>
                          </a:solidFill>
                          <a:latin typeface="Arial"/>
                          <a:ea typeface="標楷體"/>
                          <a:cs typeface="Times New Roman"/>
                        </a:rPr>
                        <a:t>____</a:t>
                      </a:r>
                      <a:r>
                        <a:rPr lang="zh-TW" sz="1600" kern="100">
                          <a:solidFill>
                            <a:srgbClr val="000000"/>
                          </a:solidFill>
                          <a:latin typeface="Arial"/>
                          <a:ea typeface="標楷體"/>
                          <a:cs typeface="Arial"/>
                        </a:rPr>
                        <a:t>案</a:t>
                      </a:r>
                      <a:endParaRPr lang="zh-TW" sz="16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3697">
                <a:tc vMerge="1">
                  <a:txBody>
                    <a:bodyPr/>
                    <a:lstStyle/>
                    <a:p>
                      <a:endParaRPr lang="zh-TW" altLang="en-US"/>
                    </a:p>
                  </a:txBody>
                  <a:tcPr/>
                </a:tc>
                <a:tc>
                  <a:txBody>
                    <a:bodyPr/>
                    <a:lstStyle/>
                    <a:p>
                      <a:pPr marL="7620" indent="-7620" algn="ctr">
                        <a:lnSpc>
                          <a:spcPts val="1500"/>
                        </a:lnSpc>
                        <a:spcAft>
                          <a:spcPts val="0"/>
                        </a:spcAft>
                      </a:pPr>
                      <a:r>
                        <a:rPr lang="zh-TW" sz="1600" kern="100" dirty="0">
                          <a:solidFill>
                            <a:srgbClr val="000000"/>
                          </a:solidFill>
                          <a:latin typeface="Arial"/>
                          <a:ea typeface="標楷體"/>
                          <a:cs typeface="Arial"/>
                        </a:rPr>
                        <a:t>學生企業實習</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1500"/>
                        </a:lnSpc>
                        <a:spcAft>
                          <a:spcPts val="0"/>
                        </a:spcAft>
                      </a:pPr>
                      <a:r>
                        <a:rPr lang="en-US" sz="1600" kern="100" dirty="0">
                          <a:solidFill>
                            <a:srgbClr val="000000"/>
                          </a:solidFill>
                          <a:latin typeface="Arial"/>
                          <a:ea typeface="標楷體"/>
                          <a:cs typeface="Times New Roman"/>
                        </a:rPr>
                        <a:t>_____</a:t>
                      </a:r>
                      <a:r>
                        <a:rPr lang="zh-TW" sz="1600" kern="100" dirty="0">
                          <a:solidFill>
                            <a:srgbClr val="000000"/>
                          </a:solidFill>
                          <a:latin typeface="Arial"/>
                          <a:ea typeface="標楷體"/>
                          <a:cs typeface="Arial"/>
                        </a:rPr>
                        <a:t>案</a:t>
                      </a:r>
                      <a:r>
                        <a:rPr lang="en-US" sz="1600" kern="100" dirty="0">
                          <a:solidFill>
                            <a:srgbClr val="000000"/>
                          </a:solidFill>
                          <a:latin typeface="Arial"/>
                          <a:ea typeface="標楷體"/>
                          <a:cs typeface="Times New Roman"/>
                        </a:rPr>
                        <a:t>/</a:t>
                      </a:r>
                      <a:r>
                        <a:rPr lang="zh-TW" sz="1600" kern="100" dirty="0">
                          <a:solidFill>
                            <a:srgbClr val="000000"/>
                          </a:solidFill>
                          <a:latin typeface="Arial"/>
                          <a:ea typeface="標楷體"/>
                          <a:cs typeface="Arial"/>
                        </a:rPr>
                        <a:t>參與學生</a:t>
                      </a:r>
                      <a:r>
                        <a:rPr lang="en-US" sz="1600" kern="100" dirty="0">
                          <a:solidFill>
                            <a:srgbClr val="000000"/>
                          </a:solidFill>
                          <a:latin typeface="Arial"/>
                          <a:ea typeface="標楷體"/>
                          <a:cs typeface="Times New Roman"/>
                        </a:rPr>
                        <a:t>_____</a:t>
                      </a:r>
                      <a:r>
                        <a:rPr lang="zh-TW" sz="1600" kern="100" dirty="0">
                          <a:solidFill>
                            <a:srgbClr val="000000"/>
                          </a:solidFill>
                          <a:latin typeface="Arial"/>
                          <a:ea typeface="標楷體"/>
                          <a:cs typeface="Arial"/>
                        </a:rPr>
                        <a:t>人</a:t>
                      </a: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en-US" sz="1600" kern="100" dirty="0">
                        <a:latin typeface="Arial"/>
                        <a:ea typeface="標楷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en-US" sz="1600" kern="100" dirty="0">
                        <a:latin typeface="Arial"/>
                        <a:ea typeface="標楷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3697">
                <a:tc rowSpan="2">
                  <a:txBody>
                    <a:bodyPr/>
                    <a:lstStyle/>
                    <a:p>
                      <a:pPr algn="ctr">
                        <a:lnSpc>
                          <a:spcPts val="2000"/>
                        </a:lnSpc>
                        <a:spcAft>
                          <a:spcPts val="0"/>
                        </a:spcAft>
                      </a:pPr>
                      <a:r>
                        <a:rPr lang="zh-TW" altLang="en-US" sz="1600" kern="100" dirty="0" smtClean="0">
                          <a:latin typeface="+mn-ea"/>
                          <a:ea typeface="+mn-ea"/>
                          <a:cs typeface="Times New Roman"/>
                        </a:rPr>
                        <a:t>其他</a:t>
                      </a:r>
                      <a:endParaRPr lang="en-US" altLang="zh-TW" sz="1600" kern="100" dirty="0" smtClean="0">
                        <a:latin typeface="+mn-ea"/>
                        <a:ea typeface="+mn-ea"/>
                        <a:cs typeface="Times New Roman"/>
                      </a:endParaRPr>
                    </a:p>
                    <a:p>
                      <a:pPr algn="ctr">
                        <a:lnSpc>
                          <a:spcPts val="2000"/>
                        </a:lnSpc>
                        <a:spcAft>
                          <a:spcPts val="0"/>
                        </a:spcAft>
                      </a:pPr>
                      <a:r>
                        <a:rPr lang="zh-TW" altLang="en-US" sz="1600" kern="100" dirty="0" smtClean="0">
                          <a:latin typeface="+mn-ea"/>
                          <a:ea typeface="+mn-ea"/>
                          <a:cs typeface="Times New Roman"/>
                        </a:rPr>
                        <a:t>產出</a:t>
                      </a:r>
                      <a:endParaRPr lang="zh-TW" sz="1600" kern="100" dirty="0">
                        <a:latin typeface="+mn-ea"/>
                        <a:ea typeface="+mn-ea"/>
                        <a:cs typeface="Times New Roman"/>
                      </a:endParaRPr>
                    </a:p>
                  </a:txBody>
                  <a:tcPr marL="53960" marR="5396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7620" indent="-7620" algn="ctr">
                        <a:lnSpc>
                          <a:spcPts val="1500"/>
                        </a:lnSpc>
                        <a:spcAft>
                          <a:spcPts val="0"/>
                        </a:spcAft>
                      </a:pP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1500"/>
                        </a:lnSpc>
                        <a:spcAft>
                          <a:spcPts val="0"/>
                        </a:spcAft>
                      </a:pP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en-US" sz="1600" kern="100" dirty="0">
                        <a:latin typeface="Arial"/>
                        <a:ea typeface="標楷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en-US" sz="1600" kern="100" dirty="0">
                        <a:latin typeface="Arial"/>
                        <a:ea typeface="標楷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93697">
                <a:tc vMerge="1">
                  <a:txBody>
                    <a:bodyPr/>
                    <a:lstStyle/>
                    <a:p>
                      <a:pPr algn="ctr">
                        <a:lnSpc>
                          <a:spcPts val="2000"/>
                        </a:lnSpc>
                        <a:spcAft>
                          <a:spcPts val="0"/>
                        </a:spcAft>
                      </a:pPr>
                      <a:endParaRPr lang="zh-TW" sz="1600" kern="100" dirty="0">
                        <a:latin typeface="Calibri"/>
                        <a:ea typeface="新細明體"/>
                        <a:cs typeface="Times New Roman"/>
                      </a:endParaRPr>
                    </a:p>
                  </a:txBody>
                  <a:tcPr marL="53960" marR="5396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7620" indent="-7620" algn="ctr">
                        <a:lnSpc>
                          <a:spcPts val="1500"/>
                        </a:lnSpc>
                        <a:spcAft>
                          <a:spcPts val="0"/>
                        </a:spcAft>
                      </a:pP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ctr">
                        <a:lnSpc>
                          <a:spcPts val="1500"/>
                        </a:lnSpc>
                        <a:spcAft>
                          <a:spcPts val="0"/>
                        </a:spcAft>
                      </a:pPr>
                      <a:endParaRPr lang="zh-TW" sz="16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en-US" sz="1600" kern="100" dirty="0">
                        <a:latin typeface="Arial"/>
                        <a:ea typeface="標楷體"/>
                        <a:cs typeface="Times New Roman"/>
                      </a:endParaRPr>
                    </a:p>
                  </a:txBody>
                  <a:tcPr marL="53960" marR="539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ctr">
                        <a:lnSpc>
                          <a:spcPts val="2000"/>
                        </a:lnSpc>
                        <a:spcAft>
                          <a:spcPts val="0"/>
                        </a:spcAft>
                      </a:pPr>
                      <a:endParaRPr lang="en-US" sz="1600" kern="100" dirty="0">
                        <a:latin typeface="Arial"/>
                        <a:ea typeface="標楷體"/>
                        <a:cs typeface="Times New Roman"/>
                      </a:endParaRPr>
                    </a:p>
                  </a:txBody>
                  <a:tcPr marL="53960" marR="5396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7" name="投影片編號版面配置區 4"/>
          <p:cNvSpPr>
            <a:spLocks noGrp="1"/>
          </p:cNvSpPr>
          <p:nvPr>
            <p:ph type="sldNum" sz="quarter" idx="12"/>
          </p:nvPr>
        </p:nvSpPr>
        <p:spPr>
          <a:xfrm>
            <a:off x="7024688" y="6492875"/>
            <a:ext cx="2133600" cy="365125"/>
          </a:xfrm>
        </p:spPr>
        <p:txBody>
          <a:bodyPr/>
          <a:lstStyle/>
          <a:p>
            <a:pPr>
              <a:defRPr/>
            </a:pPr>
            <a:fld id="{A3BB3B16-F817-4562-A212-2DD7C8558062}" type="slidenum">
              <a:rPr lang="zh-TW" altLang="en-US">
                <a:latin typeface="Arial" pitchFamily="34" charset="0"/>
                <a:cs typeface="Arial" pitchFamily="34" charset="0"/>
              </a:rPr>
              <a:pPr>
                <a:defRPr/>
              </a:pPr>
              <a:t>4</a:t>
            </a:fld>
            <a:endParaRPr lang="zh-TW" altLang="en-US" dirty="0">
              <a:latin typeface="Arial" pitchFamily="34" charset="0"/>
              <a:cs typeface="Arial" pitchFamily="34" charset="0"/>
            </a:endParaRPr>
          </a:p>
        </p:txBody>
      </p:sp>
      <p:sp>
        <p:nvSpPr>
          <p:cNvPr id="2" name="矩形 1"/>
          <p:cNvSpPr/>
          <p:nvPr/>
        </p:nvSpPr>
        <p:spPr>
          <a:xfrm>
            <a:off x="7000892" y="2143116"/>
            <a:ext cx="1722021" cy="954107"/>
          </a:xfrm>
          <a:prstGeom prst="rect">
            <a:avLst/>
          </a:prstGeom>
          <a:solidFill>
            <a:schemeClr val="bg1"/>
          </a:solidFill>
        </p:spPr>
        <p:txBody>
          <a:bodyPr wrap="square">
            <a:spAutoFit/>
          </a:bodyPr>
          <a:lstStyle/>
          <a:p>
            <a:r>
              <a:rPr lang="zh-TW" altLang="en-US" sz="1400" b="1" dirty="0" smtClean="0">
                <a:solidFill>
                  <a:srgbClr val="C00000"/>
                </a:solidFill>
                <a:latin typeface="標楷體" panose="03000509000000000000" pitchFamily="65" charset="-120"/>
                <a:ea typeface="標楷體" panose="03000509000000000000" pitchFamily="65" charset="-120"/>
              </a:rPr>
              <a:t>有計畫變更者請於說明欄補充計畫變更情形及差異</a:t>
            </a:r>
            <a:r>
              <a:rPr lang="en-US" altLang="zh-TW" sz="1400" b="1" dirty="0" smtClean="0">
                <a:solidFill>
                  <a:srgbClr val="C00000"/>
                </a:solidFill>
                <a:latin typeface="標楷體" panose="03000509000000000000" pitchFamily="65" charset="-120"/>
                <a:ea typeface="標楷體" panose="03000509000000000000" pitchFamily="65" charset="-120"/>
              </a:rPr>
              <a:t>(</a:t>
            </a:r>
            <a:r>
              <a:rPr lang="zh-TW" altLang="en-US" sz="1400" b="1" dirty="0">
                <a:solidFill>
                  <a:srgbClr val="C00000"/>
                </a:solidFill>
                <a:latin typeface="標楷體" panose="03000509000000000000" pitchFamily="65" charset="-120"/>
                <a:ea typeface="標楷體" panose="03000509000000000000" pitchFamily="65" charset="-120"/>
              </a:rPr>
              <a:t>無則免填</a:t>
            </a:r>
            <a:r>
              <a:rPr lang="en-US" altLang="zh-TW" sz="1400" b="1" dirty="0">
                <a:solidFill>
                  <a:srgbClr val="C00000"/>
                </a:solidFill>
                <a:latin typeface="標楷體" panose="03000509000000000000" pitchFamily="65" charset="-120"/>
                <a:ea typeface="標楷體" panose="03000509000000000000" pitchFamily="65" charset="-120"/>
              </a:rPr>
              <a:t>)</a:t>
            </a:r>
            <a:endParaRPr lang="zh-TW" altLang="en-US" sz="1400" b="1" dirty="0">
              <a:solidFill>
                <a:srgbClr val="C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68425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13485E4E-7D68-4DA8-8F3A-22F12F2F3C8D}" type="slidenum">
              <a:rPr lang="zh-TW" altLang="en-US" smtClean="0"/>
              <a:pPr>
                <a:defRPr/>
              </a:pPr>
              <a:t>5</a:t>
            </a:fld>
            <a:endParaRPr lang="zh-TW" altLang="en-US"/>
          </a:p>
        </p:txBody>
      </p:sp>
      <p:sp>
        <p:nvSpPr>
          <p:cNvPr id="5"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smtClean="0">
                <a:ln>
                  <a:noFill/>
                </a:ln>
                <a:solidFill>
                  <a:srgbClr val="0000CC"/>
                </a:solidFill>
                <a:uLnTx/>
                <a:uFillTx/>
                <a:latin typeface="Arial" pitchFamily="34" charset="0"/>
                <a:ea typeface="+mj-ea"/>
                <a:cs typeface="Arial" pitchFamily="34" charset="0"/>
              </a:rPr>
              <a:t>二、</a:t>
            </a:r>
            <a:r>
              <a:rPr lang="en-US" altLang="zh-TW" sz="3400" b="1" kern="0" dirty="0">
                <a:solidFill>
                  <a:srgbClr val="0000CC"/>
                </a:solidFill>
                <a:ea typeface="標楷體"/>
                <a:cs typeface="Arial" pitchFamily="34" charset="0"/>
              </a:rPr>
              <a:t> 109</a:t>
            </a:r>
            <a:r>
              <a:rPr lang="zh-TW" altLang="en-US" sz="3400" b="1" kern="0" dirty="0">
                <a:solidFill>
                  <a:srgbClr val="0000CC"/>
                </a:solidFill>
                <a:ea typeface="標楷體"/>
                <a:cs typeface="Arial" pitchFamily="34" charset="0"/>
              </a:rPr>
              <a:t>年度工作達成總表</a:t>
            </a:r>
            <a:r>
              <a:rPr lang="en-US" altLang="zh-TW" sz="3400" b="1" kern="0" dirty="0" smtClean="0">
                <a:solidFill>
                  <a:srgbClr val="0000CC"/>
                </a:solidFill>
                <a:latin typeface="Arial" pitchFamily="34" charset="0"/>
                <a:ea typeface="標楷體"/>
                <a:cs typeface="Arial" pitchFamily="34" charset="0"/>
              </a:rPr>
              <a:t>(2)</a:t>
            </a:r>
            <a:endParaRPr kumimoji="1" lang="zh-TW" altLang="en-US" sz="3400" b="1" i="0" u="none" strike="noStrike" kern="0" cap="none" spc="0" normalizeH="0" baseline="0" noProof="0" dirty="0">
              <a:ln>
                <a:noFill/>
              </a:ln>
              <a:solidFill>
                <a:schemeClr val="tx2"/>
              </a:solidFill>
              <a:uLnTx/>
              <a:uFillTx/>
              <a:latin typeface="Arial" pitchFamily="34" charset="0"/>
              <a:ea typeface="+mj-ea"/>
              <a:cs typeface="Arial" pitchFamily="34" charset="0"/>
            </a:endParaRPr>
          </a:p>
        </p:txBody>
      </p:sp>
      <p:sp>
        <p:nvSpPr>
          <p:cNvPr id="6" name="Rectangle 5"/>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442913" indent="-352425" algn="just">
              <a:buFont typeface="Wingdings" pitchFamily="2" charset="2"/>
              <a:buChar char="n"/>
              <a:defRPr/>
            </a:pPr>
            <a:r>
              <a:rPr lang="zh-TW" altLang="en-US" sz="2400" b="1" dirty="0">
                <a:solidFill>
                  <a:srgbClr val="0000FF"/>
                </a:solidFill>
                <a:effectLst>
                  <a:outerShdw blurRad="38100" dist="38100" dir="2700000" algn="tl">
                    <a:srgbClr val="C0C0C0"/>
                  </a:outerShdw>
                </a:effectLst>
                <a:latin typeface="Arial" pitchFamily="34" charset="0"/>
                <a:ea typeface="+mn-ea"/>
                <a:cs typeface="Arial" pitchFamily="34" charset="0"/>
              </a:rPr>
              <a:t>加值</a:t>
            </a:r>
            <a:r>
              <a:rPr lang="zh-TW" altLang="en-US" sz="2400" b="1" dirty="0">
                <a:effectLst>
                  <a:outerShdw blurRad="38100" dist="38100" dir="2700000" algn="tl">
                    <a:srgbClr val="C0C0C0"/>
                  </a:outerShdw>
                </a:effectLst>
                <a:latin typeface="Arial" pitchFamily="34" charset="0"/>
                <a:ea typeface="+mn-ea"/>
                <a:cs typeface="Arial" pitchFamily="34" charset="0"/>
              </a:rPr>
              <a:t>工作執行進度</a:t>
            </a:r>
            <a:r>
              <a:rPr lang="en-US" altLang="zh-TW" sz="1600" dirty="0" smtClean="0">
                <a:solidFill>
                  <a:srgbClr val="C00000"/>
                </a:solidFill>
                <a:ea typeface="+mn-ea"/>
                <a:cs typeface="Arial" pitchFamily="34" charset="0"/>
                <a:sym typeface="Wingdings" pitchFamily="2" charset="2"/>
              </a:rPr>
              <a:t>(</a:t>
            </a:r>
            <a:r>
              <a:rPr lang="zh-TW" altLang="en-US" sz="1600" dirty="0" smtClean="0">
                <a:solidFill>
                  <a:srgbClr val="C00000"/>
                </a:solidFill>
                <a:ea typeface="+mn-ea"/>
                <a:cs typeface="Arial" pitchFamily="34" charset="0"/>
                <a:sym typeface="Wingdings" pitchFamily="2" charset="2"/>
              </a:rPr>
              <a:t>執行</a:t>
            </a:r>
            <a:r>
              <a:rPr lang="zh-TW" altLang="en-US" sz="1600" u="sng" dirty="0" smtClean="0">
                <a:solidFill>
                  <a:srgbClr val="C00000"/>
                </a:solidFill>
                <a:ea typeface="標楷體" pitchFamily="65" charset="-120"/>
                <a:sym typeface="Wingdings" pitchFamily="2" charset="2"/>
              </a:rPr>
              <a:t>加值工作者</a:t>
            </a:r>
            <a:r>
              <a:rPr lang="zh-TW" altLang="en-US" sz="1600" dirty="0" smtClean="0">
                <a:solidFill>
                  <a:srgbClr val="C00000"/>
                </a:solidFill>
                <a:ea typeface="標楷體" pitchFamily="65" charset="-120"/>
                <a:sym typeface="Wingdings" pitchFamily="2" charset="2"/>
              </a:rPr>
              <a:t>填寫</a:t>
            </a:r>
            <a:r>
              <a:rPr lang="en-US" altLang="zh-TW" sz="1600" dirty="0" smtClean="0">
                <a:solidFill>
                  <a:srgbClr val="C00000"/>
                </a:solidFill>
                <a:ea typeface="+mn-ea"/>
                <a:cs typeface="Arial" pitchFamily="34" charset="0"/>
                <a:sym typeface="Wingdings" pitchFamily="2" charset="2"/>
              </a:rPr>
              <a:t>)</a:t>
            </a:r>
            <a:endParaRPr lang="en-US" altLang="zh-TW" sz="1600" dirty="0">
              <a:ea typeface="+mn-ea"/>
              <a:cs typeface="Arial" pitchFamily="34" charset="0"/>
            </a:endParaRPr>
          </a:p>
        </p:txBody>
      </p:sp>
      <p:graphicFrame>
        <p:nvGraphicFramePr>
          <p:cNvPr id="7" name="表格 6"/>
          <p:cNvGraphicFramePr>
            <a:graphicFrameLocks noGrp="1"/>
          </p:cNvGraphicFramePr>
          <p:nvPr>
            <p:extLst/>
          </p:nvPr>
        </p:nvGraphicFramePr>
        <p:xfrm>
          <a:off x="539552" y="1196663"/>
          <a:ext cx="8175852" cy="3251221"/>
        </p:xfrm>
        <a:graphic>
          <a:graphicData uri="http://schemas.openxmlformats.org/drawingml/2006/table">
            <a:tbl>
              <a:tblPr/>
              <a:tblGrid>
                <a:gridCol w="2490461">
                  <a:extLst>
                    <a:ext uri="{9D8B030D-6E8A-4147-A177-3AD203B41FA5}">
                      <a16:colId xmlns:a16="http://schemas.microsoft.com/office/drawing/2014/main" val="20001"/>
                    </a:ext>
                  </a:extLst>
                </a:gridCol>
                <a:gridCol w="2986566">
                  <a:extLst>
                    <a:ext uri="{9D8B030D-6E8A-4147-A177-3AD203B41FA5}">
                      <a16:colId xmlns:a16="http://schemas.microsoft.com/office/drawing/2014/main" val="20002"/>
                    </a:ext>
                  </a:extLst>
                </a:gridCol>
                <a:gridCol w="2698825">
                  <a:extLst>
                    <a:ext uri="{9D8B030D-6E8A-4147-A177-3AD203B41FA5}">
                      <a16:colId xmlns:a16="http://schemas.microsoft.com/office/drawing/2014/main" val="20003"/>
                    </a:ext>
                  </a:extLst>
                </a:gridCol>
              </a:tblGrid>
              <a:tr h="3571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kern="100" dirty="0" smtClean="0">
                          <a:solidFill>
                            <a:schemeClr val="bg1"/>
                          </a:solidFill>
                          <a:latin typeface="Arial" pitchFamily="34" charset="0"/>
                          <a:ea typeface="標楷體" pitchFamily="65" charset="-120"/>
                          <a:cs typeface="Arial" pitchFamily="34" charset="0"/>
                        </a:rPr>
                        <a:t>工作項目及指標</a:t>
                      </a:r>
                    </a:p>
                  </a:txBody>
                  <a:tcPr marL="13066" marR="13066"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kern="100" dirty="0" smtClean="0">
                          <a:solidFill>
                            <a:schemeClr val="bg1"/>
                          </a:solidFill>
                          <a:latin typeface="標楷體" pitchFamily="65" charset="-120"/>
                          <a:ea typeface="標楷體" pitchFamily="65" charset="-120"/>
                          <a:cs typeface="Times New Roman"/>
                        </a:rPr>
                        <a:t>實際達成情形</a:t>
                      </a:r>
                      <a:endParaRPr lang="zh-TW" sz="1800" b="1" kern="100" dirty="0">
                        <a:solidFill>
                          <a:schemeClr val="bg1"/>
                        </a:solidFill>
                        <a:latin typeface="Arial" pitchFamily="34" charset="0"/>
                        <a:ea typeface="標楷體" pitchFamily="65" charset="-120"/>
                        <a:cs typeface="Arial" pitchFamily="34" charset="0"/>
                      </a:endParaRPr>
                    </a:p>
                  </a:txBody>
                  <a:tcPr marL="13066" marR="130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auto">
                        <a:spcAft>
                          <a:spcPts val="0"/>
                        </a:spcAft>
                      </a:pPr>
                      <a:r>
                        <a:rPr lang="zh-TW" altLang="en-US" sz="1800" b="1" kern="100" dirty="0" smtClean="0">
                          <a:solidFill>
                            <a:schemeClr val="bg1"/>
                          </a:solidFill>
                          <a:latin typeface="標楷體" pitchFamily="65" charset="-120"/>
                          <a:ea typeface="標楷體" pitchFamily="65" charset="-120"/>
                          <a:cs typeface="Times New Roman"/>
                        </a:rPr>
                        <a:t>說明</a:t>
                      </a:r>
                      <a:endParaRPr lang="zh-TW" sz="1800" b="1" kern="100" dirty="0">
                        <a:solidFill>
                          <a:schemeClr val="bg1"/>
                        </a:solidFill>
                        <a:latin typeface="Arial" pitchFamily="34" charset="0"/>
                        <a:ea typeface="標楷體" pitchFamily="65" charset="-120"/>
                        <a:cs typeface="Arial" pitchFamily="34" charset="0"/>
                      </a:endParaRPr>
                    </a:p>
                  </a:txBody>
                  <a:tcPr marL="13066" marR="13066"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6617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kern="100" dirty="0">
                        <a:solidFill>
                          <a:schemeClr val="tx1"/>
                        </a:solidFill>
                        <a:latin typeface="Arial" pitchFamily="34" charset="0"/>
                        <a:ea typeface="標楷體" pitchFamily="65" charset="-120"/>
                        <a:cs typeface="Arial" pitchFamily="34" charset="0"/>
                      </a:endParaRPr>
                    </a:p>
                  </a:txBody>
                  <a:tcPr marL="13066" marR="13066" marT="0"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auto">
                        <a:spcAft>
                          <a:spcPts val="0"/>
                        </a:spcAft>
                      </a:pPr>
                      <a:endParaRPr lang="zh-TW" altLang="en-US" sz="1400" b="1" u="sng"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auto">
                        <a:spcAft>
                          <a:spcPts val="0"/>
                        </a:spcAft>
                      </a:pPr>
                      <a:endParaRPr lang="zh-TW" altLang="en-US" sz="1400"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8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dirty="0">
                        <a:latin typeface="Arial" pitchFamily="34" charset="0"/>
                        <a:ea typeface="標楷體" pitchFamily="65" charset="-120"/>
                        <a:cs typeface="Arial" pitchFamily="34" charset="0"/>
                      </a:endParaRPr>
                    </a:p>
                  </a:txBody>
                  <a:tcPr marL="13066" marR="13066" marT="0"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zh-TW" sz="1400" b="1" u="sng"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400"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dirty="0">
                        <a:latin typeface="Arial" pitchFamily="34" charset="0"/>
                        <a:ea typeface="標楷體" pitchFamily="65" charset="-120"/>
                        <a:cs typeface="Arial" pitchFamily="34" charset="0"/>
                      </a:endParaRPr>
                    </a:p>
                  </a:txBody>
                  <a:tcPr marL="13066" marR="13066" marT="0"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zh-TW" sz="1400" b="1" u="sng"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TW" altLang="en-US" sz="1400" dirty="0">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870505"/>
                  </a:ext>
                </a:extLst>
              </a:tr>
              <a:tr h="864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zh-TW" sz="1400" kern="100" dirty="0">
                        <a:solidFill>
                          <a:schemeClr val="tx1"/>
                        </a:solidFill>
                        <a:latin typeface="Arial" pitchFamily="34" charset="0"/>
                        <a:ea typeface="標楷體" pitchFamily="65" charset="-120"/>
                        <a:cs typeface="Arial" pitchFamily="34" charset="0"/>
                      </a:endParaRPr>
                    </a:p>
                  </a:txBody>
                  <a:tcPr marL="13066" marR="13066" marT="0"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400"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400" kern="100" dirty="0">
                        <a:solidFill>
                          <a:schemeClr val="tx1"/>
                        </a:solidFill>
                        <a:latin typeface="Arial" pitchFamily="34" charset="0"/>
                        <a:ea typeface="標楷體" pitchFamily="65" charset="-120"/>
                        <a:cs typeface="Arial" pitchFamily="34" charset="0"/>
                      </a:endParaRPr>
                    </a:p>
                  </a:txBody>
                  <a:tcPr marL="13066" marR="13066" marT="0"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矩形 8"/>
          <p:cNvSpPr/>
          <p:nvPr/>
        </p:nvSpPr>
        <p:spPr>
          <a:xfrm>
            <a:off x="6429388" y="1785926"/>
            <a:ext cx="1722021" cy="954107"/>
          </a:xfrm>
          <a:prstGeom prst="rect">
            <a:avLst/>
          </a:prstGeom>
          <a:solidFill>
            <a:schemeClr val="bg1"/>
          </a:solidFill>
        </p:spPr>
        <p:txBody>
          <a:bodyPr wrap="square">
            <a:spAutoFit/>
          </a:bodyPr>
          <a:lstStyle/>
          <a:p>
            <a:r>
              <a:rPr lang="zh-TW" altLang="en-US" sz="1400" b="1" dirty="0" smtClean="0">
                <a:solidFill>
                  <a:srgbClr val="C00000"/>
                </a:solidFill>
                <a:latin typeface="標楷體" panose="03000509000000000000" pitchFamily="65" charset="-120"/>
                <a:ea typeface="標楷體" panose="03000509000000000000" pitchFamily="65" charset="-120"/>
              </a:rPr>
              <a:t>有計畫變更者請於說明欄補充計畫變更情形及差異</a:t>
            </a:r>
            <a:r>
              <a:rPr lang="en-US" altLang="zh-TW" sz="1400" b="1" dirty="0" smtClean="0">
                <a:solidFill>
                  <a:srgbClr val="C00000"/>
                </a:solidFill>
                <a:latin typeface="標楷體" panose="03000509000000000000" pitchFamily="65" charset="-120"/>
                <a:ea typeface="標楷體" panose="03000509000000000000" pitchFamily="65" charset="-120"/>
              </a:rPr>
              <a:t>(</a:t>
            </a:r>
            <a:r>
              <a:rPr lang="zh-TW" altLang="en-US" sz="1400" b="1" dirty="0">
                <a:solidFill>
                  <a:srgbClr val="C00000"/>
                </a:solidFill>
                <a:latin typeface="標楷體" panose="03000509000000000000" pitchFamily="65" charset="-120"/>
                <a:ea typeface="標楷體" panose="03000509000000000000" pitchFamily="65" charset="-120"/>
              </a:rPr>
              <a:t>無則免填</a:t>
            </a:r>
            <a:r>
              <a:rPr lang="en-US" altLang="zh-TW" sz="1400" b="1" dirty="0">
                <a:solidFill>
                  <a:srgbClr val="C00000"/>
                </a:solidFill>
                <a:latin typeface="標楷體" panose="03000509000000000000" pitchFamily="65" charset="-120"/>
                <a:ea typeface="標楷體" panose="03000509000000000000" pitchFamily="65" charset="-120"/>
              </a:rPr>
              <a:t>)</a:t>
            </a:r>
            <a:endParaRPr lang="zh-TW" altLang="en-US" sz="1400" b="1" dirty="0">
              <a:solidFill>
                <a:srgbClr val="C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77943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smtClean="0">
                <a:ln>
                  <a:noFill/>
                </a:ln>
                <a:solidFill>
                  <a:srgbClr val="0000CC"/>
                </a:solidFill>
                <a:uLnTx/>
                <a:uFillTx/>
                <a:latin typeface="Arial" pitchFamily="34" charset="0"/>
                <a:ea typeface="+mj-ea"/>
                <a:cs typeface="Arial" pitchFamily="34" charset="0"/>
              </a:rPr>
              <a:t>三、</a:t>
            </a:r>
            <a:r>
              <a:rPr lang="zh-TW" altLang="en-US" sz="3400" b="1" kern="0" dirty="0" smtClean="0">
                <a:solidFill>
                  <a:srgbClr val="0000CC"/>
                </a:solidFill>
                <a:latin typeface="Arial" pitchFamily="34" charset="0"/>
                <a:ea typeface="標楷體"/>
                <a:cs typeface="Arial" pitchFamily="34" charset="0"/>
              </a:rPr>
              <a:t>執行成果說明</a:t>
            </a:r>
            <a:r>
              <a:rPr lang="en-US" altLang="zh-TW" sz="3400" b="1" kern="0" dirty="0" smtClean="0">
                <a:solidFill>
                  <a:srgbClr val="0000CC"/>
                </a:solidFill>
                <a:latin typeface="Arial" pitchFamily="34" charset="0"/>
                <a:ea typeface="標楷體"/>
                <a:cs typeface="Arial" pitchFamily="34" charset="0"/>
              </a:rPr>
              <a:t>(1)</a:t>
            </a:r>
            <a:endParaRPr kumimoji="1" lang="zh-TW" altLang="en-US" sz="3400" b="1" i="0" u="none" strike="noStrike" kern="0" cap="none" spc="0" normalizeH="0" baseline="0" noProof="0" dirty="0" smtClean="0">
              <a:ln>
                <a:noFill/>
              </a:ln>
              <a:solidFill>
                <a:schemeClr val="tx2"/>
              </a:solidFill>
              <a:uLnTx/>
              <a:uFillTx/>
              <a:latin typeface="Arial" pitchFamily="34" charset="0"/>
              <a:ea typeface="+mj-ea"/>
              <a:cs typeface="Arial" pitchFamily="34" charset="0"/>
            </a:endParaRP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6</a:t>
            </a:fld>
            <a:endParaRPr lang="zh-TW" altLang="en-US" dirty="0">
              <a:latin typeface="Arial" pitchFamily="34" charset="0"/>
              <a:cs typeface="Arial" pitchFamily="34" charset="0"/>
            </a:endParaRPr>
          </a:p>
        </p:txBody>
      </p:sp>
      <p:sp>
        <p:nvSpPr>
          <p:cNvPr id="9"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n"/>
              <a:defRPr/>
            </a:pPr>
            <a:r>
              <a:rPr lang="zh-TW" altLang="en-US" sz="2400" b="1" dirty="0">
                <a:ea typeface="標楷體" pitchFamily="65" charset="-120"/>
              </a:rPr>
              <a:t>年度輔導主要</a:t>
            </a:r>
            <a:r>
              <a:rPr lang="zh-TW" altLang="en-US" sz="2400" b="1" dirty="0" smtClean="0">
                <a:ea typeface="標楷體" pitchFamily="65" charset="-120"/>
              </a:rPr>
              <a:t>成果</a:t>
            </a:r>
            <a:endParaRPr lang="en-US" altLang="zh-TW" sz="2400" b="1" dirty="0" smtClean="0">
              <a:effectLst>
                <a:outerShdw blurRad="38100" dist="38100" dir="2700000" algn="tl">
                  <a:srgbClr val="C0C0C0"/>
                </a:outerShdw>
              </a:effectLst>
              <a:latin typeface="Arial" pitchFamily="34" charset="0"/>
              <a:ea typeface="+mn-ea"/>
              <a:cs typeface="Arial" pitchFamily="34" charset="0"/>
            </a:endParaRPr>
          </a:p>
        </p:txBody>
      </p:sp>
      <p:sp>
        <p:nvSpPr>
          <p:cNvPr id="5" name="矩形 4"/>
          <p:cNvSpPr/>
          <p:nvPr/>
        </p:nvSpPr>
        <p:spPr>
          <a:xfrm>
            <a:off x="500034" y="1142984"/>
            <a:ext cx="8358246" cy="923330"/>
          </a:xfrm>
          <a:prstGeom prst="rect">
            <a:avLst/>
          </a:prstGeom>
        </p:spPr>
        <p:txBody>
          <a:bodyPr wrap="square">
            <a:spAutoFit/>
          </a:bodyPr>
          <a:lstStyle/>
          <a:p>
            <a:pPr marL="180975" lvl="0" indent="-180975">
              <a:buFont typeface="Arial" panose="020B0604020202020204" pitchFamily="34" charset="0"/>
              <a:buChar char="•"/>
              <a:defRPr/>
            </a:pPr>
            <a:r>
              <a:rPr lang="zh-TW" altLang="en-US" dirty="0" smtClean="0">
                <a:solidFill>
                  <a:srgbClr val="C00000"/>
                </a:solidFill>
                <a:ea typeface="標楷體"/>
                <a:cs typeface="Arial" pitchFamily="34" charset="0"/>
                <a:sym typeface="Wingdings" pitchFamily="2" charset="2"/>
              </a:rPr>
              <a:t>請就整體專案推動重點及主軸或有其他重大突破之處，說明年度推動之重要成果或成效。</a:t>
            </a:r>
            <a:endParaRPr lang="en-US" altLang="zh-TW" dirty="0" smtClean="0">
              <a:solidFill>
                <a:srgbClr val="C00000"/>
              </a:solidFill>
              <a:ea typeface="標楷體"/>
              <a:cs typeface="Arial" pitchFamily="34" charset="0"/>
              <a:sym typeface="Wingdings" pitchFamily="2" charset="2"/>
            </a:endParaRPr>
          </a:p>
          <a:p>
            <a:pPr marL="180975" lvl="0" indent="-180975">
              <a:buFont typeface="Arial" panose="020B0604020202020204" pitchFamily="34" charset="0"/>
              <a:buChar char="•"/>
              <a:defRPr/>
            </a:pPr>
            <a:r>
              <a:rPr lang="zh-TW" altLang="en-US" u="sng" dirty="0" smtClean="0">
                <a:solidFill>
                  <a:srgbClr val="C00000"/>
                </a:solidFill>
                <a:ea typeface="標楷體"/>
                <a:cs typeface="Arial" pitchFamily="34" charset="0"/>
                <a:sym typeface="Wingdings" pitchFamily="2" charset="2"/>
              </a:rPr>
              <a:t>基本工作</a:t>
            </a:r>
            <a:r>
              <a:rPr lang="zh-TW" altLang="en-US" dirty="0" smtClean="0">
                <a:solidFill>
                  <a:srgbClr val="C00000"/>
                </a:solidFill>
                <a:ea typeface="標楷體"/>
                <a:cs typeface="Arial" pitchFamily="34" charset="0"/>
                <a:sym typeface="Wingdings" pitchFamily="2" charset="2"/>
              </a:rPr>
              <a:t>及</a:t>
            </a:r>
            <a:r>
              <a:rPr lang="zh-TW" altLang="en-US" u="sng" dirty="0" smtClean="0">
                <a:solidFill>
                  <a:srgbClr val="C00000"/>
                </a:solidFill>
                <a:ea typeface="標楷體"/>
                <a:cs typeface="Arial" pitchFamily="34" charset="0"/>
                <a:sym typeface="Wingdings" pitchFamily="2" charset="2"/>
              </a:rPr>
              <a:t>加值工作</a:t>
            </a:r>
            <a:r>
              <a:rPr lang="zh-TW" altLang="en-US" dirty="0" smtClean="0">
                <a:solidFill>
                  <a:srgbClr val="C00000"/>
                </a:solidFill>
                <a:ea typeface="標楷體"/>
                <a:cs typeface="Arial" pitchFamily="34" charset="0"/>
                <a:sym typeface="Wingdings" pitchFamily="2" charset="2"/>
              </a:rPr>
              <a:t>請分別說明</a:t>
            </a:r>
            <a:endParaRPr lang="en-US" altLang="zh-TW" dirty="0" smtClean="0">
              <a:solidFill>
                <a:srgbClr val="C00000"/>
              </a:solidFill>
              <a:ea typeface="標楷體"/>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71414"/>
            <a:ext cx="9144000" cy="622300"/>
          </a:xfrm>
          <a:prstGeom prst="rect">
            <a:avLst/>
          </a:prstGeom>
        </p:spPr>
        <p:txBody>
          <a:bodyPr/>
          <a:lstStyle/>
          <a:p>
            <a:pPr marL="536575" algn="ctr">
              <a:defRPr/>
            </a:pPr>
            <a:r>
              <a:rPr kumimoji="1" lang="zh-TW" altLang="en-US" sz="3400" b="1" i="0" u="none" strike="noStrike" kern="0" cap="none" spc="0" normalizeH="0" baseline="0" noProof="0" dirty="0" smtClean="0">
                <a:ln>
                  <a:noFill/>
                </a:ln>
                <a:solidFill>
                  <a:srgbClr val="0000CC"/>
                </a:solidFill>
                <a:uLnTx/>
                <a:uFillTx/>
                <a:latin typeface="Arial" pitchFamily="34" charset="0"/>
                <a:ea typeface="+mj-ea"/>
                <a:cs typeface="Arial" pitchFamily="34" charset="0"/>
              </a:rPr>
              <a:t>三、</a:t>
            </a:r>
            <a:r>
              <a:rPr lang="zh-TW" altLang="en-US" sz="3400" b="1" kern="0" dirty="0">
                <a:solidFill>
                  <a:srgbClr val="0000CC"/>
                </a:solidFill>
                <a:ea typeface="標楷體"/>
                <a:cs typeface="Arial" pitchFamily="34" charset="0"/>
              </a:rPr>
              <a:t>執行成果說明</a:t>
            </a:r>
            <a:r>
              <a:rPr lang="en-US" altLang="zh-TW" sz="3400" b="1" kern="0" dirty="0" smtClean="0">
                <a:solidFill>
                  <a:srgbClr val="0000CC"/>
                </a:solidFill>
                <a:latin typeface="Arial" pitchFamily="34" charset="0"/>
                <a:ea typeface="+mj-ea"/>
                <a:cs typeface="Arial" pitchFamily="34" charset="0"/>
              </a:rPr>
              <a:t>(2)</a:t>
            </a:r>
            <a:endParaRPr kumimoji="1" lang="zh-TW" altLang="en-US" sz="3400" b="1" i="0" u="none" strike="noStrike" kern="0" cap="none" spc="0" normalizeH="0" baseline="0" noProof="0" dirty="0" smtClean="0">
              <a:ln>
                <a:noFill/>
              </a:ln>
              <a:solidFill>
                <a:schemeClr val="tx2"/>
              </a:solidFill>
              <a:uLnTx/>
              <a:uFillTx/>
              <a:latin typeface="Arial" pitchFamily="34" charset="0"/>
              <a:ea typeface="+mj-ea"/>
              <a:cs typeface="Arial" pitchFamily="34" charset="0"/>
            </a:endParaRP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7</a:t>
            </a:fld>
            <a:endParaRPr lang="zh-TW" altLang="en-US" dirty="0">
              <a:latin typeface="Arial" pitchFamily="34" charset="0"/>
              <a:cs typeface="Arial" pitchFamily="34" charset="0"/>
            </a:endParaRPr>
          </a:p>
        </p:txBody>
      </p:sp>
      <p:sp>
        <p:nvSpPr>
          <p:cNvPr id="9"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354013" indent="-265113">
              <a:buFont typeface="Wingdings" pitchFamily="2" charset="2"/>
              <a:buChar char="n"/>
              <a:defRPr/>
            </a:pPr>
            <a:r>
              <a:rPr lang="zh-TW" altLang="en-US" sz="2400" b="1" dirty="0" smtClean="0">
                <a:ea typeface="標楷體" pitchFamily="65" charset="-120"/>
              </a:rPr>
              <a:t>技術輔導成果</a:t>
            </a:r>
            <a:r>
              <a:rPr lang="en-US" altLang="zh-TW" b="1" dirty="0" smtClean="0">
                <a:ea typeface="標楷體" pitchFamily="65" charset="-120"/>
              </a:rPr>
              <a:t>(</a:t>
            </a:r>
            <a:r>
              <a:rPr lang="zh-TW" altLang="en-US" dirty="0" smtClean="0">
                <a:ea typeface="標楷體" pitchFamily="65" charset="-120"/>
              </a:rPr>
              <a:t>請提供</a:t>
            </a:r>
            <a:r>
              <a:rPr lang="en-US" altLang="zh-TW" dirty="0" smtClean="0">
                <a:ea typeface="標楷體" pitchFamily="65" charset="-120"/>
              </a:rPr>
              <a:t>2</a:t>
            </a:r>
            <a:r>
              <a:rPr lang="zh-TW" altLang="en-US" dirty="0" smtClean="0">
                <a:ea typeface="標楷體" pitchFamily="65" charset="-120"/>
              </a:rPr>
              <a:t>案例，如有加值工作應</a:t>
            </a:r>
            <a:r>
              <a:rPr lang="zh-TW" altLang="en-US" u="sng" dirty="0" smtClean="0">
                <a:solidFill>
                  <a:srgbClr val="0000FF"/>
                </a:solidFill>
                <a:ea typeface="標楷體" pitchFamily="65" charset="-120"/>
              </a:rPr>
              <a:t>再提供至少</a:t>
            </a:r>
            <a:r>
              <a:rPr lang="en-US" altLang="zh-TW" u="sng" dirty="0" smtClean="0">
                <a:solidFill>
                  <a:srgbClr val="0000FF"/>
                </a:solidFill>
                <a:ea typeface="標楷體" pitchFamily="65" charset="-120"/>
              </a:rPr>
              <a:t>1</a:t>
            </a:r>
            <a:r>
              <a:rPr lang="zh-TW" altLang="en-US" u="sng" dirty="0" smtClean="0">
                <a:solidFill>
                  <a:srgbClr val="0000FF"/>
                </a:solidFill>
                <a:ea typeface="標楷體" pitchFamily="65" charset="-120"/>
              </a:rPr>
              <a:t>案例</a:t>
            </a:r>
            <a:r>
              <a:rPr lang="zh-TW" altLang="en-US" dirty="0" smtClean="0">
                <a:ea typeface="標楷體" pitchFamily="65" charset="-120"/>
              </a:rPr>
              <a:t>之加值輔導成果</a:t>
            </a:r>
            <a:r>
              <a:rPr lang="en-US" altLang="zh-TW" b="1" dirty="0" smtClean="0">
                <a:ea typeface="標楷體" pitchFamily="65" charset="-120"/>
              </a:rPr>
              <a:t>)</a:t>
            </a:r>
            <a:endParaRPr lang="en-US" altLang="zh-TW" dirty="0" smtClean="0">
              <a:solidFill>
                <a:srgbClr val="C00000"/>
              </a:solidFill>
              <a:ea typeface="標楷體"/>
              <a:cs typeface="Arial" pitchFamily="34" charset="0"/>
              <a:sym typeface="Wingdings" pitchFamily="2" charset="2"/>
            </a:endParaRPr>
          </a:p>
        </p:txBody>
      </p:sp>
      <p:graphicFrame>
        <p:nvGraphicFramePr>
          <p:cNvPr id="15" name="表格 14"/>
          <p:cNvGraphicFramePr>
            <a:graphicFrameLocks noGrp="1"/>
          </p:cNvGraphicFramePr>
          <p:nvPr>
            <p:extLst>
              <p:ext uri="{D42A27DB-BD31-4B8C-83A1-F6EECF244321}">
                <p14:modId xmlns:p14="http://schemas.microsoft.com/office/powerpoint/2010/main" val="191559337"/>
              </p:ext>
            </p:extLst>
          </p:nvPr>
        </p:nvGraphicFramePr>
        <p:xfrm>
          <a:off x="500034" y="5214950"/>
          <a:ext cx="8429684" cy="1349360"/>
        </p:xfrm>
        <a:graphic>
          <a:graphicData uri="http://schemas.openxmlformats.org/drawingml/2006/table">
            <a:tbl>
              <a:tblPr firstRow="1" bandRow="1">
                <a:tableStyleId>{2D5ABB26-0587-4C30-8999-92F81FD0307C}</a:tableStyleId>
              </a:tblPr>
              <a:tblGrid>
                <a:gridCol w="2714644">
                  <a:extLst>
                    <a:ext uri="{9D8B030D-6E8A-4147-A177-3AD203B41FA5}">
                      <a16:colId xmlns:a16="http://schemas.microsoft.com/office/drawing/2014/main" val="20000"/>
                    </a:ext>
                  </a:extLst>
                </a:gridCol>
                <a:gridCol w="5715040">
                  <a:extLst>
                    <a:ext uri="{9D8B030D-6E8A-4147-A177-3AD203B41FA5}">
                      <a16:colId xmlns:a16="http://schemas.microsoft.com/office/drawing/2014/main" val="20001"/>
                    </a:ext>
                  </a:extLst>
                </a:gridCol>
              </a:tblGrid>
              <a:tr h="285752">
                <a:tc>
                  <a:txBody>
                    <a:bodyPr/>
                    <a:lstStyle/>
                    <a:p>
                      <a:pPr algn="ctr"/>
                      <a:r>
                        <a:rPr lang="zh-TW" altLang="en-US" sz="1600" b="1" dirty="0" smtClean="0"/>
                        <a:t>輔導前</a:t>
                      </a:r>
                      <a:endParaRPr lang="zh-TW" alt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zh-TW" altLang="en-US" sz="1600" b="1" dirty="0" smtClean="0"/>
                        <a:t>輔導後</a:t>
                      </a:r>
                      <a:endParaRPr lang="zh-TW" alt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14080">
                <a:tc>
                  <a:txBody>
                    <a:bodyPr/>
                    <a:lstStyle/>
                    <a:p>
                      <a:pPr marL="179388" marR="0" lvl="0" indent="-179388" algn="l" defTabSz="914400" rtl="0" eaLnBrk="1" fontAlgn="base" latinLnBrk="0" hangingPunct="1">
                        <a:lnSpc>
                          <a:spcPct val="100000"/>
                        </a:lnSpc>
                        <a:spcBef>
                          <a:spcPts val="0"/>
                        </a:spcBef>
                        <a:spcAft>
                          <a:spcPts val="0"/>
                        </a:spcAft>
                        <a:buClrTx/>
                        <a:buSzPct val="100000"/>
                        <a:buFont typeface="+mj-lt"/>
                        <a:buAutoNum type="arabicPeriod"/>
                        <a:tabLst/>
                        <a:defRPr/>
                      </a:pP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產品生產良率僅</a:t>
                      </a: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XXX%</a:t>
                      </a:r>
                    </a:p>
                    <a:p>
                      <a:pPr marL="179388" marR="0" lvl="0" indent="-179388" algn="l" defTabSz="914400" rtl="0" eaLnBrk="1" fontAlgn="base" latinLnBrk="0" hangingPunct="1">
                        <a:lnSpc>
                          <a:spcPct val="100000"/>
                        </a:lnSpc>
                        <a:spcBef>
                          <a:spcPts val="0"/>
                        </a:spcBef>
                        <a:spcAft>
                          <a:spcPts val="0"/>
                        </a:spcAft>
                        <a:buClrTx/>
                        <a:buSzPct val="100000"/>
                        <a:buFont typeface="+mj-lt"/>
                        <a:buAutoNum type="arabicPeriod"/>
                        <a:tabLst/>
                        <a:defRPr/>
                      </a:pP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產品保存期限</a:t>
                      </a: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XX</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月以內</a:t>
                      </a:r>
                      <a:endParaRPr lang="en-US" altLang="zh-TW" sz="1400" dirty="0" smtClean="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1.</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產品生產良率提升為</a:t>
                      </a: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XXX%</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2.</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促成廠商投入更新冷凍設備投資</a:t>
                      </a: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OO</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萬元</a:t>
                      </a:r>
                      <a:endPar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3.</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導引廠商申請政府研發資源</a:t>
                      </a:r>
                      <a:endPar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4.</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爭取國際訂單</a:t>
                      </a: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1000</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萬元</a:t>
                      </a:r>
                      <a:r>
                        <a:rPr kumimoji="1" lang="en-US" altLang="zh-TW" sz="1400" b="0" i="0" u="none" strike="noStrike" cap="none" normalizeH="0" baseline="0" dirty="0" smtClean="0">
                          <a:ln>
                            <a:noFill/>
                          </a:ln>
                          <a:solidFill>
                            <a:schemeClr val="tx1"/>
                          </a:solidFill>
                          <a:effectLst/>
                          <a:latin typeface="Arial" pitchFamily="34" charset="0"/>
                          <a:ea typeface="+mn-ea"/>
                          <a:cs typeface="Arial" pitchFamily="34" charset="0"/>
                        </a:rPr>
                        <a:t>/</a:t>
                      </a:r>
                      <a:r>
                        <a:rPr kumimoji="1" lang="zh-TW" altLang="en-US" sz="1400" b="0" i="0" u="none" strike="noStrike" cap="none" normalizeH="0" baseline="0" dirty="0" smtClean="0">
                          <a:ln>
                            <a:noFill/>
                          </a:ln>
                          <a:solidFill>
                            <a:schemeClr val="tx1"/>
                          </a:solidFill>
                          <a:effectLst/>
                          <a:latin typeface="Arial" pitchFamily="34" charset="0"/>
                          <a:ea typeface="+mn-ea"/>
                          <a:cs typeface="Arial" pitchFamily="34" charset="0"/>
                        </a:rPr>
                        <a:t>年</a:t>
                      </a:r>
                      <a:r>
                        <a:rPr lang="en-US" altLang="zh-TW" sz="1400" dirty="0" smtClean="0"/>
                        <a:t>…</a:t>
                      </a:r>
                      <a:r>
                        <a:rPr lang="zh-TW" altLang="en-US" sz="1400" dirty="0" smtClean="0"/>
                        <a:t>等</a:t>
                      </a:r>
                      <a:endParaRPr lang="zh-TW" altLang="en-US" sz="14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矩形 7"/>
          <p:cNvSpPr/>
          <p:nvPr/>
        </p:nvSpPr>
        <p:spPr>
          <a:xfrm>
            <a:off x="500034" y="1142984"/>
            <a:ext cx="8429684" cy="400110"/>
          </a:xfrm>
          <a:prstGeom prst="rect">
            <a:avLst/>
          </a:prstGeom>
          <a:solidFill>
            <a:srgbClr val="FFFF00"/>
          </a:solidFill>
          <a:ln w="3175">
            <a:solidFill>
              <a:schemeClr val="tx1"/>
            </a:solidFill>
          </a:ln>
        </p:spPr>
        <p:txBody>
          <a:bodyPr wrap="square">
            <a:spAutoFit/>
          </a:bodyPr>
          <a:lstStyle/>
          <a:p>
            <a:pPr lvl="0" fontAlgn="auto">
              <a:spcBef>
                <a:spcPts val="0"/>
              </a:spcBef>
              <a:spcAft>
                <a:spcPts val="0"/>
              </a:spcAft>
            </a:pPr>
            <a:r>
              <a:rPr kumimoji="0" lang="zh-TW" altLang="en-US" sz="2000" b="1" dirty="0" smtClean="0">
                <a:solidFill>
                  <a:srgbClr val="0000FF"/>
                </a:solidFill>
                <a:ea typeface="+mn-ea"/>
                <a:cs typeface="Arial" pitchFamily="34" charset="0"/>
              </a:rPr>
              <a:t>案例</a:t>
            </a:r>
            <a:r>
              <a:rPr kumimoji="0" lang="en-US" altLang="zh-TW" sz="2000" b="1" dirty="0" smtClean="0">
                <a:solidFill>
                  <a:srgbClr val="0000FF"/>
                </a:solidFill>
                <a:ea typeface="+mn-ea"/>
                <a:cs typeface="Arial" pitchFamily="34" charset="0"/>
              </a:rPr>
              <a:t>1 </a:t>
            </a:r>
            <a:r>
              <a:rPr kumimoji="0" lang="zh-TW" altLang="en-US" sz="2000" b="1" dirty="0" smtClean="0">
                <a:solidFill>
                  <a:srgbClr val="0000FF"/>
                </a:solidFill>
                <a:ea typeface="+mn-ea"/>
                <a:cs typeface="Arial" pitchFamily="34" charset="0"/>
              </a:rPr>
              <a:t>：公司名稱 － 輔導重點及主要成果標題</a:t>
            </a:r>
            <a:endParaRPr kumimoji="0" lang="zh-TW" altLang="en-US" sz="2000" b="1" dirty="0">
              <a:solidFill>
                <a:srgbClr val="0000FF"/>
              </a:solidFill>
              <a:ea typeface="+mn-ea"/>
              <a:cs typeface="Arial" pitchFamily="34" charset="0"/>
            </a:endParaRPr>
          </a:p>
        </p:txBody>
      </p:sp>
      <p:sp>
        <p:nvSpPr>
          <p:cNvPr id="10" name="矩形 9"/>
          <p:cNvSpPr/>
          <p:nvPr/>
        </p:nvSpPr>
        <p:spPr>
          <a:xfrm>
            <a:off x="428596" y="1500174"/>
            <a:ext cx="1385869" cy="369332"/>
          </a:xfrm>
          <a:prstGeom prst="rect">
            <a:avLst/>
          </a:prstGeom>
        </p:spPr>
        <p:txBody>
          <a:bodyPr wrap="square">
            <a:spAutoFit/>
          </a:bodyPr>
          <a:lstStyle/>
          <a:p>
            <a:pPr marL="174625" lvl="0" indent="-174625" fontAlgn="auto">
              <a:spcBef>
                <a:spcPts val="0"/>
              </a:spcBef>
              <a:spcAft>
                <a:spcPts val="0"/>
              </a:spcAft>
              <a:buFont typeface="Arial" pitchFamily="34" charset="0"/>
              <a:buChar char="•"/>
            </a:pPr>
            <a:r>
              <a:rPr kumimoji="0" lang="zh-TW" altLang="en-US" b="1" dirty="0" smtClean="0">
                <a:solidFill>
                  <a:prstClr val="black"/>
                </a:solidFill>
                <a:latin typeface="Constantia"/>
                <a:ea typeface="標楷體"/>
              </a:rPr>
              <a:t>廠商問題</a:t>
            </a:r>
            <a:endParaRPr kumimoji="0" lang="zh-TW" altLang="en-US" b="1" dirty="0">
              <a:solidFill>
                <a:prstClr val="black"/>
              </a:solidFill>
              <a:latin typeface="Constantia"/>
              <a:ea typeface="標楷體"/>
            </a:endParaRPr>
          </a:p>
        </p:txBody>
      </p:sp>
      <p:sp>
        <p:nvSpPr>
          <p:cNvPr id="11" name="矩形 10"/>
          <p:cNvSpPr/>
          <p:nvPr/>
        </p:nvSpPr>
        <p:spPr>
          <a:xfrm>
            <a:off x="2000232" y="1512316"/>
            <a:ext cx="2500330" cy="369332"/>
          </a:xfrm>
          <a:prstGeom prst="rect">
            <a:avLst/>
          </a:prstGeom>
        </p:spPr>
        <p:txBody>
          <a:bodyPr wrap="square">
            <a:spAutoFit/>
          </a:bodyPr>
          <a:lstStyle/>
          <a:p>
            <a:pPr marL="174625" lvl="0" indent="-174625" fontAlgn="auto">
              <a:spcBef>
                <a:spcPts val="0"/>
              </a:spcBef>
              <a:spcAft>
                <a:spcPts val="0"/>
              </a:spcAft>
              <a:buFont typeface="Arial" pitchFamily="34" charset="0"/>
              <a:buChar char="•"/>
            </a:pPr>
            <a:r>
              <a:rPr kumimoji="0" lang="zh-TW" altLang="en-US" b="1" dirty="0" smtClean="0">
                <a:solidFill>
                  <a:prstClr val="black"/>
                </a:solidFill>
                <a:latin typeface="Constantia"/>
                <a:ea typeface="標楷體"/>
              </a:rPr>
              <a:t>輔導內容及重點</a:t>
            </a:r>
            <a:endParaRPr kumimoji="0" lang="zh-TW" altLang="en-US" b="1" dirty="0">
              <a:solidFill>
                <a:prstClr val="black"/>
              </a:solidFill>
              <a:latin typeface="Constantia"/>
              <a:ea typeface="標楷體"/>
            </a:endParaRPr>
          </a:p>
        </p:txBody>
      </p:sp>
      <p:sp>
        <p:nvSpPr>
          <p:cNvPr id="12" name="矩形 11"/>
          <p:cNvSpPr/>
          <p:nvPr/>
        </p:nvSpPr>
        <p:spPr>
          <a:xfrm>
            <a:off x="500034" y="4786322"/>
            <a:ext cx="6715172" cy="369332"/>
          </a:xfrm>
          <a:prstGeom prst="rect">
            <a:avLst/>
          </a:prstGeom>
        </p:spPr>
        <p:txBody>
          <a:bodyPr wrap="square">
            <a:spAutoFit/>
          </a:bodyPr>
          <a:lstStyle/>
          <a:p>
            <a:pPr lvl="0" fontAlgn="auto">
              <a:spcBef>
                <a:spcPts val="0"/>
              </a:spcBef>
              <a:spcAft>
                <a:spcPts val="0"/>
              </a:spcAft>
              <a:buFont typeface="Arial" pitchFamily="34" charset="0"/>
              <a:buChar char="•"/>
            </a:pPr>
            <a:r>
              <a:rPr kumimoji="0" lang="zh-TW" altLang="en-US" b="1" dirty="0" smtClean="0">
                <a:solidFill>
                  <a:prstClr val="black"/>
                </a:solidFill>
                <a:latin typeface="Constantia"/>
                <a:ea typeface="標楷體"/>
              </a:rPr>
              <a:t>成果效益</a:t>
            </a:r>
            <a:r>
              <a:rPr kumimoji="0" lang="en-US" altLang="zh-TW" sz="1400" b="1" dirty="0" smtClean="0">
                <a:solidFill>
                  <a:prstClr val="black"/>
                </a:solidFill>
                <a:latin typeface="Constantia"/>
                <a:ea typeface="標楷體"/>
              </a:rPr>
              <a:t>(</a:t>
            </a:r>
            <a:r>
              <a:rPr lang="zh-TW" altLang="en-US" sz="1400" dirty="0" smtClean="0">
                <a:solidFill>
                  <a:srgbClr val="C00000"/>
                </a:solidFill>
                <a:ea typeface="標楷體"/>
                <a:cs typeface="Arial" pitchFamily="34" charset="0"/>
                <a:sym typeface="Wingdings" pitchFamily="2" charset="2"/>
              </a:rPr>
              <a:t>輔導前後應有量化數據差異之比較及效益說明</a:t>
            </a:r>
            <a:r>
              <a:rPr kumimoji="0" lang="en-US" altLang="zh-TW" sz="1400" b="1" dirty="0" smtClean="0">
                <a:solidFill>
                  <a:prstClr val="black"/>
                </a:solidFill>
                <a:latin typeface="Constantia"/>
                <a:ea typeface="標楷體"/>
              </a:rPr>
              <a:t>)</a:t>
            </a:r>
          </a:p>
        </p:txBody>
      </p:sp>
      <p:sp>
        <p:nvSpPr>
          <p:cNvPr id="14" name="矩形 13"/>
          <p:cNvSpPr/>
          <p:nvPr/>
        </p:nvSpPr>
        <p:spPr>
          <a:xfrm>
            <a:off x="1928794" y="1869506"/>
            <a:ext cx="7000924" cy="2916816"/>
          </a:xfrm>
          <a:prstGeom prst="rect">
            <a:avLst/>
          </a:prstGeom>
          <a:ln w="3175">
            <a:solidFill>
              <a:schemeClr val="tx1"/>
            </a:solidFill>
            <a:prstDash val="dash"/>
          </a:ln>
        </p:spPr>
        <p:txBody>
          <a:bodyPr>
            <a:noAutofit/>
          </a:bodyPr>
          <a:lstStyle/>
          <a:p>
            <a:pPr lvl="0" fontAlgn="auto">
              <a:spcBef>
                <a:spcPts val="0"/>
              </a:spcBef>
              <a:spcAft>
                <a:spcPts val="0"/>
              </a:spcAft>
            </a:pPr>
            <a:r>
              <a:rPr kumimoji="0" lang="zh-TW" altLang="en-US" sz="1400" dirty="0" smtClean="0">
                <a:solidFill>
                  <a:prstClr val="black"/>
                </a:solidFill>
                <a:latin typeface="Constantia"/>
                <a:ea typeface="標楷體"/>
              </a:rPr>
              <a:t>請以</a:t>
            </a:r>
            <a:r>
              <a:rPr kumimoji="0" lang="zh-TW" altLang="en-US" sz="1400" b="1" u="sng" dirty="0" smtClean="0">
                <a:solidFill>
                  <a:prstClr val="black"/>
                </a:solidFill>
                <a:latin typeface="Constantia"/>
                <a:ea typeface="標楷體"/>
              </a:rPr>
              <a:t>圖文方式說明</a:t>
            </a:r>
            <a:r>
              <a:rPr kumimoji="0" lang="zh-TW" altLang="en-US" sz="1400" dirty="0" smtClean="0">
                <a:solidFill>
                  <a:prstClr val="black"/>
                </a:solidFill>
                <a:latin typeface="Constantia"/>
                <a:ea typeface="標楷體"/>
              </a:rPr>
              <a:t>實際輔導內容及具體成果，如技術</a:t>
            </a:r>
            <a:r>
              <a:rPr kumimoji="0" lang="en-US" altLang="zh-TW" sz="1400" dirty="0" smtClean="0">
                <a:solidFill>
                  <a:prstClr val="black"/>
                </a:solidFill>
                <a:latin typeface="Constantia"/>
                <a:ea typeface="標楷體"/>
              </a:rPr>
              <a:t>/</a:t>
            </a:r>
            <a:r>
              <a:rPr kumimoji="0" lang="zh-TW" altLang="en-US" sz="1400" dirty="0" smtClean="0">
                <a:solidFill>
                  <a:prstClr val="black"/>
                </a:solidFill>
                <a:latin typeface="Constantia"/>
                <a:ea typeface="標楷體"/>
              </a:rPr>
              <a:t>產品</a:t>
            </a:r>
            <a:r>
              <a:rPr kumimoji="0" lang="en-US" altLang="zh-TW" sz="1400" dirty="0" smtClean="0">
                <a:solidFill>
                  <a:prstClr val="black"/>
                </a:solidFill>
                <a:latin typeface="Constantia"/>
                <a:ea typeface="標楷體"/>
              </a:rPr>
              <a:t>/</a:t>
            </a:r>
            <a:r>
              <a:rPr kumimoji="0" lang="zh-TW" altLang="en-US" sz="1400" dirty="0" smtClean="0">
                <a:solidFill>
                  <a:prstClr val="black"/>
                </a:solidFill>
                <a:latin typeface="Constantia"/>
                <a:ea typeface="標楷體"/>
              </a:rPr>
              <a:t>製程創新突破、或營運模式改變或商機開拓</a:t>
            </a:r>
            <a:r>
              <a:rPr kumimoji="0" lang="en-US" altLang="zh-TW" sz="1400" dirty="0" smtClean="0">
                <a:solidFill>
                  <a:prstClr val="black"/>
                </a:solidFill>
                <a:latin typeface="Constantia"/>
                <a:ea typeface="標楷體"/>
              </a:rPr>
              <a:t>…</a:t>
            </a:r>
            <a:r>
              <a:rPr kumimoji="0" lang="zh-TW" altLang="en-US" sz="1400" dirty="0" smtClean="0">
                <a:solidFill>
                  <a:prstClr val="black"/>
                </a:solidFill>
                <a:latin typeface="Constantia"/>
                <a:ea typeface="標楷體"/>
              </a:rPr>
              <a:t>等。</a:t>
            </a:r>
          </a:p>
        </p:txBody>
      </p:sp>
      <p:sp>
        <p:nvSpPr>
          <p:cNvPr id="16" name="矩形 15"/>
          <p:cNvSpPr/>
          <p:nvPr/>
        </p:nvSpPr>
        <p:spPr>
          <a:xfrm>
            <a:off x="500034" y="1869506"/>
            <a:ext cx="1357322" cy="2916816"/>
          </a:xfrm>
          <a:prstGeom prst="rect">
            <a:avLst/>
          </a:prstGeom>
          <a:ln w="3175">
            <a:solidFill>
              <a:schemeClr val="tx1"/>
            </a:solidFill>
            <a:prstDash val="dash"/>
          </a:ln>
        </p:spPr>
        <p:txBody>
          <a:bodyPr wrap="square">
            <a:noAutofit/>
          </a:bodyPr>
          <a:lstStyle/>
          <a:p>
            <a:pPr lvl="0" fontAlgn="auto">
              <a:spcBef>
                <a:spcPts val="0"/>
              </a:spcBef>
              <a:spcAft>
                <a:spcPts val="0"/>
              </a:spcAft>
            </a:pPr>
            <a:r>
              <a:rPr kumimoji="0" lang="zh-TW" altLang="en-US" sz="1400" dirty="0" smtClean="0">
                <a:solidFill>
                  <a:prstClr val="black"/>
                </a:solidFill>
                <a:latin typeface="Constantia"/>
                <a:ea typeface="標楷體"/>
              </a:rPr>
              <a:t>請扼要說明廠商所遇的問題或發展瓶頸</a:t>
            </a:r>
            <a:endParaRPr kumimoji="0" lang="zh-TW" altLang="en-US" sz="1400" dirty="0">
              <a:solidFill>
                <a:prstClr val="black"/>
              </a:solidFill>
              <a:latin typeface="Constantia"/>
              <a:ea typeface="標楷體"/>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71414"/>
            <a:ext cx="9144000" cy="622300"/>
          </a:xfrm>
          <a:prstGeom prst="rect">
            <a:avLst/>
          </a:prstGeom>
        </p:spPr>
        <p:txBody>
          <a:bodyPr/>
          <a:lstStyle/>
          <a:p>
            <a:pPr marL="536575" algn="ctr">
              <a:defRPr/>
            </a:pPr>
            <a:r>
              <a:rPr lang="zh-TW" altLang="en-US" sz="3400" b="1" kern="0" dirty="0" smtClean="0">
                <a:solidFill>
                  <a:srgbClr val="0000CC"/>
                </a:solidFill>
                <a:ea typeface="+mj-ea"/>
                <a:cs typeface="Arial" pitchFamily="34" charset="0"/>
              </a:rPr>
              <a:t>三、</a:t>
            </a:r>
            <a:r>
              <a:rPr lang="zh-TW" altLang="en-US" sz="3400" b="1" kern="0" dirty="0">
                <a:solidFill>
                  <a:srgbClr val="0000CC"/>
                </a:solidFill>
                <a:ea typeface="標楷體"/>
                <a:cs typeface="Arial" pitchFamily="34" charset="0"/>
              </a:rPr>
              <a:t>執行成果說明</a:t>
            </a:r>
            <a:r>
              <a:rPr lang="en-US" altLang="zh-TW" sz="3400" b="1" kern="0" dirty="0" smtClean="0">
                <a:solidFill>
                  <a:srgbClr val="0000CC"/>
                </a:solidFill>
                <a:ea typeface="+mj-ea"/>
                <a:cs typeface="Arial" pitchFamily="34" charset="0"/>
              </a:rPr>
              <a:t>(3)</a:t>
            </a:r>
            <a:endParaRPr kumimoji="1" lang="zh-TW" altLang="en-US" sz="3400" b="1" i="0" u="none" strike="noStrike" kern="0" cap="none" spc="0" normalizeH="0" baseline="0" noProof="0" dirty="0" smtClean="0">
              <a:ln>
                <a:noFill/>
              </a:ln>
              <a:solidFill>
                <a:schemeClr val="tx2"/>
              </a:solidFill>
              <a:uLnTx/>
              <a:uFillTx/>
              <a:latin typeface="Arial" pitchFamily="34" charset="0"/>
              <a:ea typeface="+mj-ea"/>
              <a:cs typeface="Arial" pitchFamily="34" charset="0"/>
            </a:endParaRPr>
          </a:p>
        </p:txBody>
      </p:sp>
      <p:sp>
        <p:nvSpPr>
          <p:cNvPr id="6" name="Rectangle 23"/>
          <p:cNvSpPr>
            <a:spLocks noChangeArrowheads="1"/>
          </p:cNvSpPr>
          <p:nvPr/>
        </p:nvSpPr>
        <p:spPr bwMode="auto">
          <a:xfrm>
            <a:off x="0" y="714356"/>
            <a:ext cx="9144000" cy="461665"/>
          </a:xfrm>
          <a:prstGeom prst="rect">
            <a:avLst/>
          </a:prstGeom>
          <a:noFill/>
          <a:ln w="9525">
            <a:noFill/>
            <a:miter lim="800000"/>
            <a:headEnd/>
            <a:tailEnd/>
          </a:ln>
          <a:effectLst/>
        </p:spPr>
        <p:txBody>
          <a:bodyPr wrap="square">
            <a:spAutoFit/>
          </a:bodyPr>
          <a:lstStyle/>
          <a:p>
            <a:pPr marL="431800" indent="-342900">
              <a:buFont typeface="Wingdings" pitchFamily="2" charset="2"/>
              <a:buChar char="n"/>
              <a:defRPr/>
            </a:pPr>
            <a:r>
              <a:rPr lang="zh-TW" altLang="en-US" sz="2400" b="1" dirty="0" smtClean="0">
                <a:ea typeface="標楷體" pitchFamily="65" charset="-120"/>
              </a:rPr>
              <a:t>產業效益說明</a:t>
            </a: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8</a:t>
            </a:fld>
            <a:endParaRPr lang="zh-TW" altLang="en-US" dirty="0">
              <a:latin typeface="Arial" pitchFamily="34" charset="0"/>
              <a:cs typeface="Arial"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426940303"/>
              </p:ext>
            </p:extLst>
          </p:nvPr>
        </p:nvGraphicFramePr>
        <p:xfrm>
          <a:off x="500034" y="1214422"/>
          <a:ext cx="7929618" cy="4635778"/>
        </p:xfrm>
        <a:graphic>
          <a:graphicData uri="http://schemas.openxmlformats.org/drawingml/2006/table">
            <a:tbl>
              <a:tblPr/>
              <a:tblGrid>
                <a:gridCol w="1643074">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gridCol w="4786346">
                  <a:extLst>
                    <a:ext uri="{9D8B030D-6E8A-4147-A177-3AD203B41FA5}">
                      <a16:colId xmlns:a16="http://schemas.microsoft.com/office/drawing/2014/main" val="20002"/>
                    </a:ext>
                  </a:extLst>
                </a:gridCol>
              </a:tblGrid>
              <a:tr h="587713">
                <a:tc>
                  <a:txBody>
                    <a:bodyPr/>
                    <a:lstStyle/>
                    <a:p>
                      <a:pPr algn="ctr">
                        <a:spcAft>
                          <a:spcPts val="0"/>
                        </a:spcAft>
                      </a:pPr>
                      <a:r>
                        <a:rPr lang="zh-TW" altLang="en-US" sz="1600" b="1" kern="100" dirty="0" smtClean="0">
                          <a:latin typeface="Arial" pitchFamily="34" charset="0"/>
                          <a:ea typeface="+mn-ea"/>
                          <a:cs typeface="Arial" pitchFamily="34" charset="0"/>
                        </a:rPr>
                        <a:t>成果項目</a:t>
                      </a:r>
                      <a:endParaRPr lang="zh-TW"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zh-TW" altLang="en-US" sz="1600" b="1" kern="100" dirty="0" smtClean="0">
                          <a:latin typeface="Arial" pitchFamily="34" charset="0"/>
                          <a:ea typeface="+mn-ea"/>
                          <a:cs typeface="Arial" pitchFamily="34" charset="0"/>
                        </a:rPr>
                        <a:t>量化成果</a:t>
                      </a:r>
                      <a:endParaRPr lang="zh-TW" sz="1600" b="1" kern="100" dirty="0">
                        <a:latin typeface="Arial" pitchFamily="34" charset="0"/>
                        <a:ea typeface="+mn-ea"/>
                        <a:cs typeface="Arial" pitchFamily="34"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zh-TW" altLang="en-US" sz="1600" b="1" kern="100" dirty="0" smtClean="0">
                          <a:latin typeface="Arial" pitchFamily="34" charset="0"/>
                          <a:ea typeface="+mn-ea"/>
                          <a:cs typeface="Arial" pitchFamily="34" charset="0"/>
                        </a:rPr>
                        <a:t>摘要說明</a:t>
                      </a:r>
                      <a:endParaRPr lang="zh-TW" sz="1600" b="1" kern="100" dirty="0">
                        <a:latin typeface="Arial" pitchFamily="34" charset="0"/>
                        <a:ea typeface="+mn-ea"/>
                        <a:cs typeface="Arial" pitchFamily="34" charset="0"/>
                      </a:endParaRPr>
                    </a:p>
                  </a:txBody>
                  <a:tcPr marL="68580" marR="68580"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0"/>
                  </a:ext>
                </a:extLst>
              </a:tr>
              <a:tr h="587713">
                <a:tc>
                  <a:txBody>
                    <a:bodyPr/>
                    <a:lstStyle/>
                    <a:p>
                      <a:pPr algn="ctr">
                        <a:spcAft>
                          <a:spcPts val="0"/>
                        </a:spcAft>
                      </a:pPr>
                      <a:r>
                        <a:rPr lang="zh-TW" sz="1600" b="1" kern="100" dirty="0">
                          <a:latin typeface="Arial" pitchFamily="34" charset="0"/>
                          <a:ea typeface="+mn-ea"/>
                          <a:cs typeface="Arial" pitchFamily="34" charset="0"/>
                        </a:rPr>
                        <a:t>產值增加</a:t>
                      </a:r>
                      <a:r>
                        <a:rPr lang="en-US" sz="1600" b="1" kern="100" dirty="0">
                          <a:latin typeface="Arial" pitchFamily="34" charset="0"/>
                          <a:ea typeface="+mn-ea"/>
                          <a:cs typeface="Arial" pitchFamily="34" charset="0"/>
                        </a:rPr>
                        <a:t>(</a:t>
                      </a:r>
                      <a:r>
                        <a:rPr lang="zh-TW" sz="1600" b="1" kern="100" dirty="0">
                          <a:latin typeface="Arial" pitchFamily="34" charset="0"/>
                          <a:ea typeface="+mn-ea"/>
                          <a:cs typeface="Arial" pitchFamily="34" charset="0"/>
                        </a:rPr>
                        <a:t>仟元</a:t>
                      </a:r>
                      <a:r>
                        <a:rPr lang="en-US" sz="1600" b="1" kern="100" dirty="0">
                          <a:latin typeface="Arial" pitchFamily="34" charset="0"/>
                          <a:ea typeface="+mn-ea"/>
                          <a:cs typeface="Arial" pitchFamily="34" charset="0"/>
                        </a:rPr>
                        <a:t>)</a:t>
                      </a:r>
                      <a:endParaRPr lang="zh-TW"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spcAft>
                          <a:spcPts val="0"/>
                        </a:spcAft>
                      </a:pPr>
                      <a:endParaRPr lang="zh-TW" sz="1600" b="1" kern="100" dirty="0">
                        <a:latin typeface="Arial" pitchFamily="34" charset="0"/>
                        <a:ea typeface="+mn-ea"/>
                        <a:cs typeface="Arial" pitchFamily="34" charset="0"/>
                      </a:endParaRP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zh-TW" altLang="en-US" sz="1200" b="0" kern="100" dirty="0" smtClean="0">
                          <a:latin typeface="Arial" pitchFamily="34" charset="0"/>
                          <a:ea typeface="+mn-ea"/>
                          <a:cs typeface="Arial" pitchFamily="34" charset="0"/>
                        </a:rPr>
                        <a:t>各項成果請擇重要項目進行摘要說明內容包括</a:t>
                      </a:r>
                      <a:r>
                        <a:rPr lang="zh-TW" altLang="en-US" sz="1200" b="0" kern="100" dirty="0" smtClean="0">
                          <a:solidFill>
                            <a:srgbClr val="C00000"/>
                          </a:solidFill>
                          <a:latin typeface="Arial" pitchFamily="34" charset="0"/>
                          <a:ea typeface="+mn-ea"/>
                          <a:cs typeface="Arial" pitchFamily="34" charset="0"/>
                        </a:rPr>
                        <a:t>廠商名稱、協助成果內容、量化值</a:t>
                      </a:r>
                      <a:r>
                        <a:rPr lang="zh-TW" altLang="en-US" sz="1200" b="0" kern="100" dirty="0" smtClean="0">
                          <a:latin typeface="Arial" pitchFamily="34" charset="0"/>
                          <a:ea typeface="+mn-ea"/>
                          <a:cs typeface="Arial" pitchFamily="34" charset="0"/>
                        </a:rPr>
                        <a:t>等，如</a:t>
                      </a:r>
                      <a:r>
                        <a:rPr lang="zh-TW" altLang="en-US" sz="1200" b="0" kern="100" dirty="0" smtClean="0">
                          <a:solidFill>
                            <a:srgbClr val="0000FF"/>
                          </a:solidFill>
                          <a:latin typeface="Arial" pitchFamily="34" charset="0"/>
                          <a:ea typeface="+mn-ea"/>
                          <a:cs typeface="Arial" pitchFamily="34" charset="0"/>
                        </a:rPr>
                        <a:t>協助</a:t>
                      </a:r>
                      <a:r>
                        <a:rPr lang="en-US" altLang="zh-TW" sz="1200" b="0" kern="100" dirty="0" smtClean="0">
                          <a:solidFill>
                            <a:srgbClr val="0000FF"/>
                          </a:solidFill>
                          <a:latin typeface="Arial" pitchFamily="34" charset="0"/>
                          <a:ea typeface="+mn-ea"/>
                          <a:cs typeface="Arial" pitchFamily="34" charset="0"/>
                        </a:rPr>
                        <a:t>A</a:t>
                      </a:r>
                      <a:r>
                        <a:rPr lang="zh-TW" altLang="en-US" sz="1200" b="0" kern="100" dirty="0" smtClean="0">
                          <a:solidFill>
                            <a:srgbClr val="0000FF"/>
                          </a:solidFill>
                          <a:latin typeface="Arial" pitchFamily="34" charset="0"/>
                          <a:ea typeface="+mn-ea"/>
                          <a:cs typeface="Arial" pitchFamily="34" charset="0"/>
                        </a:rPr>
                        <a:t>廠商進行產線規劃，投資</a:t>
                      </a:r>
                      <a:r>
                        <a:rPr lang="en-US" altLang="zh-TW" sz="1200" b="0" kern="100" dirty="0" smtClean="0">
                          <a:solidFill>
                            <a:srgbClr val="0000FF"/>
                          </a:solidFill>
                          <a:latin typeface="Arial" pitchFamily="34" charset="0"/>
                          <a:ea typeface="+mn-ea"/>
                          <a:cs typeface="Arial" pitchFamily="34" charset="0"/>
                        </a:rPr>
                        <a:t>XXX</a:t>
                      </a:r>
                      <a:r>
                        <a:rPr lang="zh-TW" altLang="en-US" sz="1200" b="0" kern="100" dirty="0" smtClean="0">
                          <a:solidFill>
                            <a:srgbClr val="0000FF"/>
                          </a:solidFill>
                          <a:latin typeface="Arial" pitchFamily="34" charset="0"/>
                          <a:ea typeface="+mn-ea"/>
                          <a:cs typeface="Arial" pitchFamily="34" charset="0"/>
                        </a:rPr>
                        <a:t>新產線，金額</a:t>
                      </a:r>
                      <a:r>
                        <a:rPr lang="en-US" altLang="zh-TW" sz="1200" b="0" kern="100" dirty="0" smtClean="0">
                          <a:solidFill>
                            <a:srgbClr val="0000FF"/>
                          </a:solidFill>
                          <a:latin typeface="Arial" pitchFamily="34" charset="0"/>
                          <a:ea typeface="+mn-ea"/>
                          <a:cs typeface="Arial" pitchFamily="34" charset="0"/>
                        </a:rPr>
                        <a:t>OOO</a:t>
                      </a:r>
                      <a:r>
                        <a:rPr lang="zh-TW" altLang="en-US" sz="1200" b="0" kern="100" dirty="0" smtClean="0">
                          <a:solidFill>
                            <a:srgbClr val="0000FF"/>
                          </a:solidFill>
                          <a:latin typeface="Arial" pitchFamily="34" charset="0"/>
                          <a:ea typeface="+mn-ea"/>
                          <a:cs typeface="Arial" pitchFamily="34" charset="0"/>
                        </a:rPr>
                        <a:t>仟元，</a:t>
                      </a:r>
                      <a:r>
                        <a:rPr lang="en-US" altLang="zh-TW" sz="1200" b="0" kern="100" dirty="0" smtClean="0">
                          <a:solidFill>
                            <a:srgbClr val="0000FF"/>
                          </a:solidFill>
                          <a:latin typeface="Arial" pitchFamily="34" charset="0"/>
                          <a:ea typeface="+mn-ea"/>
                          <a:cs typeface="Arial" pitchFamily="34" charset="0"/>
                        </a:rPr>
                        <a:t>B</a:t>
                      </a:r>
                      <a:r>
                        <a:rPr lang="zh-TW" altLang="en-US" sz="1200" b="0" kern="100" dirty="0" smtClean="0">
                          <a:solidFill>
                            <a:srgbClr val="0000FF"/>
                          </a:solidFill>
                          <a:latin typeface="Arial" pitchFamily="34" charset="0"/>
                          <a:ea typeface="+mn-ea"/>
                          <a:cs typeface="Arial" pitchFamily="34" charset="0"/>
                        </a:rPr>
                        <a:t>廠商良率</a:t>
                      </a:r>
                      <a:r>
                        <a:rPr lang="en-US" altLang="zh-TW" sz="1200" b="0" kern="100" dirty="0" smtClean="0">
                          <a:solidFill>
                            <a:srgbClr val="0000FF"/>
                          </a:solidFill>
                          <a:latin typeface="Arial" pitchFamily="34" charset="0"/>
                          <a:ea typeface="+mn-ea"/>
                          <a:cs typeface="Arial" pitchFamily="34" charset="0"/>
                        </a:rPr>
                        <a:t>85%</a:t>
                      </a:r>
                      <a:r>
                        <a:rPr lang="zh-TW" altLang="en-US" sz="1200" b="0" kern="100" dirty="0" smtClean="0">
                          <a:solidFill>
                            <a:srgbClr val="0000FF"/>
                          </a:solidFill>
                          <a:latin typeface="Arial" pitchFamily="34" charset="0"/>
                          <a:ea typeface="+mn-ea"/>
                          <a:cs typeface="Arial" pitchFamily="34" charset="0"/>
                        </a:rPr>
                        <a:t>提升至</a:t>
                      </a:r>
                      <a:r>
                        <a:rPr lang="en-US" altLang="zh-TW" sz="1200" b="0" kern="100" dirty="0" smtClean="0">
                          <a:solidFill>
                            <a:srgbClr val="0000FF"/>
                          </a:solidFill>
                          <a:latin typeface="Arial" pitchFamily="34" charset="0"/>
                          <a:ea typeface="+mn-ea"/>
                          <a:cs typeface="Arial" pitchFamily="34" charset="0"/>
                        </a:rPr>
                        <a:t>95%</a:t>
                      </a:r>
                      <a:r>
                        <a:rPr lang="zh-TW" altLang="en-US" sz="1200" b="0" kern="100" dirty="0" smtClean="0">
                          <a:solidFill>
                            <a:srgbClr val="0000FF"/>
                          </a:solidFill>
                          <a:latin typeface="Arial" pitchFamily="34" charset="0"/>
                          <a:ea typeface="+mn-ea"/>
                          <a:cs typeface="Arial" pitchFamily="34" charset="0"/>
                        </a:rPr>
                        <a:t>，年產量增加</a:t>
                      </a:r>
                      <a:r>
                        <a:rPr lang="en-US" altLang="zh-TW" sz="1200" b="0" kern="100" dirty="0" smtClean="0">
                          <a:solidFill>
                            <a:srgbClr val="0000FF"/>
                          </a:solidFill>
                          <a:latin typeface="Arial" pitchFamily="34" charset="0"/>
                          <a:ea typeface="+mn-ea"/>
                          <a:cs typeface="Arial" pitchFamily="34" charset="0"/>
                        </a:rPr>
                        <a:t>XXX</a:t>
                      </a:r>
                      <a:r>
                        <a:rPr lang="zh-TW" altLang="en-US" sz="1200" b="0" kern="100" dirty="0" smtClean="0">
                          <a:solidFill>
                            <a:srgbClr val="0000FF"/>
                          </a:solidFill>
                          <a:latin typeface="Arial" pitchFamily="34" charset="0"/>
                          <a:ea typeface="+mn-ea"/>
                          <a:cs typeface="Arial" pitchFamily="34" charset="0"/>
                        </a:rPr>
                        <a:t>個，年產值增加</a:t>
                      </a:r>
                      <a:r>
                        <a:rPr lang="en-US" altLang="zh-TW" sz="1200" b="0" kern="100" dirty="0" smtClean="0">
                          <a:solidFill>
                            <a:srgbClr val="0000FF"/>
                          </a:solidFill>
                          <a:latin typeface="Arial" pitchFamily="34" charset="0"/>
                          <a:ea typeface="+mn-ea"/>
                          <a:cs typeface="Arial" pitchFamily="34" charset="0"/>
                        </a:rPr>
                        <a:t>OOO</a:t>
                      </a:r>
                      <a:r>
                        <a:rPr lang="zh-TW" altLang="en-US" sz="1200" b="0" kern="100" dirty="0" smtClean="0">
                          <a:solidFill>
                            <a:srgbClr val="0000FF"/>
                          </a:solidFill>
                          <a:latin typeface="Arial" pitchFamily="34" charset="0"/>
                          <a:ea typeface="+mn-ea"/>
                          <a:cs typeface="Arial" pitchFamily="34" charset="0"/>
                        </a:rPr>
                        <a:t>仟元、協助</a:t>
                      </a:r>
                      <a:r>
                        <a:rPr lang="en-US" altLang="zh-TW" sz="1200" b="0" kern="100" dirty="0" smtClean="0">
                          <a:solidFill>
                            <a:srgbClr val="0000FF"/>
                          </a:solidFill>
                          <a:latin typeface="Arial" pitchFamily="34" charset="0"/>
                          <a:ea typeface="+mn-ea"/>
                          <a:cs typeface="Arial" pitchFamily="34" charset="0"/>
                        </a:rPr>
                        <a:t>C</a:t>
                      </a:r>
                      <a:r>
                        <a:rPr lang="zh-TW" altLang="en-US" sz="1200" b="0" kern="100" dirty="0" smtClean="0">
                          <a:solidFill>
                            <a:srgbClr val="0000FF"/>
                          </a:solidFill>
                          <a:latin typeface="Arial" pitchFamily="34" charset="0"/>
                          <a:ea typeface="+mn-ea"/>
                          <a:cs typeface="Arial" pitchFamily="34" charset="0"/>
                        </a:rPr>
                        <a:t>廠商開發</a:t>
                      </a:r>
                      <a:r>
                        <a:rPr lang="en-US" altLang="zh-TW" sz="1200" b="0" kern="100" dirty="0" smtClean="0">
                          <a:solidFill>
                            <a:srgbClr val="0000FF"/>
                          </a:solidFill>
                          <a:latin typeface="Arial" pitchFamily="34" charset="0"/>
                          <a:ea typeface="+mn-ea"/>
                          <a:cs typeface="Arial" pitchFamily="34" charset="0"/>
                        </a:rPr>
                        <a:t>OOO</a:t>
                      </a:r>
                      <a:r>
                        <a:rPr lang="zh-TW" altLang="en-US" sz="1200" b="0" kern="100" dirty="0" smtClean="0">
                          <a:solidFill>
                            <a:srgbClr val="0000FF"/>
                          </a:solidFill>
                          <a:latin typeface="Arial" pitchFamily="34" charset="0"/>
                          <a:ea typeface="+mn-ea"/>
                          <a:cs typeface="Arial" pitchFamily="34" charset="0"/>
                        </a:rPr>
                        <a:t>新產品，預計每年可銷售</a:t>
                      </a:r>
                      <a:r>
                        <a:rPr lang="en-US" altLang="zh-TW" sz="1200" b="0" kern="100" dirty="0" smtClean="0">
                          <a:solidFill>
                            <a:srgbClr val="0000FF"/>
                          </a:solidFill>
                          <a:latin typeface="Arial" pitchFamily="34" charset="0"/>
                          <a:ea typeface="+mn-ea"/>
                          <a:cs typeface="Arial" pitchFamily="34" charset="0"/>
                        </a:rPr>
                        <a:t>XXX</a:t>
                      </a:r>
                      <a:r>
                        <a:rPr lang="zh-TW" altLang="en-US" sz="1200" b="0" kern="100" dirty="0" smtClean="0">
                          <a:solidFill>
                            <a:srgbClr val="0000FF"/>
                          </a:solidFill>
                          <a:latin typeface="Arial" pitchFamily="34" charset="0"/>
                          <a:ea typeface="+mn-ea"/>
                          <a:cs typeface="Arial" pitchFamily="34" charset="0"/>
                        </a:rPr>
                        <a:t>個，產值增加</a:t>
                      </a:r>
                      <a:r>
                        <a:rPr lang="en-US" altLang="zh-TW" sz="1200" b="0" kern="100" dirty="0" smtClean="0">
                          <a:solidFill>
                            <a:srgbClr val="0000FF"/>
                          </a:solidFill>
                          <a:latin typeface="Arial" pitchFamily="34" charset="0"/>
                          <a:ea typeface="+mn-ea"/>
                          <a:cs typeface="Arial" pitchFamily="34" charset="0"/>
                        </a:rPr>
                        <a:t>OOO</a:t>
                      </a:r>
                      <a:r>
                        <a:rPr lang="zh-TW" altLang="en-US" sz="1200" b="0" kern="100" dirty="0" smtClean="0">
                          <a:solidFill>
                            <a:srgbClr val="0000FF"/>
                          </a:solidFill>
                          <a:latin typeface="Arial" pitchFamily="34" charset="0"/>
                          <a:ea typeface="+mn-ea"/>
                          <a:cs typeface="Arial" pitchFamily="34" charset="0"/>
                        </a:rPr>
                        <a:t>元</a:t>
                      </a:r>
                      <a:r>
                        <a:rPr lang="en-US" altLang="zh-TW" sz="1200" b="0" kern="100" dirty="0" smtClean="0">
                          <a:solidFill>
                            <a:srgbClr val="0000FF"/>
                          </a:solidFill>
                          <a:latin typeface="Arial" pitchFamily="34" charset="0"/>
                          <a:ea typeface="+mn-ea"/>
                          <a:cs typeface="Arial" pitchFamily="34" charset="0"/>
                        </a:rPr>
                        <a:t>…</a:t>
                      </a:r>
                      <a:r>
                        <a:rPr lang="zh-TW" altLang="en-US" sz="1200" b="0" kern="100" dirty="0" smtClean="0">
                          <a:latin typeface="Arial" pitchFamily="34" charset="0"/>
                          <a:ea typeface="+mn-ea"/>
                          <a:cs typeface="Arial" pitchFamily="34" charset="0"/>
                        </a:rPr>
                        <a:t>等</a:t>
                      </a:r>
                      <a:endParaRPr lang="zh-TW" sz="1200" b="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6733">
                <a:tc>
                  <a:txBody>
                    <a:bodyPr/>
                    <a:lstStyle/>
                    <a:p>
                      <a:pPr marL="0" marR="0" indent="0" algn="ctr" defTabSz="914400" rtl="0" eaLnBrk="1" fontAlgn="auto" latinLnBrk="0" hangingPunct="1">
                        <a:lnSpc>
                          <a:spcPts val="2300"/>
                        </a:lnSpc>
                        <a:spcBef>
                          <a:spcPts val="0"/>
                        </a:spcBef>
                        <a:spcAft>
                          <a:spcPts val="0"/>
                        </a:spcAft>
                        <a:buClrTx/>
                        <a:buSzTx/>
                        <a:buFontTx/>
                        <a:buNone/>
                        <a:tabLst/>
                        <a:defRPr/>
                      </a:pPr>
                      <a:r>
                        <a:rPr lang="zh-TW" altLang="en-US" sz="1600" b="1" kern="100" dirty="0" smtClean="0">
                          <a:latin typeface="Arial" pitchFamily="34" charset="0"/>
                          <a:ea typeface="+mn-ea"/>
                          <a:cs typeface="Arial" pitchFamily="34" charset="0"/>
                        </a:rPr>
                        <a:t>促進投資</a:t>
                      </a:r>
                      <a:r>
                        <a:rPr lang="en-US" sz="1600" b="1" kern="100" dirty="0" smtClean="0">
                          <a:latin typeface="Arial" pitchFamily="34" charset="0"/>
                          <a:ea typeface="+mn-ea"/>
                          <a:cs typeface="Arial" pitchFamily="34" charset="0"/>
                        </a:rPr>
                        <a:t>(</a:t>
                      </a:r>
                      <a:r>
                        <a:rPr lang="zh-TW" altLang="en-US" sz="1600" b="1" kern="100" dirty="0" smtClean="0">
                          <a:latin typeface="Arial" pitchFamily="34" charset="0"/>
                          <a:ea typeface="+mn-ea"/>
                          <a:cs typeface="Arial" pitchFamily="34" charset="0"/>
                        </a:rPr>
                        <a:t>仟元</a:t>
                      </a:r>
                      <a:r>
                        <a:rPr lang="en-US" sz="1600" b="1" kern="100" dirty="0" smtClean="0">
                          <a:latin typeface="Arial" pitchFamily="34" charset="0"/>
                          <a:ea typeface="+mn-ea"/>
                          <a:cs typeface="Arial" pitchFamily="34" charset="0"/>
                        </a:rPr>
                        <a:t>)</a:t>
                      </a:r>
                      <a:endParaRPr lang="en-US"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nSpc>
                          <a:spcPts val="2300"/>
                        </a:lnSpc>
                        <a:spcAft>
                          <a:spcPts val="0"/>
                        </a:spcAft>
                      </a:pPr>
                      <a:endParaRPr lang="en-US" sz="160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l">
                        <a:lnSpc>
                          <a:spcPct val="100000"/>
                        </a:lnSpc>
                        <a:spcAft>
                          <a:spcPts val="0"/>
                        </a:spcAft>
                      </a:pPr>
                      <a:endParaRPr lang="en-US" sz="1200" b="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6733">
                <a:tc>
                  <a:txBody>
                    <a:bodyPr/>
                    <a:lstStyle/>
                    <a:p>
                      <a:pPr algn="ctr">
                        <a:lnSpc>
                          <a:spcPts val="2300"/>
                        </a:lnSpc>
                        <a:spcAft>
                          <a:spcPts val="0"/>
                        </a:spcAft>
                      </a:pPr>
                      <a:r>
                        <a:rPr lang="zh-TW" altLang="en-US" sz="1600" b="1" kern="100" dirty="0" smtClean="0">
                          <a:latin typeface="Arial" pitchFamily="34" charset="0"/>
                          <a:ea typeface="+mn-ea"/>
                          <a:cs typeface="Arial" pitchFamily="34" charset="0"/>
                        </a:rPr>
                        <a:t>就業機會</a:t>
                      </a:r>
                      <a:r>
                        <a:rPr lang="en-US" sz="1600" b="1" kern="100" dirty="0" smtClean="0">
                          <a:latin typeface="Arial" pitchFamily="34" charset="0"/>
                          <a:ea typeface="+mn-ea"/>
                          <a:cs typeface="Arial" pitchFamily="34" charset="0"/>
                        </a:rPr>
                        <a:t>(</a:t>
                      </a:r>
                      <a:r>
                        <a:rPr lang="zh-TW" altLang="en-US" sz="1600" b="1" kern="100" dirty="0" smtClean="0">
                          <a:latin typeface="Arial" pitchFamily="34" charset="0"/>
                          <a:ea typeface="+mn-ea"/>
                          <a:cs typeface="Arial" pitchFamily="34" charset="0"/>
                        </a:rPr>
                        <a:t>人次</a:t>
                      </a:r>
                      <a:r>
                        <a:rPr lang="en-US" sz="1600" b="1" kern="100" dirty="0" smtClean="0">
                          <a:latin typeface="Arial" pitchFamily="34" charset="0"/>
                          <a:ea typeface="+mn-ea"/>
                          <a:cs typeface="Arial" pitchFamily="34" charset="0"/>
                        </a:rPr>
                        <a:t>)</a:t>
                      </a:r>
                      <a:endParaRPr lang="en-US"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nSpc>
                          <a:spcPts val="2300"/>
                        </a:lnSpc>
                        <a:spcAft>
                          <a:spcPts val="0"/>
                        </a:spcAft>
                      </a:pPr>
                      <a:endParaRPr lang="en-US" sz="160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l">
                        <a:lnSpc>
                          <a:spcPct val="100000"/>
                        </a:lnSpc>
                        <a:spcAft>
                          <a:spcPts val="0"/>
                        </a:spcAft>
                      </a:pPr>
                      <a:endParaRPr lang="en-US" sz="1200" b="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6733">
                <a:tc>
                  <a:txBody>
                    <a:bodyPr/>
                    <a:lstStyle/>
                    <a:p>
                      <a:pPr marL="0" marR="0" indent="0" algn="ctr" defTabSz="914400" rtl="0" eaLnBrk="1" fontAlgn="auto" latinLnBrk="0" hangingPunct="1">
                        <a:lnSpc>
                          <a:spcPts val="2300"/>
                        </a:lnSpc>
                        <a:spcBef>
                          <a:spcPts val="0"/>
                        </a:spcBef>
                        <a:spcAft>
                          <a:spcPts val="0"/>
                        </a:spcAft>
                        <a:buClrTx/>
                        <a:buSzTx/>
                        <a:buFontTx/>
                        <a:buNone/>
                        <a:tabLst/>
                        <a:defRPr/>
                      </a:pPr>
                      <a:r>
                        <a:rPr lang="zh-TW" altLang="en-US" sz="1600" b="1" kern="100" dirty="0" smtClean="0">
                          <a:latin typeface="Arial" pitchFamily="34" charset="0"/>
                          <a:ea typeface="+mn-ea"/>
                          <a:cs typeface="Arial" pitchFamily="34" charset="0"/>
                        </a:rPr>
                        <a:t>爭取訂單</a:t>
                      </a:r>
                      <a:r>
                        <a:rPr lang="en-US" sz="1600" b="1" kern="100" dirty="0" smtClean="0">
                          <a:latin typeface="Arial" pitchFamily="34" charset="0"/>
                          <a:ea typeface="+mn-ea"/>
                          <a:cs typeface="Arial" pitchFamily="34" charset="0"/>
                        </a:rPr>
                        <a:t>(</a:t>
                      </a:r>
                      <a:r>
                        <a:rPr lang="zh-TW" altLang="en-US" sz="1600" b="1" kern="100" dirty="0" smtClean="0">
                          <a:latin typeface="Arial" pitchFamily="34" charset="0"/>
                          <a:ea typeface="+mn-ea"/>
                          <a:cs typeface="Arial" pitchFamily="34" charset="0"/>
                        </a:rPr>
                        <a:t>仟元</a:t>
                      </a:r>
                      <a:r>
                        <a:rPr lang="en-US" sz="1600" b="1" kern="100" dirty="0" smtClean="0">
                          <a:latin typeface="Arial" pitchFamily="34" charset="0"/>
                          <a:ea typeface="+mn-ea"/>
                          <a:cs typeface="Arial" pitchFamily="34" charset="0"/>
                        </a:rPr>
                        <a:t>)</a:t>
                      </a:r>
                      <a:endParaRPr lang="en-US"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nSpc>
                          <a:spcPts val="2300"/>
                        </a:lnSpc>
                        <a:spcAft>
                          <a:spcPts val="0"/>
                        </a:spcAft>
                      </a:pPr>
                      <a:endParaRPr lang="en-US" sz="160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l">
                        <a:lnSpc>
                          <a:spcPct val="100000"/>
                        </a:lnSpc>
                        <a:spcAft>
                          <a:spcPts val="0"/>
                        </a:spcAft>
                      </a:pPr>
                      <a:endParaRPr lang="en-US" sz="1200" b="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6733">
                <a:tc>
                  <a:txBody>
                    <a:bodyPr/>
                    <a:lstStyle/>
                    <a:p>
                      <a:pPr marL="0" marR="0" indent="0" algn="ctr" defTabSz="914400" rtl="0" eaLnBrk="1" fontAlgn="auto" latinLnBrk="0" hangingPunct="1">
                        <a:lnSpc>
                          <a:spcPts val="2300"/>
                        </a:lnSpc>
                        <a:spcBef>
                          <a:spcPts val="0"/>
                        </a:spcBef>
                        <a:spcAft>
                          <a:spcPts val="0"/>
                        </a:spcAft>
                        <a:buClrTx/>
                        <a:buSzTx/>
                        <a:buFontTx/>
                        <a:buNone/>
                        <a:tabLst/>
                        <a:defRPr/>
                      </a:pPr>
                      <a:r>
                        <a:rPr lang="zh-TW" altLang="en-US" sz="1600" b="1" kern="100" dirty="0" smtClean="0">
                          <a:latin typeface="Arial" pitchFamily="34" charset="0"/>
                          <a:ea typeface="+mn-ea"/>
                          <a:cs typeface="Arial" pitchFamily="34" charset="0"/>
                        </a:rPr>
                        <a:t>降低成本</a:t>
                      </a:r>
                      <a:r>
                        <a:rPr lang="en-US" sz="1600" b="1" kern="100" dirty="0" smtClean="0">
                          <a:latin typeface="Arial" pitchFamily="34" charset="0"/>
                          <a:ea typeface="+mn-ea"/>
                          <a:cs typeface="Arial" pitchFamily="34" charset="0"/>
                        </a:rPr>
                        <a:t>(</a:t>
                      </a:r>
                      <a:r>
                        <a:rPr lang="zh-TW" altLang="en-US" sz="1600" b="1" kern="100" dirty="0" smtClean="0">
                          <a:latin typeface="Arial" pitchFamily="34" charset="0"/>
                          <a:ea typeface="+mn-ea"/>
                          <a:cs typeface="Arial" pitchFamily="34" charset="0"/>
                        </a:rPr>
                        <a:t>仟元</a:t>
                      </a:r>
                      <a:r>
                        <a:rPr lang="en-US" sz="1600" b="1" kern="100" dirty="0" smtClean="0">
                          <a:latin typeface="Arial" pitchFamily="34" charset="0"/>
                          <a:ea typeface="+mn-ea"/>
                          <a:cs typeface="Arial" pitchFamily="34" charset="0"/>
                        </a:rPr>
                        <a:t>)</a:t>
                      </a:r>
                      <a:endParaRPr lang="en-US"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nSpc>
                          <a:spcPts val="2300"/>
                        </a:lnSpc>
                        <a:spcAft>
                          <a:spcPts val="0"/>
                        </a:spcAft>
                      </a:pPr>
                      <a:endParaRPr lang="en-US" sz="160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l">
                        <a:lnSpc>
                          <a:spcPct val="100000"/>
                        </a:lnSpc>
                        <a:spcAft>
                          <a:spcPts val="0"/>
                        </a:spcAft>
                      </a:pPr>
                      <a:endParaRPr lang="en-US" sz="1200" b="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6733">
                <a:tc>
                  <a:txBody>
                    <a:bodyPr/>
                    <a:lstStyle/>
                    <a:p>
                      <a:pPr marL="0" marR="0" indent="0" algn="ctr" defTabSz="914400" rtl="0" eaLnBrk="1" fontAlgn="auto" latinLnBrk="0" hangingPunct="1">
                        <a:lnSpc>
                          <a:spcPts val="2300"/>
                        </a:lnSpc>
                        <a:spcBef>
                          <a:spcPts val="0"/>
                        </a:spcBef>
                        <a:spcAft>
                          <a:spcPts val="0"/>
                        </a:spcAft>
                        <a:buClrTx/>
                        <a:buSzTx/>
                        <a:buFontTx/>
                        <a:buNone/>
                        <a:tabLst/>
                        <a:defRPr/>
                      </a:pPr>
                      <a:r>
                        <a:rPr lang="zh-TW" altLang="en-US" sz="1600" b="1" kern="100" dirty="0" smtClean="0">
                          <a:latin typeface="Arial" pitchFamily="34" charset="0"/>
                          <a:ea typeface="+mn-ea"/>
                          <a:cs typeface="Arial" pitchFamily="34" charset="0"/>
                        </a:rPr>
                        <a:t>其他</a:t>
                      </a:r>
                      <a:endParaRPr lang="en-US" sz="1600" b="1" kern="100" dirty="0">
                        <a:latin typeface="Arial" pitchFamily="34" charset="0"/>
                        <a:ea typeface="+mn-ea"/>
                        <a:cs typeface="Arial" pitchFamily="34" charset="0"/>
                      </a:endParaRPr>
                    </a:p>
                  </a:txBody>
                  <a:tcPr marL="68580" marR="68580"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ts val="2300"/>
                        </a:lnSpc>
                        <a:spcAft>
                          <a:spcPts val="0"/>
                        </a:spcAft>
                      </a:pPr>
                      <a:endParaRPr lang="en-US" sz="160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lnSpc>
                          <a:spcPct val="100000"/>
                        </a:lnSpc>
                        <a:spcAft>
                          <a:spcPts val="0"/>
                        </a:spcAft>
                      </a:pPr>
                      <a:endParaRPr lang="en-US" sz="1200" b="0" kern="100" dirty="0">
                        <a:latin typeface="Arial" pitchFamily="34" charset="0"/>
                        <a:ea typeface="+mn-ea"/>
                        <a:cs typeface="Arial" pitchFamily="34" charset="0"/>
                      </a:endParaRPr>
                    </a:p>
                  </a:txBody>
                  <a:tcPr marL="68580" marR="68580" marT="0" marB="0">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71414"/>
            <a:ext cx="9144000" cy="622300"/>
          </a:xfrm>
          <a:prstGeom prst="rect">
            <a:avLst/>
          </a:prstGeom>
        </p:spPr>
        <p:txBody>
          <a:bodyPr/>
          <a:lstStyle/>
          <a:p>
            <a:pPr marL="536575"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3400" b="1" i="0" u="none" strike="noStrike" kern="0" cap="none" spc="0" normalizeH="0" baseline="0" noProof="0" dirty="0" smtClean="0">
                <a:ln>
                  <a:noFill/>
                </a:ln>
                <a:solidFill>
                  <a:srgbClr val="0000CC"/>
                </a:solidFill>
                <a:uLnTx/>
                <a:uFillTx/>
                <a:latin typeface="標楷體" pitchFamily="65" charset="-120"/>
                <a:ea typeface="+mj-ea"/>
                <a:cs typeface="+mj-cs"/>
              </a:rPr>
              <a:t>四、檢討與建議</a:t>
            </a:r>
            <a:endParaRPr kumimoji="1" lang="zh-TW" altLang="en-US" sz="3400" b="1" i="0" u="none" strike="noStrike" kern="0" cap="none" spc="0" normalizeH="0" baseline="0" noProof="0" dirty="0" smtClean="0">
              <a:ln>
                <a:noFill/>
              </a:ln>
              <a:solidFill>
                <a:schemeClr val="tx2"/>
              </a:solidFill>
              <a:uLnTx/>
              <a:uFillTx/>
              <a:latin typeface="標楷體" pitchFamily="65" charset="-120"/>
              <a:ea typeface="+mj-ea"/>
              <a:cs typeface="+mj-cs"/>
            </a:endParaRPr>
          </a:p>
        </p:txBody>
      </p:sp>
      <p:sp>
        <p:nvSpPr>
          <p:cNvPr id="7" name="投影片編號版面配置區 4"/>
          <p:cNvSpPr>
            <a:spLocks noGrp="1"/>
          </p:cNvSpPr>
          <p:nvPr>
            <p:ph type="sldNum" sz="quarter" idx="12"/>
          </p:nvPr>
        </p:nvSpPr>
        <p:spPr>
          <a:xfrm>
            <a:off x="7024688" y="6492875"/>
            <a:ext cx="2133600" cy="365125"/>
          </a:xfrm>
        </p:spPr>
        <p:txBody>
          <a:bodyPr/>
          <a:lstStyle/>
          <a:p>
            <a:pPr>
              <a:defRPr/>
            </a:pPr>
            <a:fld id="{06A8DBF4-E0BE-44C3-B3DC-E042CB3EEFEA}" type="slidenum">
              <a:rPr lang="zh-TW" altLang="en-US">
                <a:latin typeface="Arial" pitchFamily="34" charset="0"/>
                <a:cs typeface="Arial" pitchFamily="34" charset="0"/>
              </a:rPr>
              <a:pPr>
                <a:defRPr/>
              </a:pPr>
              <a:t>9</a:t>
            </a:fld>
            <a:endParaRPr lang="zh-TW" alt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DBv2">
  <a:themeElements>
    <a:clrScheme name="自訂 3">
      <a:dk1>
        <a:sysClr val="windowText" lastClr="000000"/>
      </a:dk1>
      <a:lt1>
        <a:sysClr val="window" lastClr="FFFFFF"/>
      </a:lt1>
      <a:dk2>
        <a:srgbClr val="323232"/>
      </a:dk2>
      <a:lt2>
        <a:srgbClr val="E3DED1"/>
      </a:lt2>
      <a:accent1>
        <a:srgbClr val="7D1D25"/>
      </a:accent1>
      <a:accent2>
        <a:srgbClr val="028090"/>
      </a:accent2>
      <a:accent3>
        <a:srgbClr val="00A896"/>
      </a:accent3>
      <a:accent4>
        <a:srgbClr val="2C4001"/>
      </a:accent4>
      <a:accent5>
        <a:srgbClr val="F2F2F2"/>
      </a:accent5>
      <a:accent6>
        <a:srgbClr val="A3BF3B"/>
      </a:accent6>
      <a:hlink>
        <a:srgbClr val="6B9F25"/>
      </a:hlink>
      <a:folHlink>
        <a:srgbClr val="B26B02"/>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IDB</Template>
  <TotalTime>4293</TotalTime>
  <Words>7317</Words>
  <Application>Microsoft Office PowerPoint</Application>
  <PresentationFormat>如螢幕大小 (4:3)</PresentationFormat>
  <Paragraphs>912</Paragraphs>
  <Slides>34</Slides>
  <Notes>2</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34</vt:i4>
      </vt:variant>
    </vt:vector>
  </HeadingPairs>
  <TitlesOfParts>
    <vt:vector size="45" baseType="lpstr">
      <vt:lpstr>CG Times</vt:lpstr>
      <vt:lpstr>新細明體</vt:lpstr>
      <vt:lpstr>標楷體</vt:lpstr>
      <vt:lpstr>Arial</vt:lpstr>
      <vt:lpstr>Calibri</vt:lpstr>
      <vt:lpstr>Constantia</vt:lpstr>
      <vt:lpstr>Times New Roman</vt:lpstr>
      <vt:lpstr>Wingdings</vt:lpstr>
      <vt:lpstr>Wingdings 2</vt:lpstr>
      <vt:lpstr>IDBv2</vt:lpstr>
      <vt:lpstr>Network</vt:lpstr>
      <vt:lpstr>109年度產業園區產業輔導創新計畫 學研協助產業園區專案輔導計畫期末報告 「XXXXXXXX計畫」</vt:lpstr>
      <vt:lpstr>簡報大綱</vt:lpstr>
      <vt:lpstr>一、109年度計畫目標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MIRDC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m991323</dc:creator>
  <cp:lastModifiedBy>涂宇欣</cp:lastModifiedBy>
  <cp:revision>374</cp:revision>
  <cp:lastPrinted>2020-10-16T07:19:41Z</cp:lastPrinted>
  <dcterms:created xsi:type="dcterms:W3CDTF">2015-12-31T07:28:43Z</dcterms:created>
  <dcterms:modified xsi:type="dcterms:W3CDTF">2020-10-29T09:14:47Z</dcterms:modified>
</cp:coreProperties>
</file>