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74"/>
  </p:normalViewPr>
  <p:slideViewPr>
    <p:cSldViewPr snapToGrid="0" snapToObjects="1">
      <p:cViewPr>
        <p:scale>
          <a:sx n="34" d="100"/>
          <a:sy n="34" d="100"/>
        </p:scale>
        <p:origin x="112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BC7EC-2DC3-6D4C-8DC0-509D154A368D}" type="datetimeFigureOut">
              <a:rPr lang="en-US" smtClean="0"/>
              <a:t>6/24/19</a:t>
            </a:fld>
            <a:endParaRPr lang="en-US"/>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CB0F06-E9BF-074D-9DB3-AFE8C95C4848}" type="slidenum">
              <a:rPr lang="en-US" smtClean="0"/>
              <a:t>‹#›</a:t>
            </a:fld>
            <a:endParaRPr lang="en-US"/>
          </a:p>
        </p:txBody>
      </p:sp>
    </p:spTree>
    <p:extLst>
      <p:ext uri="{BB962C8B-B14F-4D97-AF65-F5344CB8AC3E}">
        <p14:creationId xmlns:p14="http://schemas.microsoft.com/office/powerpoint/2010/main" val="172106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CB0F06-E9BF-074D-9DB3-AFE8C95C4848}" type="slidenum">
              <a:rPr lang="en-US" smtClean="0"/>
              <a:t>1</a:t>
            </a:fld>
            <a:endParaRPr lang="en-US"/>
          </a:p>
        </p:txBody>
      </p:sp>
    </p:spTree>
    <p:extLst>
      <p:ext uri="{BB962C8B-B14F-4D97-AF65-F5344CB8AC3E}">
        <p14:creationId xmlns:p14="http://schemas.microsoft.com/office/powerpoint/2010/main" val="221086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n-US"/>
              <a:t>Click to edit Master title style</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205183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81450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96621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3779214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n-US"/>
              <a:t>Click to edit Master title style</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solidFill>
              </a:defRPr>
            </a:lvl1pPr>
            <a:lvl2pPr marL="1425595" indent="0">
              <a:buNone/>
              <a:defRPr sz="6236">
                <a:solidFill>
                  <a:schemeClr val="tx1">
                    <a:tint val="75000"/>
                  </a:schemeClr>
                </a:solidFill>
              </a:defRPr>
            </a:lvl2pPr>
            <a:lvl3pPr marL="2851191" indent="0">
              <a:buNone/>
              <a:defRPr sz="5613">
                <a:solidFill>
                  <a:schemeClr val="tx1">
                    <a:tint val="75000"/>
                  </a:schemeClr>
                </a:solidFill>
              </a:defRPr>
            </a:lvl3pPr>
            <a:lvl4pPr marL="4276786" indent="0">
              <a:buNone/>
              <a:defRPr sz="4989">
                <a:solidFill>
                  <a:schemeClr val="tx1">
                    <a:tint val="75000"/>
                  </a:schemeClr>
                </a:solidFill>
              </a:defRPr>
            </a:lvl4pPr>
            <a:lvl5pPr marL="5702381" indent="0">
              <a:buNone/>
              <a:defRPr sz="4989">
                <a:solidFill>
                  <a:schemeClr val="tx1">
                    <a:tint val="75000"/>
                  </a:schemeClr>
                </a:solidFill>
              </a:defRPr>
            </a:lvl5pPr>
            <a:lvl6pPr marL="7127977" indent="0">
              <a:buNone/>
              <a:defRPr sz="4989">
                <a:solidFill>
                  <a:schemeClr val="tx1">
                    <a:tint val="75000"/>
                  </a:schemeClr>
                </a:solidFill>
              </a:defRPr>
            </a:lvl6pPr>
            <a:lvl7pPr marL="8553572" indent="0">
              <a:buNone/>
              <a:defRPr sz="4989">
                <a:solidFill>
                  <a:schemeClr val="tx1">
                    <a:tint val="75000"/>
                  </a:schemeClr>
                </a:solidFill>
              </a:defRPr>
            </a:lvl7pPr>
            <a:lvl8pPr marL="9979167" indent="0">
              <a:buNone/>
              <a:defRPr sz="4989">
                <a:solidFill>
                  <a:schemeClr val="tx1">
                    <a:tint val="75000"/>
                  </a:schemeClr>
                </a:solidFill>
              </a:defRPr>
            </a:lvl8pPr>
            <a:lvl9pPr marL="11404763" indent="0">
              <a:buNone/>
              <a:defRPr sz="498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D3DEAA-93B1-E344-B4F3-097FB79D6646}" type="datetimeFigureOut">
              <a:rPr lang="en-US" smtClean="0"/>
              <a:t>6/24/19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24501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D3DEAA-93B1-E344-B4F3-097FB79D6646}" type="datetimeFigureOut">
              <a:rPr lang="en-US" smtClean="0"/>
              <a:t>6/24/19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3620005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4" name="Content Placeholder 3"/>
          <p:cNvSpPr>
            <a:spLocks noGrp="1"/>
          </p:cNvSpPr>
          <p:nvPr>
            <p:ph sz="half" idx="2"/>
          </p:nvPr>
        </p:nvSpPr>
        <p:spPr>
          <a:xfrm>
            <a:off x="2085368" y="7810963"/>
            <a:ext cx="1280783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n-US"/>
              <a:t>Click to edit Master text styles</a:t>
            </a:r>
          </a:p>
        </p:txBody>
      </p:sp>
      <p:sp>
        <p:nvSpPr>
          <p:cNvPr id="6" name="Content Placeholder 5"/>
          <p:cNvSpPr>
            <a:spLocks noGrp="1"/>
          </p:cNvSpPr>
          <p:nvPr>
            <p:ph sz="quarter" idx="4"/>
          </p:nvPr>
        </p:nvSpPr>
        <p:spPr>
          <a:xfrm>
            <a:off x="15326828" y="7810963"/>
            <a:ext cx="12870909"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D3DEAA-93B1-E344-B4F3-097FB79D6646}" type="datetimeFigureOut">
              <a:rPr lang="en-US" smtClean="0"/>
              <a:t>6/24/19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79220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3DEAA-93B1-E344-B4F3-097FB79D6646}" type="datetimeFigureOut">
              <a:rPr lang="en-US" smtClean="0"/>
              <a:t>6/24/19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55624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D3DEAA-93B1-E344-B4F3-097FB79D6646}" type="datetimeFigureOut">
              <a:rPr lang="en-US" smtClean="0"/>
              <a:t>6/24/19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264663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5D3DEAA-93B1-E344-B4F3-097FB79D6646}" type="datetimeFigureOut">
              <a:rPr lang="en-US" smtClean="0"/>
              <a:t>6/24/19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83444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n-US"/>
              <a:t>Click icon to add picture</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n-US"/>
              <a:t>Click to edit Master text styles</a:t>
            </a:r>
          </a:p>
        </p:txBody>
      </p:sp>
      <p:sp>
        <p:nvSpPr>
          <p:cNvPr id="5" name="Date Placeholder 4"/>
          <p:cNvSpPr>
            <a:spLocks noGrp="1"/>
          </p:cNvSpPr>
          <p:nvPr>
            <p:ph type="dt" sz="half" idx="10"/>
          </p:nvPr>
        </p:nvSpPr>
        <p:spPr/>
        <p:txBody>
          <a:bodyPr/>
          <a:lstStyle/>
          <a:p>
            <a:fld id="{55D3DEAA-93B1-E344-B4F3-097FB79D6646}" type="datetimeFigureOut">
              <a:rPr lang="en-US" smtClean="0"/>
              <a:t>6/24/19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F6D593-6CC2-614F-A471-1CE26E2694AF}" type="slidenum">
              <a:rPr lang="en-US" smtClean="0"/>
              <a:t>‹#›</a:t>
            </a:fld>
            <a:endParaRPr lang="en-US"/>
          </a:p>
        </p:txBody>
      </p:sp>
    </p:spTree>
    <p:extLst>
      <p:ext uri="{BB962C8B-B14F-4D97-AF65-F5344CB8AC3E}">
        <p14:creationId xmlns:p14="http://schemas.microsoft.com/office/powerpoint/2010/main" val="148246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75000"/>
                  </a:schemeClr>
                </a:solidFill>
              </a:defRPr>
            </a:lvl1pPr>
          </a:lstStyle>
          <a:p>
            <a:fld id="{55D3DEAA-93B1-E344-B4F3-097FB79D6646}" type="datetimeFigureOut">
              <a:rPr lang="en-US" smtClean="0"/>
              <a:t>6/24/19</a:t>
            </a:fld>
            <a:endParaRPr lang="en-US"/>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75000"/>
                  </a:schemeClr>
                </a:solidFill>
              </a:defRPr>
            </a:lvl1pPr>
          </a:lstStyle>
          <a:p>
            <a:fld id="{EAF6D593-6CC2-614F-A471-1CE26E2694AF}" type="slidenum">
              <a:rPr lang="en-US" smtClean="0"/>
              <a:t>‹#›</a:t>
            </a:fld>
            <a:endParaRPr lang="en-US"/>
          </a:p>
        </p:txBody>
      </p:sp>
    </p:spTree>
    <p:extLst>
      <p:ext uri="{BB962C8B-B14F-4D97-AF65-F5344CB8AC3E}">
        <p14:creationId xmlns:p14="http://schemas.microsoft.com/office/powerpoint/2010/main" val="267824357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hyperlink" Target="https://github.com/twutang/SXNP-Factor-Models" TargetMode="External"/><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11717F-DD8D-2D4C-9F67-F316D76E18A5}"/>
              </a:ext>
            </a:extLst>
          </p:cNvPr>
          <p:cNvSpPr txBox="1"/>
          <p:nvPr/>
        </p:nvSpPr>
        <p:spPr>
          <a:xfrm>
            <a:off x="10001250" y="1783652"/>
            <a:ext cx="10369550" cy="17173932"/>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Design and Implementation</a:t>
            </a:r>
          </a:p>
          <a:p>
            <a:pPr algn="ctr"/>
            <a:r>
              <a:rPr lang="en-GB" sz="2000" dirty="0">
                <a:latin typeface="Times" pitchFamily="2" charset="0"/>
              </a:rPr>
              <a:t>The following figures describe the pipeline processes involved in setting up the ML experiment.</a:t>
            </a:r>
          </a:p>
          <a:p>
            <a:pPr algn="just"/>
            <a:endParaRPr lang="en-GB" sz="2000" dirty="0">
              <a:latin typeface="Times" pitchFamily="2" charset="0"/>
            </a:endParaRPr>
          </a:p>
          <a:p>
            <a:pPr algn="just"/>
            <a:r>
              <a:rPr lang="en-GB" sz="2000" dirty="0">
                <a:latin typeface="Times" pitchFamily="2" charset="0"/>
              </a:rPr>
              <a:t>              </a:t>
            </a: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p:txBody>
      </p:sp>
      <p:pic>
        <p:nvPicPr>
          <p:cNvPr id="22" name="Picture 21">
            <a:extLst>
              <a:ext uri="{FF2B5EF4-FFF2-40B4-BE49-F238E27FC236}">
                <a16:creationId xmlns:a16="http://schemas.microsoft.com/office/drawing/2014/main" id="{B767A5C0-FE7B-114F-9A4E-8DA22A280AC4}"/>
              </a:ext>
            </a:extLst>
          </p:cNvPr>
          <p:cNvPicPr>
            <a:picLocks noChangeAspect="1"/>
          </p:cNvPicPr>
          <p:nvPr/>
        </p:nvPicPr>
        <p:blipFill rotWithShape="1">
          <a:blip r:embed="rId3"/>
          <a:srcRect r="55324" b="2623"/>
          <a:stretch/>
        </p:blipFill>
        <p:spPr>
          <a:xfrm>
            <a:off x="10130092" y="10025045"/>
            <a:ext cx="4572739" cy="5537205"/>
          </a:xfrm>
          <a:prstGeom prst="rect">
            <a:avLst/>
          </a:prstGeom>
        </p:spPr>
      </p:pic>
      <p:sp>
        <p:nvSpPr>
          <p:cNvPr id="2" name="TextBox 1">
            <a:extLst>
              <a:ext uri="{FF2B5EF4-FFF2-40B4-BE49-F238E27FC236}">
                <a16:creationId xmlns:a16="http://schemas.microsoft.com/office/drawing/2014/main" id="{9D4EE9F6-A60F-7D4D-AA21-80A623D31B95}"/>
              </a:ext>
            </a:extLst>
          </p:cNvPr>
          <p:cNvSpPr txBox="1"/>
          <p:nvPr/>
        </p:nvSpPr>
        <p:spPr>
          <a:xfrm>
            <a:off x="4271395" y="172310"/>
            <a:ext cx="22631216" cy="1323439"/>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US" sz="5000" b="1" dirty="0">
                <a:latin typeface="Times" pitchFamily="2" charset="0"/>
              </a:rPr>
              <a:t>Recurrent Networks for Factor Models in Time Series</a:t>
            </a:r>
          </a:p>
          <a:p>
            <a:pPr algn="ctr"/>
            <a:r>
              <a:rPr lang="en-US" sz="3000" i="1" dirty="0">
                <a:latin typeface="Times" pitchFamily="2" charset="0"/>
              </a:rPr>
              <a:t>Student: Tim Hung Wu (CID: 01195701), Supervisor: Dr Carlo Ciliberto, Second Marker: Professor Yannis Demiris. Course: EIE3</a:t>
            </a:r>
            <a:endParaRPr lang="en-GB" dirty="0"/>
          </a:p>
        </p:txBody>
      </p:sp>
      <p:sp>
        <p:nvSpPr>
          <p:cNvPr id="3" name="TextBox 2">
            <a:extLst>
              <a:ext uri="{FF2B5EF4-FFF2-40B4-BE49-F238E27FC236}">
                <a16:creationId xmlns:a16="http://schemas.microsoft.com/office/drawing/2014/main" id="{6EBF433D-6E6C-6B45-A06A-9D1A17DB2296}"/>
              </a:ext>
            </a:extLst>
          </p:cNvPr>
          <p:cNvSpPr txBox="1"/>
          <p:nvPr/>
        </p:nvSpPr>
        <p:spPr>
          <a:xfrm>
            <a:off x="380998" y="1783652"/>
            <a:ext cx="9318307" cy="4862870"/>
          </a:xfrm>
          <a:prstGeom prst="rect">
            <a:avLst/>
          </a:prstGeom>
        </p:spPr>
        <p:style>
          <a:lnRef idx="2">
            <a:schemeClr val="dk1"/>
          </a:lnRef>
          <a:fillRef idx="1">
            <a:schemeClr val="lt1"/>
          </a:fillRef>
          <a:effectRef idx="0">
            <a:schemeClr val="dk1"/>
          </a:effectRef>
          <a:fontRef idx="minor">
            <a:schemeClr val="dk1"/>
          </a:fontRef>
        </p:style>
        <p:txBody>
          <a:bodyPr wrap="square" lIns="90000" rtlCol="0" anchor="t">
            <a:spAutoFit/>
          </a:bodyPr>
          <a:lstStyle/>
          <a:p>
            <a:pPr algn="ctr"/>
            <a:r>
              <a:rPr lang="en-US" sz="3000" b="1" dirty="0">
                <a:latin typeface="Times" pitchFamily="2" charset="0"/>
              </a:rPr>
              <a:t>Abstract</a:t>
            </a:r>
          </a:p>
          <a:p>
            <a:pPr algn="just"/>
            <a:r>
              <a:rPr lang="en-GB" sz="2000" i="1" dirty="0">
                <a:latin typeface="Times" pitchFamily="2" charset="0"/>
              </a:rPr>
              <a:t>This project explores the effectiveness of certain recurrent neural network architectures with long short-term memory units (LSTM RNNs) in the forecasting of stock prices for companies in the STOXX Europe 600 Industrial Goods and Services Index (SXNP). The project focuses on attempting to identify whether certain attributes of a company’s fundamentals data, such as book value, significantly influences its stock price. An emphasis of this project was to implement a tool that would provide all the functionalities required to take this machine learning problem from the initial raw dataset to a reasonable final forecast result. As such, the various processes required to develop a solution to a machine learning problem such as data preparation, network structuring etc. were studied. By evaluating various hyperparameters and deepening the architecture, attempts were also made to improve the performance of the model. Finally, the returns that were predicted to be positive by the model were compared with general distribution of stock returns. The results show some capability of forecasting, with the model returning approximately 0.7 in accuracy, precision and recall metrics for the test set.</a:t>
            </a:r>
          </a:p>
        </p:txBody>
      </p:sp>
      <p:sp>
        <p:nvSpPr>
          <p:cNvPr id="4" name="TextBox 3">
            <a:extLst>
              <a:ext uri="{FF2B5EF4-FFF2-40B4-BE49-F238E27FC236}">
                <a16:creationId xmlns:a16="http://schemas.microsoft.com/office/drawing/2014/main" id="{5CA2B617-DC9D-B648-80CD-F4721EEF7B12}"/>
              </a:ext>
            </a:extLst>
          </p:cNvPr>
          <p:cNvSpPr txBox="1"/>
          <p:nvPr/>
        </p:nvSpPr>
        <p:spPr>
          <a:xfrm>
            <a:off x="378124" y="6887550"/>
            <a:ext cx="9318307" cy="6093976"/>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Background</a:t>
            </a: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p:txBody>
      </p:sp>
      <p:sp>
        <p:nvSpPr>
          <p:cNvPr id="8" name="TextBox 7">
            <a:extLst>
              <a:ext uri="{FF2B5EF4-FFF2-40B4-BE49-F238E27FC236}">
                <a16:creationId xmlns:a16="http://schemas.microsoft.com/office/drawing/2014/main" id="{360E036A-DF88-314C-BB8E-1B055734C573}"/>
              </a:ext>
            </a:extLst>
          </p:cNvPr>
          <p:cNvSpPr txBox="1"/>
          <p:nvPr/>
        </p:nvSpPr>
        <p:spPr>
          <a:xfrm>
            <a:off x="20674008" y="1769133"/>
            <a:ext cx="9220201" cy="12557284"/>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Results</a:t>
            </a:r>
          </a:p>
          <a:p>
            <a:pPr algn="just"/>
            <a:endParaRPr lang="en-GB" sz="2000"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GB" sz="2000" b="1" i="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a:p>
            <a:pPr algn="just"/>
            <a:endParaRPr lang="en-US" sz="2000" b="1" dirty="0">
              <a:latin typeface="Times" pitchFamily="2" charset="0"/>
            </a:endParaRPr>
          </a:p>
        </p:txBody>
      </p:sp>
      <p:sp>
        <p:nvSpPr>
          <p:cNvPr id="9" name="TextBox 8">
            <a:extLst>
              <a:ext uri="{FF2B5EF4-FFF2-40B4-BE49-F238E27FC236}">
                <a16:creationId xmlns:a16="http://schemas.microsoft.com/office/drawing/2014/main" id="{AAA4B03A-2B11-6946-9B1C-406C1A9F16A1}"/>
              </a:ext>
            </a:extLst>
          </p:cNvPr>
          <p:cNvSpPr txBox="1"/>
          <p:nvPr/>
        </p:nvSpPr>
        <p:spPr>
          <a:xfrm>
            <a:off x="20674012" y="19045164"/>
            <a:ext cx="9220200" cy="2092881"/>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Future Work</a:t>
            </a:r>
          </a:p>
          <a:p>
            <a:pPr marL="342900" indent="-342900" algn="just">
              <a:buFont typeface="Wingdings" pitchFamily="2" charset="2"/>
              <a:buChar char="§"/>
            </a:pPr>
            <a:r>
              <a:rPr lang="en-GB" sz="2000" u="sng" dirty="0">
                <a:latin typeface="Times" pitchFamily="2" charset="0"/>
              </a:rPr>
              <a:t>Data Feeds</a:t>
            </a:r>
            <a:r>
              <a:rPr lang="en-GB" sz="2000" dirty="0">
                <a:latin typeface="Times" pitchFamily="2" charset="0"/>
              </a:rPr>
              <a:t>: Add more types of data to see whether this would add any improvement. For example, sentiment data, such as newsfeeds could be useful. </a:t>
            </a:r>
          </a:p>
          <a:p>
            <a:pPr marL="342900" indent="-342900" algn="just">
              <a:buFont typeface="Wingdings" pitchFamily="2" charset="2"/>
              <a:buChar char="§"/>
            </a:pPr>
            <a:r>
              <a:rPr lang="en-GB" sz="2000" u="sng" dirty="0">
                <a:latin typeface="Times" pitchFamily="2" charset="0"/>
              </a:rPr>
              <a:t>Alternate learning algorithms</a:t>
            </a:r>
            <a:r>
              <a:rPr lang="en-GB" sz="2000" dirty="0">
                <a:latin typeface="Times" pitchFamily="2" charset="0"/>
              </a:rPr>
              <a:t>: Experiment with a reinforcement learning approach. An example framework would be to use the profit and loss of a portfolio as the reward, with buying and selling stocks being the decision and action processes. </a:t>
            </a:r>
          </a:p>
        </p:txBody>
      </p:sp>
      <p:sp>
        <p:nvSpPr>
          <p:cNvPr id="10" name="TextBox 9">
            <a:extLst>
              <a:ext uri="{FF2B5EF4-FFF2-40B4-BE49-F238E27FC236}">
                <a16:creationId xmlns:a16="http://schemas.microsoft.com/office/drawing/2014/main" id="{5AF70CBC-24F4-5F4A-BC8A-3C1575FB8CBE}"/>
              </a:ext>
            </a:extLst>
          </p:cNvPr>
          <p:cNvSpPr txBox="1"/>
          <p:nvPr/>
        </p:nvSpPr>
        <p:spPr>
          <a:xfrm>
            <a:off x="10001250" y="19273232"/>
            <a:ext cx="10369550" cy="1862048"/>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2500" b="1" dirty="0">
                <a:latin typeface="Times" pitchFamily="2" charset="0"/>
              </a:rPr>
              <a:t>References</a:t>
            </a:r>
          </a:p>
          <a:p>
            <a:pPr algn="just"/>
            <a:r>
              <a:rPr lang="en-GB" sz="1500" dirty="0">
                <a:latin typeface="Times" pitchFamily="2" charset="0"/>
              </a:rPr>
              <a:t>Project GitHub Repository: </a:t>
            </a:r>
            <a:r>
              <a:rPr lang="en-GB" sz="1500" dirty="0">
                <a:latin typeface="Times" pitchFamily="2" charset="0"/>
                <a:hlinkClick r:id="rId4"/>
              </a:rPr>
              <a:t>https://github.com/twutang/SXNP-Factor-Models</a:t>
            </a:r>
            <a:r>
              <a:rPr lang="en-GB" sz="1500" dirty="0">
                <a:latin typeface="Times" pitchFamily="2" charset="0"/>
              </a:rPr>
              <a:t>  </a:t>
            </a:r>
          </a:p>
          <a:p>
            <a:r>
              <a:rPr lang="en-GB" sz="1500" dirty="0">
                <a:latin typeface="Times" pitchFamily="2" charset="0"/>
              </a:rPr>
              <a:t>[1] D. E. Rumelhart, P. Smolensky, J. L. McClelland, and G. E. Hinton. </a:t>
            </a:r>
            <a:r>
              <a:rPr lang="en-GB" sz="1500" i="1" dirty="0">
                <a:latin typeface="Times" pitchFamily="2" charset="0"/>
              </a:rPr>
              <a:t>Schemata and Sequential Thought Processes in PDP Models</a:t>
            </a:r>
            <a:r>
              <a:rPr lang="en-GB" sz="1500" dirty="0">
                <a:latin typeface="Times" pitchFamily="2" charset="0"/>
              </a:rPr>
              <a:t>. </a:t>
            </a:r>
          </a:p>
          <a:p>
            <a:r>
              <a:rPr lang="en-GB" sz="1500" dirty="0">
                <a:latin typeface="Times" pitchFamily="2" charset="0"/>
              </a:rPr>
              <a:t>Morgan Kaufmann Publishers, 1986. </a:t>
            </a:r>
          </a:p>
          <a:p>
            <a:pPr algn="just"/>
            <a:r>
              <a:rPr lang="en-GB" sz="1500" dirty="0">
                <a:latin typeface="Times" pitchFamily="2" charset="0"/>
              </a:rPr>
              <a:t>[2] Y. Bengio, P. Simard, and P. Frasconi. </a:t>
            </a:r>
            <a:r>
              <a:rPr lang="en-GB" sz="1500" i="1" dirty="0">
                <a:latin typeface="Times" pitchFamily="2" charset="0"/>
              </a:rPr>
              <a:t>Learning Long-Term Dependencies with Gradient Descent is Difficult</a:t>
            </a:r>
            <a:r>
              <a:rPr lang="en-GB" sz="1500" dirty="0">
                <a:latin typeface="Times" pitchFamily="2" charset="0"/>
              </a:rPr>
              <a:t>. IEEE Transactions on Neural Networks, 1994. </a:t>
            </a:r>
            <a:endParaRPr lang="en-GB" sz="2000" dirty="0">
              <a:latin typeface="Times" pitchFamily="2" charset="0"/>
            </a:endParaRPr>
          </a:p>
          <a:p>
            <a:pPr algn="just"/>
            <a:r>
              <a:rPr lang="en-GB" sz="1500" dirty="0">
                <a:latin typeface="Times" pitchFamily="2" charset="0"/>
              </a:rPr>
              <a:t>[3] S. Hockreiter and J. Schmidhuber. Long Short Term Memory. MIT Press, 1997. </a:t>
            </a:r>
            <a:endParaRPr lang="en-GB" sz="2000" dirty="0">
              <a:latin typeface="Times" pitchFamily="2" charset="0"/>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A861A9E-B071-B140-9EE9-17D80567DC67}"/>
                  </a:ext>
                </a:extLst>
              </p:cNvPr>
              <p:cNvSpPr txBox="1"/>
              <p:nvPr/>
            </p:nvSpPr>
            <p:spPr>
              <a:xfrm>
                <a:off x="20674009" y="14524463"/>
                <a:ext cx="9220200" cy="4247317"/>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Conclusion</a:t>
                </a:r>
              </a:p>
              <a:p>
                <a:pPr algn="just"/>
                <a:r>
                  <a:rPr lang="en-GB" sz="2000" dirty="0">
                    <a:latin typeface="Times" pitchFamily="2" charset="0"/>
                  </a:rPr>
                  <a:t>The project effectively evaluated a theoretical application of recurrent networks to the problem of predicting prices. One of the most significant achievements of this project was the implementation of a model which showed signs of outperformance in terms of prediction against the designated benchmark. Although the input data did not solely rely on fundamental data as initially desired, the addition of technical analysis data was deemed vital for the success of the model. </a:t>
                </a:r>
              </a:p>
              <a:p>
                <a:pPr algn="just"/>
                <a:r>
                  <a:rPr lang="en-GB" sz="2000" dirty="0">
                    <a:latin typeface="Times" pitchFamily="2" charset="0"/>
                  </a:rPr>
                  <a:t>However, it would be hard to translate any of the research generated into a practical investment application. For example, one of the issues arising from the problem is that the model takes the company metrics and predicts the price at that specific time step </a:t>
                </a:r>
                <a14:m>
                  <m:oMath xmlns:m="http://schemas.openxmlformats.org/officeDocument/2006/math">
                    <m:r>
                      <a:rPr lang="en-GB" sz="2000" b="0" i="1" smtClean="0">
                        <a:latin typeface="Cambria Math" panose="02040503050406030204" pitchFamily="18" charset="0"/>
                      </a:rPr>
                      <m:t>𝑡</m:t>
                    </m:r>
                  </m:oMath>
                </a14:m>
                <a:r>
                  <a:rPr lang="en-GB" sz="2000" dirty="0">
                    <a:latin typeface="Times" pitchFamily="2" charset="0"/>
                  </a:rPr>
                  <a:t>. This does not translate into a viable long term investment plan as the objective in that is to evaluate the company metrics and judge the future time at a time step </a:t>
                </a:r>
                <a14:m>
                  <m:oMath xmlns:m="http://schemas.openxmlformats.org/officeDocument/2006/math">
                    <m:r>
                      <a:rPr lang="en-GB" sz="2000" i="1">
                        <a:latin typeface="Cambria Math" panose="02040503050406030204" pitchFamily="18" charset="0"/>
                      </a:rPr>
                      <m:t>𝑡</m:t>
                    </m:r>
                    <m:r>
                      <a:rPr lang="en-GB" sz="2000" b="0" i="1" smtClean="0">
                        <a:latin typeface="Cambria Math" panose="02040503050406030204" pitchFamily="18" charset="0"/>
                      </a:rPr>
                      <m:t>+</m:t>
                    </m:r>
                    <m:r>
                      <a:rPr lang="en-GB" sz="2000" b="0" i="1" smtClean="0">
                        <a:latin typeface="Cambria Math" panose="02040503050406030204" pitchFamily="18" charset="0"/>
                      </a:rPr>
                      <m:t>𝑐</m:t>
                    </m:r>
                    <m:r>
                      <a:rPr lang="en-GB" sz="2000" i="1">
                        <a:latin typeface="Cambria Math" panose="02040503050406030204" pitchFamily="18" charset="0"/>
                      </a:rPr>
                      <m:t> </m:t>
                    </m:r>
                  </m:oMath>
                </a14:m>
                <a:r>
                  <a:rPr lang="en-GB" sz="2000" dirty="0">
                    <a:latin typeface="Times" pitchFamily="2" charset="0"/>
                  </a:rPr>
                  <a:t> where </a:t>
                </a:r>
                <a14:m>
                  <m:oMath xmlns:m="http://schemas.openxmlformats.org/officeDocument/2006/math">
                    <m:r>
                      <a:rPr lang="en-GB" sz="2000" b="0" i="1" smtClean="0">
                        <a:latin typeface="Cambria Math" panose="02040503050406030204" pitchFamily="18" charset="0"/>
                      </a:rPr>
                      <m:t>𝑐</m:t>
                    </m:r>
                  </m:oMath>
                </a14:m>
                <a:r>
                  <a:rPr lang="en-GB" sz="2000" dirty="0">
                    <a:latin typeface="Times" pitchFamily="2" charset="0"/>
                  </a:rPr>
                  <a:t> is the investment horizon period.</a:t>
                </a:r>
              </a:p>
            </p:txBody>
          </p:sp>
        </mc:Choice>
        <mc:Fallback>
          <p:sp>
            <p:nvSpPr>
              <p:cNvPr id="11" name="TextBox 10">
                <a:extLst>
                  <a:ext uri="{FF2B5EF4-FFF2-40B4-BE49-F238E27FC236}">
                    <a16:creationId xmlns:a16="http://schemas.microsoft.com/office/drawing/2014/main" id="{4A861A9E-B071-B140-9EE9-17D80567DC67}"/>
                  </a:ext>
                </a:extLst>
              </p:cNvPr>
              <p:cNvSpPr txBox="1">
                <a:spLocks noRot="1" noChangeAspect="1" noMove="1" noResize="1" noEditPoints="1" noAdjustHandles="1" noChangeArrowheads="1" noChangeShapeType="1" noTextEdit="1"/>
              </p:cNvSpPr>
              <p:nvPr/>
            </p:nvSpPr>
            <p:spPr>
              <a:xfrm>
                <a:off x="20674009" y="14524463"/>
                <a:ext cx="9220200" cy="4247317"/>
              </a:xfrm>
              <a:prstGeom prst="rect">
                <a:avLst/>
              </a:prstGeom>
              <a:blipFill>
                <a:blip r:embed="rId5"/>
                <a:stretch>
                  <a:fillRect l="-687" t="-1488" r="-412" b="-1190"/>
                </a:stretch>
              </a:blipFill>
            </p:spPr>
            <p:txBody>
              <a:bodyPr/>
              <a:lstStyle/>
              <a:p>
                <a:r>
                  <a:rPr lang="en-US">
                    <a:noFill/>
                  </a:rPr>
                  <a:t> </a:t>
                </a:r>
              </a:p>
            </p:txBody>
          </p:sp>
        </mc:Fallback>
      </mc:AlternateContent>
      <p:graphicFrame>
        <p:nvGraphicFramePr>
          <p:cNvPr id="32" name="Table 31">
            <a:extLst>
              <a:ext uri="{FF2B5EF4-FFF2-40B4-BE49-F238E27FC236}">
                <a16:creationId xmlns:a16="http://schemas.microsoft.com/office/drawing/2014/main" id="{6E48E16C-4F17-194E-B51E-77FA9FEE44E0}"/>
              </a:ext>
            </a:extLst>
          </p:cNvPr>
          <p:cNvGraphicFramePr>
            <a:graphicFrameLocks noGrp="1"/>
          </p:cNvGraphicFramePr>
          <p:nvPr>
            <p:extLst>
              <p:ext uri="{D42A27DB-BD31-4B8C-83A1-F6EECF244321}">
                <p14:modId xmlns:p14="http://schemas.microsoft.com/office/powerpoint/2010/main" val="346062496"/>
              </p:ext>
            </p:extLst>
          </p:nvPr>
        </p:nvGraphicFramePr>
        <p:xfrm>
          <a:off x="20866967" y="8653802"/>
          <a:ext cx="3554985" cy="792480"/>
        </p:xfrm>
        <a:graphic>
          <a:graphicData uri="http://schemas.openxmlformats.org/drawingml/2006/table">
            <a:tbl>
              <a:tblPr firstRow="1" bandRow="1">
                <a:tableStyleId>{7DF18680-E054-41AD-8BC1-D1AEF772440D}</a:tableStyleId>
              </a:tblPr>
              <a:tblGrid>
                <a:gridCol w="1184995">
                  <a:extLst>
                    <a:ext uri="{9D8B030D-6E8A-4147-A177-3AD203B41FA5}">
                      <a16:colId xmlns:a16="http://schemas.microsoft.com/office/drawing/2014/main" val="1616666266"/>
                    </a:ext>
                  </a:extLst>
                </a:gridCol>
                <a:gridCol w="1184995">
                  <a:extLst>
                    <a:ext uri="{9D8B030D-6E8A-4147-A177-3AD203B41FA5}">
                      <a16:colId xmlns:a16="http://schemas.microsoft.com/office/drawing/2014/main" val="1490442104"/>
                    </a:ext>
                  </a:extLst>
                </a:gridCol>
                <a:gridCol w="1184995">
                  <a:extLst>
                    <a:ext uri="{9D8B030D-6E8A-4147-A177-3AD203B41FA5}">
                      <a16:colId xmlns:a16="http://schemas.microsoft.com/office/drawing/2014/main" val="3276036996"/>
                    </a:ext>
                  </a:extLst>
                </a:gridCol>
              </a:tblGrid>
              <a:tr h="317586">
                <a:tc>
                  <a:txBody>
                    <a:bodyPr/>
                    <a:lstStyle/>
                    <a:p>
                      <a:pPr algn="ctr"/>
                      <a:r>
                        <a:rPr lang="en-US" sz="2000" b="0" dirty="0">
                          <a:latin typeface="Times" pitchFamily="2" charset="0"/>
                        </a:rPr>
                        <a:t>Accuracy</a:t>
                      </a:r>
                    </a:p>
                  </a:txBody>
                  <a:tcPr/>
                </a:tc>
                <a:tc>
                  <a:txBody>
                    <a:bodyPr/>
                    <a:lstStyle/>
                    <a:p>
                      <a:pPr algn="ctr"/>
                      <a:r>
                        <a:rPr lang="en-US" sz="2000" b="0" dirty="0">
                          <a:latin typeface="Times" pitchFamily="2" charset="0"/>
                        </a:rPr>
                        <a:t>Precision </a:t>
                      </a:r>
                    </a:p>
                  </a:txBody>
                  <a:tcPr/>
                </a:tc>
                <a:tc>
                  <a:txBody>
                    <a:bodyPr/>
                    <a:lstStyle/>
                    <a:p>
                      <a:pPr algn="ctr"/>
                      <a:r>
                        <a:rPr lang="en-US" sz="2000" b="0" dirty="0">
                          <a:latin typeface="Times" pitchFamily="2" charset="0"/>
                        </a:rPr>
                        <a:t>Recall</a:t>
                      </a:r>
                    </a:p>
                  </a:txBody>
                  <a:tcPr/>
                </a:tc>
                <a:extLst>
                  <a:ext uri="{0D108BD9-81ED-4DB2-BD59-A6C34878D82A}">
                    <a16:rowId xmlns:a16="http://schemas.microsoft.com/office/drawing/2014/main" val="2106530873"/>
                  </a:ext>
                </a:extLst>
              </a:tr>
              <a:tr h="317586">
                <a:tc>
                  <a:txBody>
                    <a:bodyPr/>
                    <a:lstStyle/>
                    <a:p>
                      <a:pPr algn="ctr"/>
                      <a:r>
                        <a:rPr lang="en-US" sz="2000" dirty="0">
                          <a:latin typeface="Times" pitchFamily="2" charset="0"/>
                        </a:rPr>
                        <a:t>0.705</a:t>
                      </a:r>
                      <a:endParaRPr lang="en-US" sz="2000" b="0" dirty="0">
                        <a:latin typeface="Times" pitchFamily="2" charset="0"/>
                      </a:endParaRPr>
                    </a:p>
                  </a:txBody>
                  <a:tcPr/>
                </a:tc>
                <a:tc>
                  <a:txBody>
                    <a:bodyPr/>
                    <a:lstStyle/>
                    <a:p>
                      <a:pPr algn="ctr"/>
                      <a:r>
                        <a:rPr lang="en-US" sz="2000" dirty="0">
                          <a:latin typeface="Times" pitchFamily="2" charset="0"/>
                        </a:rPr>
                        <a:t>0.700</a:t>
                      </a:r>
                      <a:endParaRPr lang="en-US" sz="2000" b="0" dirty="0">
                        <a:latin typeface="Times" pitchFamily="2" charset="0"/>
                      </a:endParaRPr>
                    </a:p>
                  </a:txBody>
                  <a:tcPr/>
                </a:tc>
                <a:tc>
                  <a:txBody>
                    <a:bodyPr/>
                    <a:lstStyle/>
                    <a:p>
                      <a:pPr algn="ctr"/>
                      <a:r>
                        <a:rPr lang="en-US" sz="2000" dirty="0">
                          <a:latin typeface="Times" pitchFamily="2" charset="0"/>
                        </a:rPr>
                        <a:t>0.699</a:t>
                      </a:r>
                      <a:endParaRPr lang="en-US" sz="2000" b="0" dirty="0">
                        <a:latin typeface="Times" pitchFamily="2" charset="0"/>
                      </a:endParaRPr>
                    </a:p>
                  </a:txBody>
                  <a:tcPr/>
                </a:tc>
                <a:extLst>
                  <a:ext uri="{0D108BD9-81ED-4DB2-BD59-A6C34878D82A}">
                    <a16:rowId xmlns:a16="http://schemas.microsoft.com/office/drawing/2014/main" val="2392881171"/>
                  </a:ext>
                </a:extLst>
              </a:tr>
            </a:tbl>
          </a:graphicData>
        </a:graphic>
      </p:graphicFrame>
      <p:sp>
        <p:nvSpPr>
          <p:cNvPr id="35" name="TextBox 34">
            <a:extLst>
              <a:ext uri="{FF2B5EF4-FFF2-40B4-BE49-F238E27FC236}">
                <a16:creationId xmlns:a16="http://schemas.microsoft.com/office/drawing/2014/main" id="{68DF1F34-5EEC-BD4A-955E-D760088F4F32}"/>
              </a:ext>
            </a:extLst>
          </p:cNvPr>
          <p:cNvSpPr txBox="1"/>
          <p:nvPr/>
        </p:nvSpPr>
        <p:spPr>
          <a:xfrm>
            <a:off x="325919" y="13194645"/>
            <a:ext cx="9318305" cy="7940635"/>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algn="ctr"/>
            <a:r>
              <a:rPr lang="en-US" sz="3000" b="1" dirty="0">
                <a:latin typeface="Times" pitchFamily="2" charset="0"/>
              </a:rPr>
              <a:t>Data Analysis</a:t>
            </a:r>
          </a:p>
          <a:p>
            <a:pPr algn="just"/>
            <a:r>
              <a:rPr lang="en-GB" sz="2000" u="sng" dirty="0">
                <a:latin typeface="Times" pitchFamily="2" charset="0"/>
              </a:rPr>
              <a:t>Data structure</a:t>
            </a:r>
            <a:r>
              <a:rPr lang="en-GB" sz="2000" dirty="0">
                <a:latin typeface="Times" pitchFamily="2" charset="0"/>
              </a:rPr>
              <a:t>: Divided into 2 lists of features, </a:t>
            </a:r>
            <a:r>
              <a:rPr lang="en-GB" sz="2000" i="1" dirty="0">
                <a:latin typeface="Times" pitchFamily="2" charset="0"/>
              </a:rPr>
              <a:t>Fundamentals </a:t>
            </a:r>
            <a:r>
              <a:rPr lang="en-GB" sz="2000" dirty="0">
                <a:latin typeface="Times" pitchFamily="2" charset="0"/>
              </a:rPr>
              <a:t>and </a:t>
            </a:r>
            <a:r>
              <a:rPr lang="en-GB" sz="2000" i="1" dirty="0">
                <a:latin typeface="Times" pitchFamily="2" charset="0"/>
              </a:rPr>
              <a:t>Prices</a:t>
            </a:r>
            <a:r>
              <a:rPr lang="en-GB" sz="2000" dirty="0">
                <a:latin typeface="Times" pitchFamily="2" charset="0"/>
              </a:rPr>
              <a:t>. </a:t>
            </a:r>
          </a:p>
          <a:p>
            <a:pPr marL="342900" indent="-342900" algn="just">
              <a:buFont typeface="Wingdings" pitchFamily="2" charset="2"/>
              <a:buChar char="§"/>
            </a:pPr>
            <a:r>
              <a:rPr lang="en-GB" sz="2000" i="1" dirty="0">
                <a:latin typeface="Times" pitchFamily="2" charset="0"/>
              </a:rPr>
              <a:t>Fundamentals</a:t>
            </a:r>
            <a:r>
              <a:rPr lang="en-GB" sz="2000" dirty="0">
                <a:latin typeface="Times" pitchFamily="2" charset="0"/>
              </a:rPr>
              <a:t>:</a:t>
            </a:r>
            <a:r>
              <a:rPr lang="en-GB" sz="2000" i="1" dirty="0">
                <a:latin typeface="Times" pitchFamily="2" charset="0"/>
              </a:rPr>
              <a:t> </a:t>
            </a:r>
            <a:r>
              <a:rPr lang="en-GB" sz="2000" dirty="0">
                <a:latin typeface="Times" pitchFamily="2" charset="0"/>
              </a:rPr>
              <a:t>General data about the company, such as book value. Subdivided into two categories: Last Twelve Months (LTM), the historical values for the last year, and Next Twelve Months (NTM), predictions for the next year. </a:t>
            </a:r>
          </a:p>
          <a:p>
            <a:pPr marL="342900" indent="-342900" algn="just">
              <a:buFont typeface="Wingdings" pitchFamily="2" charset="2"/>
              <a:buChar char="§"/>
            </a:pPr>
            <a:r>
              <a:rPr lang="en-GB" sz="2000" i="1" dirty="0">
                <a:latin typeface="Times" pitchFamily="2" charset="0"/>
              </a:rPr>
              <a:t>Prices</a:t>
            </a:r>
            <a:r>
              <a:rPr lang="en-GB" sz="2000" dirty="0">
                <a:latin typeface="Times" pitchFamily="2" charset="0"/>
              </a:rPr>
              <a:t>: Data on the behavioural characteristics of the stock trades on the exchange.</a:t>
            </a:r>
          </a:p>
          <a:p>
            <a:pPr marL="342900" indent="-342900" algn="just">
              <a:buFont typeface="Wingdings" pitchFamily="2" charset="2"/>
              <a:buChar char="§"/>
            </a:pPr>
            <a:r>
              <a:rPr lang="en-GB" sz="2000" dirty="0">
                <a:latin typeface="Times" pitchFamily="2" charset="0"/>
              </a:rPr>
              <a:t>Total number of features for each category: LTM: 16, NTM: 31, </a:t>
            </a:r>
            <a:r>
              <a:rPr lang="en-GB" sz="2000" i="1" dirty="0">
                <a:latin typeface="Times" pitchFamily="2" charset="0"/>
              </a:rPr>
              <a:t>Prices</a:t>
            </a:r>
            <a:r>
              <a:rPr lang="en-GB" sz="2000" dirty="0">
                <a:latin typeface="Times" pitchFamily="2" charset="0"/>
              </a:rPr>
              <a:t>: 14.</a:t>
            </a:r>
          </a:p>
          <a:p>
            <a:pPr marL="342900" indent="-342900" algn="just">
              <a:buFont typeface="Wingdings" pitchFamily="2" charset="2"/>
              <a:buChar char="§"/>
            </a:pPr>
            <a:r>
              <a:rPr lang="en-GB" sz="2000" dirty="0">
                <a:latin typeface="Times" pitchFamily="2" charset="0"/>
              </a:rPr>
              <a:t>Each company is labelled with their unique ticker. There are 203 companies in the SXNP Index. Each feature contains 6313 time data points, from 3</a:t>
            </a:r>
            <a:r>
              <a:rPr lang="en-GB" sz="2000" baseline="30000" dirty="0">
                <a:latin typeface="Times" pitchFamily="2" charset="0"/>
              </a:rPr>
              <a:t>rd</a:t>
            </a:r>
            <a:r>
              <a:rPr lang="en-GB" sz="2000" dirty="0">
                <a:latin typeface="Times" pitchFamily="2" charset="0"/>
              </a:rPr>
              <a:t> Jan 1995 onwards.</a:t>
            </a: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dirty="0">
              <a:latin typeface="Times" pitchFamily="2" charset="0"/>
            </a:endParaRPr>
          </a:p>
          <a:p>
            <a:pPr algn="just"/>
            <a:endParaRPr lang="en-GB" sz="2000" u="sng" dirty="0">
              <a:latin typeface="Times" pitchFamily="2" charset="0"/>
            </a:endParaRPr>
          </a:p>
          <a:p>
            <a:pPr algn="just"/>
            <a:endParaRPr lang="en-GB" sz="2000" u="sng" dirty="0">
              <a:latin typeface="Times" pitchFamily="2" charset="0"/>
            </a:endParaRPr>
          </a:p>
          <a:p>
            <a:pPr algn="just"/>
            <a:r>
              <a:rPr lang="en-GB" sz="2000" u="sng" dirty="0">
                <a:latin typeface="Times" pitchFamily="2" charset="0"/>
              </a:rPr>
              <a:t>Data sparsity problem:</a:t>
            </a:r>
            <a:r>
              <a:rPr lang="en-GB" sz="2000" dirty="0">
                <a:latin typeface="Times" pitchFamily="2" charset="0"/>
              </a:rPr>
              <a:t> Solutions were considered about how to handle missing values. </a:t>
            </a:r>
          </a:p>
          <a:p>
            <a:pPr marL="342900" indent="-342900" algn="just">
              <a:buFont typeface="Wingdings" pitchFamily="2" charset="2"/>
              <a:buChar char="§"/>
            </a:pPr>
            <a:r>
              <a:rPr lang="en-GB" sz="2000" dirty="0">
                <a:latin typeface="Times" pitchFamily="2" charset="0"/>
              </a:rPr>
              <a:t>Three main methods: deleting, masking and generating values. </a:t>
            </a:r>
          </a:p>
          <a:p>
            <a:pPr marL="342900" indent="-342900" algn="just">
              <a:buFont typeface="Wingdings" pitchFamily="2" charset="2"/>
              <a:buChar char="§"/>
            </a:pPr>
            <a:r>
              <a:rPr lang="en-GB" sz="2000" dirty="0">
                <a:latin typeface="Times" pitchFamily="2" charset="0"/>
              </a:rPr>
              <a:t>Deletion: Resulted in a non standardised sequential input which caused very poor performance by the LSTM as the dataset lost its Markovian property. </a:t>
            </a:r>
          </a:p>
          <a:p>
            <a:pPr marL="342900" indent="-342900" algn="just">
              <a:buFont typeface="Wingdings" pitchFamily="2" charset="2"/>
              <a:buChar char="§"/>
            </a:pPr>
            <a:r>
              <a:rPr lang="en-GB" sz="2000" dirty="0">
                <a:latin typeface="Times" pitchFamily="2" charset="0"/>
              </a:rPr>
              <a:t>Masking: Caused a lot of repetitive data due to the low frequency of fundamental data updates. Produced extremely large datasets which were time consuming to train.</a:t>
            </a:r>
          </a:p>
          <a:p>
            <a:pPr marL="342900" indent="-342900" algn="just">
              <a:buFont typeface="Wingdings" pitchFamily="2" charset="2"/>
              <a:buChar char="§"/>
            </a:pPr>
            <a:r>
              <a:rPr lang="en-GB" sz="2000" dirty="0">
                <a:latin typeface="Times" pitchFamily="2" charset="0"/>
              </a:rPr>
              <a:t>Prediction: Required initially training on time series data with no missing values. Able to amend small gaps but compounding prediction errors in increasing data gaps.   </a:t>
            </a:r>
          </a:p>
        </p:txBody>
      </p:sp>
      <p:pic>
        <p:nvPicPr>
          <p:cNvPr id="37" name="Picture 36">
            <a:extLst>
              <a:ext uri="{FF2B5EF4-FFF2-40B4-BE49-F238E27FC236}">
                <a16:creationId xmlns:a16="http://schemas.microsoft.com/office/drawing/2014/main" id="{5954FFD3-0053-4F4F-AA12-F1684583BF46}"/>
              </a:ext>
            </a:extLst>
          </p:cNvPr>
          <p:cNvPicPr>
            <a:picLocks noChangeAspect="1"/>
          </p:cNvPicPr>
          <p:nvPr/>
        </p:nvPicPr>
        <p:blipFill rotWithShape="1">
          <a:blip r:embed="rId6"/>
          <a:srcRect l="-1" r="1941"/>
          <a:stretch/>
        </p:blipFill>
        <p:spPr>
          <a:xfrm>
            <a:off x="14629070" y="6222868"/>
            <a:ext cx="5677226" cy="2780635"/>
          </a:xfrm>
          <a:prstGeom prst="rect">
            <a:avLst/>
          </a:prstGeom>
        </p:spPr>
      </p:pic>
      <p:pic>
        <p:nvPicPr>
          <p:cNvPr id="39" name="Picture 38">
            <a:extLst>
              <a:ext uri="{FF2B5EF4-FFF2-40B4-BE49-F238E27FC236}">
                <a16:creationId xmlns:a16="http://schemas.microsoft.com/office/drawing/2014/main" id="{E118D90F-4DC3-7B4B-8F75-D1385FA53206}"/>
              </a:ext>
            </a:extLst>
          </p:cNvPr>
          <p:cNvPicPr>
            <a:picLocks noChangeAspect="1"/>
          </p:cNvPicPr>
          <p:nvPr/>
        </p:nvPicPr>
        <p:blipFill rotWithShape="1">
          <a:blip r:embed="rId7"/>
          <a:srcRect r="2904"/>
          <a:stretch/>
        </p:blipFill>
        <p:spPr>
          <a:xfrm>
            <a:off x="15107520" y="16579983"/>
            <a:ext cx="5160485" cy="1747141"/>
          </a:xfrm>
          <a:prstGeom prst="rect">
            <a:avLst/>
          </a:prstGeom>
        </p:spPr>
      </p:pic>
      <p:sp>
        <p:nvSpPr>
          <p:cNvPr id="40" name="TextBox 39">
            <a:extLst>
              <a:ext uri="{FF2B5EF4-FFF2-40B4-BE49-F238E27FC236}">
                <a16:creationId xmlns:a16="http://schemas.microsoft.com/office/drawing/2014/main" id="{9D7B6947-758A-E14B-B0D3-C6EC4207E2CD}"/>
              </a:ext>
            </a:extLst>
          </p:cNvPr>
          <p:cNvSpPr txBox="1"/>
          <p:nvPr/>
        </p:nvSpPr>
        <p:spPr>
          <a:xfrm>
            <a:off x="10067872" y="5889925"/>
            <a:ext cx="4561198" cy="3477875"/>
          </a:xfrm>
          <a:prstGeom prst="rect">
            <a:avLst/>
          </a:prstGeom>
          <a:noFill/>
        </p:spPr>
        <p:txBody>
          <a:bodyPr wrap="square" rtlCol="0">
            <a:spAutoFit/>
          </a:bodyPr>
          <a:lstStyle/>
          <a:p>
            <a:pPr algn="ctr"/>
            <a:r>
              <a:rPr lang="en-US" sz="2000" b="1" dirty="0">
                <a:latin typeface="Times" pitchFamily="2" charset="0"/>
              </a:rPr>
              <a:t>Step 2: Data Preprocessing</a:t>
            </a:r>
          </a:p>
          <a:p>
            <a:pPr marL="342900" indent="-342900" algn="just">
              <a:buFont typeface="Wingdings" pitchFamily="2" charset="2"/>
              <a:buChar char="§"/>
            </a:pPr>
            <a:r>
              <a:rPr lang="en-US" sz="2000" i="1" dirty="0">
                <a:latin typeface="Times" pitchFamily="2" charset="0"/>
              </a:rPr>
              <a:t>Objective: Analyse the properties of the data and determine a suitable method of handling data for the algorithm.</a:t>
            </a:r>
          </a:p>
          <a:p>
            <a:pPr marL="342900" indent="-342900" algn="just">
              <a:buFont typeface="Wingdings" pitchFamily="2" charset="2"/>
              <a:buChar char="§"/>
            </a:pPr>
            <a:r>
              <a:rPr lang="en-US" sz="2000" dirty="0">
                <a:latin typeface="Times" pitchFamily="2" charset="0"/>
              </a:rPr>
              <a:t>Input attributes scaled between 0 and 1 using the min-max method.</a:t>
            </a:r>
          </a:p>
          <a:p>
            <a:pPr marL="342900" indent="-342900" algn="just">
              <a:buFont typeface="Wingdings" pitchFamily="2" charset="2"/>
              <a:buChar char="§"/>
            </a:pPr>
            <a:r>
              <a:rPr lang="en-US" sz="2000" dirty="0">
                <a:latin typeface="Times" pitchFamily="2" charset="0"/>
              </a:rPr>
              <a:t>Target variable relabeled as binary values where +1 indicated positive return and 0 indicated negative return. </a:t>
            </a:r>
          </a:p>
          <a:p>
            <a:pPr marL="342900" indent="-342900" algn="just">
              <a:buFont typeface="Wingdings" pitchFamily="2" charset="2"/>
              <a:buChar char="§"/>
            </a:pPr>
            <a:r>
              <a:rPr lang="en-US" sz="2000" dirty="0">
                <a:latin typeface="Times" pitchFamily="2" charset="0"/>
              </a:rPr>
              <a:t>Division into training, validation and test sets in the ratio of 60:20:20.</a:t>
            </a:r>
          </a:p>
        </p:txBody>
      </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E47CA422-EAF6-4747-A9CE-F4AA345D6AB6}"/>
                  </a:ext>
                </a:extLst>
              </p:cNvPr>
              <p:cNvSpPr txBox="1"/>
              <p:nvPr/>
            </p:nvSpPr>
            <p:spPr>
              <a:xfrm>
                <a:off x="14607518" y="9977313"/>
                <a:ext cx="5677226" cy="5632311"/>
              </a:xfrm>
              <a:prstGeom prst="rect">
                <a:avLst/>
              </a:prstGeom>
              <a:noFill/>
            </p:spPr>
            <p:txBody>
              <a:bodyPr wrap="square" rtlCol="0">
                <a:spAutoFit/>
              </a:bodyPr>
              <a:lstStyle/>
              <a:p>
                <a:pPr algn="ctr"/>
                <a:r>
                  <a:rPr lang="en-US" sz="2000" b="1" dirty="0">
                    <a:latin typeface="Times" pitchFamily="2" charset="0"/>
                  </a:rPr>
                  <a:t>Step 3: Neural Network Architecture</a:t>
                </a:r>
              </a:p>
              <a:p>
                <a:pPr marL="342900" indent="-342900" algn="just">
                  <a:buFont typeface="Wingdings" pitchFamily="2" charset="2"/>
                  <a:buChar char="§"/>
                </a:pPr>
                <a:r>
                  <a:rPr lang="en-US" sz="2000" i="1" dirty="0">
                    <a:latin typeface="Times" pitchFamily="2" charset="0"/>
                  </a:rPr>
                  <a:t>Objective: Design a learning algorithm that outperforms the naïve diversification benchmark.  </a:t>
                </a:r>
                <a:r>
                  <a:rPr lang="en-US" sz="2000" dirty="0">
                    <a:latin typeface="Times" pitchFamily="2" charset="0"/>
                  </a:rPr>
                  <a:t> </a:t>
                </a:r>
              </a:p>
              <a:p>
                <a:pPr marL="342900" indent="-342900" algn="just">
                  <a:buFont typeface="Wingdings" pitchFamily="2" charset="2"/>
                  <a:buChar char="§"/>
                </a:pPr>
                <a:r>
                  <a:rPr lang="en-US" sz="2000" dirty="0">
                    <a:latin typeface="Times" pitchFamily="2" charset="0"/>
                  </a:rPr>
                  <a:t>Multi output architecture to provide predictions for both the next input and target variables. </a:t>
                </a:r>
              </a:p>
              <a:p>
                <a:pPr marL="342900" indent="-342900" algn="just">
                  <a:buFont typeface="Wingdings" pitchFamily="2" charset="2"/>
                  <a:buChar char="§"/>
                </a:pPr>
                <a:r>
                  <a:rPr lang="en-US" sz="2000" dirty="0">
                    <a:latin typeface="Times" pitchFamily="2" charset="0"/>
                  </a:rPr>
                  <a:t>Inputs:</a:t>
                </a:r>
                <a14:m>
                  <m:oMath xmlns:m="http://schemas.openxmlformats.org/officeDocument/2006/math">
                    <m:r>
                      <a:rPr lang="en-GB" sz="2000" b="0" i="0" dirty="0" smtClean="0">
                        <a:latin typeface="Cambria Math" panose="02040503050406030204" pitchFamily="18" charset="0"/>
                        <a:ea typeface="Cambria Math" panose="02040503050406030204" pitchFamily="18" charset="0"/>
                      </a:rPr>
                      <m:t>20</m:t>
                    </m:r>
                    <m:r>
                      <a:rPr lang="en-US" sz="2000" i="1" dirty="0" smtClean="0">
                        <a:latin typeface="Cambria Math" panose="02040503050406030204" pitchFamily="18" charset="0"/>
                        <a:ea typeface="Cambria Math" panose="02040503050406030204" pitchFamily="18" charset="0"/>
                      </a:rPr>
                      <m:t>×</m:t>
                    </m:r>
                    <m:r>
                      <a:rPr lang="en-GB" sz="2000" b="0" i="1" dirty="0" smtClean="0">
                        <a:latin typeface="Cambria Math" panose="02040503050406030204" pitchFamily="18" charset="0"/>
                        <a:ea typeface="Cambria Math" panose="02040503050406030204" pitchFamily="18" charset="0"/>
                      </a:rPr>
                      <m:t>1</m:t>
                    </m:r>
                  </m:oMath>
                </a14:m>
                <a:r>
                  <a:rPr lang="en-US" sz="2000" dirty="0">
                    <a:latin typeface="Times" pitchFamily="2" charset="0"/>
                  </a:rPr>
                  <a:t> attributes vector. Outputs:</a:t>
                </a:r>
                <a14:m>
                  <m:oMath xmlns:m="http://schemas.openxmlformats.org/officeDocument/2006/math">
                    <m:r>
                      <a:rPr lang="en-GB" sz="2000" dirty="0">
                        <a:latin typeface="Cambria Math" panose="02040503050406030204" pitchFamily="18" charset="0"/>
                        <a:ea typeface="Cambria Math" panose="02040503050406030204" pitchFamily="18" charset="0"/>
                      </a:rPr>
                      <m:t>2</m:t>
                    </m:r>
                    <m:r>
                      <a:rPr lang="en-GB" sz="2000" b="0" i="0" dirty="0" smtClean="0">
                        <a:latin typeface="Cambria Math" panose="02040503050406030204" pitchFamily="18" charset="0"/>
                        <a:ea typeface="Cambria Math" panose="02040503050406030204" pitchFamily="18" charset="0"/>
                      </a:rPr>
                      <m:t>0</m:t>
                    </m:r>
                    <m:r>
                      <a:rPr lang="en-US" sz="2000" i="1" dirty="0">
                        <a:latin typeface="Cambria Math" panose="02040503050406030204" pitchFamily="18" charset="0"/>
                        <a:ea typeface="Cambria Math" panose="02040503050406030204" pitchFamily="18" charset="0"/>
                      </a:rPr>
                      <m:t>×</m:t>
                    </m:r>
                    <m:r>
                      <a:rPr lang="en-GB" sz="2000" i="1" dirty="0">
                        <a:latin typeface="Cambria Math" panose="02040503050406030204" pitchFamily="18" charset="0"/>
                        <a:ea typeface="Cambria Math" panose="02040503050406030204" pitchFamily="18" charset="0"/>
                      </a:rPr>
                      <m:t>1</m:t>
                    </m:r>
                  </m:oMath>
                </a14:m>
                <a:r>
                  <a:rPr lang="en-US" sz="2000" dirty="0">
                    <a:latin typeface="Times" pitchFamily="2" charset="0"/>
                  </a:rPr>
                  <a:t> attributes vector and </a:t>
                </a:r>
                <a14:m>
                  <m:oMath xmlns:m="http://schemas.openxmlformats.org/officeDocument/2006/math">
                    <m:r>
                      <a:rPr lang="en-GB" sz="2000" dirty="0">
                        <a:latin typeface="Cambria Math" panose="02040503050406030204" pitchFamily="18" charset="0"/>
                        <a:ea typeface="Cambria Math" panose="02040503050406030204" pitchFamily="18" charset="0"/>
                      </a:rPr>
                      <m:t>1</m:t>
                    </m:r>
                    <m:r>
                      <a:rPr lang="en-US" sz="2000" i="1" dirty="0">
                        <a:latin typeface="Cambria Math" panose="02040503050406030204" pitchFamily="18" charset="0"/>
                        <a:ea typeface="Cambria Math" panose="02040503050406030204" pitchFamily="18" charset="0"/>
                      </a:rPr>
                      <m:t>×</m:t>
                    </m:r>
                    <m:r>
                      <a:rPr lang="en-GB" sz="2000" i="1" dirty="0">
                        <a:latin typeface="Cambria Math" panose="02040503050406030204" pitchFamily="18" charset="0"/>
                        <a:ea typeface="Cambria Math" panose="02040503050406030204" pitchFamily="18" charset="0"/>
                      </a:rPr>
                      <m:t>1</m:t>
                    </m:r>
                    <m:r>
                      <a:rPr lang="en-GB" sz="2000" i="1" dirty="0">
                        <a:latin typeface="Cambria Math" panose="02040503050406030204" pitchFamily="18" charset="0"/>
                        <a:ea typeface="Cambria Math" panose="02040503050406030204" pitchFamily="18" charset="0"/>
                      </a:rPr>
                      <m:t> </m:t>
                    </m:r>
                  </m:oMath>
                </a14:m>
                <a:r>
                  <a:rPr lang="en-US" sz="2000" dirty="0">
                    <a:latin typeface="Times" pitchFamily="2" charset="0"/>
                  </a:rPr>
                  <a:t>binary digit. </a:t>
                </a:r>
              </a:p>
              <a:p>
                <a:pPr marL="342900" indent="-342900" algn="just">
                  <a:buFont typeface="Wingdings" pitchFamily="2" charset="2"/>
                  <a:buChar char="§"/>
                </a:pPr>
                <a:r>
                  <a:rPr lang="en-US" sz="2000" dirty="0">
                    <a:latin typeface="Times" pitchFamily="2" charset="0"/>
                  </a:rPr>
                  <a:t>Stacked LSTM architecture for both branches consisting of 4 layers. Dropout rates of 20% used between layers to avoid overfitting. </a:t>
                </a:r>
              </a:p>
              <a:p>
                <a:pPr marL="342900" indent="-342900" algn="just">
                  <a:buFont typeface="Wingdings" pitchFamily="2" charset="2"/>
                  <a:buChar char="§"/>
                </a:pPr>
                <a:r>
                  <a:rPr lang="en-US" sz="2000" dirty="0">
                    <a:latin typeface="Times" pitchFamily="2" charset="0"/>
                  </a:rPr>
                  <a:t>Deep architectures consistently outperformed shallow networks with the same total number of LSTM units.</a:t>
                </a:r>
              </a:p>
              <a:p>
                <a:pPr marL="342900" indent="-342900" algn="just">
                  <a:buFont typeface="Wingdings" pitchFamily="2" charset="2"/>
                  <a:buChar char="§"/>
                </a:pPr>
                <a:r>
                  <a:rPr lang="en-US" sz="2000" dirty="0">
                    <a:latin typeface="Times" pitchFamily="2" charset="0"/>
                  </a:rPr>
                  <a:t>Loss functions: Binary cross-entropy and mean absolute error for output and input predictors respectively.</a:t>
                </a:r>
              </a:p>
              <a:p>
                <a:pPr marL="342900" indent="-342900" algn="just">
                  <a:buFont typeface="Wingdings" pitchFamily="2" charset="2"/>
                  <a:buChar char="§"/>
                </a:pPr>
                <a:r>
                  <a:rPr lang="en-US" sz="2000" dirty="0">
                    <a:latin typeface="Times" pitchFamily="2" charset="0"/>
                  </a:rPr>
                  <a:t>Optimiser: Adaptive Moment Estimation (Adam).</a:t>
                </a:r>
              </a:p>
              <a:p>
                <a:pPr marL="342900" indent="-342900" algn="just">
                  <a:buFont typeface="Wingdings" pitchFamily="2" charset="2"/>
                  <a:buChar char="§"/>
                </a:pPr>
                <a:r>
                  <a:rPr lang="en-US" sz="2000" dirty="0">
                    <a:latin typeface="Times" pitchFamily="2" charset="0"/>
                  </a:rPr>
                  <a:t>Batch size: 1024, Epochs: 30.</a:t>
                </a:r>
              </a:p>
            </p:txBody>
          </p:sp>
        </mc:Choice>
        <mc:Fallback>
          <p:sp>
            <p:nvSpPr>
              <p:cNvPr id="43" name="TextBox 42">
                <a:extLst>
                  <a:ext uri="{FF2B5EF4-FFF2-40B4-BE49-F238E27FC236}">
                    <a16:creationId xmlns:a16="http://schemas.microsoft.com/office/drawing/2014/main" id="{E47CA422-EAF6-4747-A9CE-F4AA345D6AB6}"/>
                  </a:ext>
                </a:extLst>
              </p:cNvPr>
              <p:cNvSpPr txBox="1">
                <a:spLocks noRot="1" noChangeAspect="1" noMove="1" noResize="1" noEditPoints="1" noAdjustHandles="1" noChangeArrowheads="1" noChangeShapeType="1" noTextEdit="1"/>
              </p:cNvSpPr>
              <p:nvPr/>
            </p:nvSpPr>
            <p:spPr>
              <a:xfrm>
                <a:off x="14607518" y="9977313"/>
                <a:ext cx="5677226" cy="5632311"/>
              </a:xfrm>
              <a:prstGeom prst="rect">
                <a:avLst/>
              </a:prstGeom>
              <a:blipFill>
                <a:blip r:embed="rId8"/>
                <a:stretch>
                  <a:fillRect l="-670" t="-676" r="-1116" b="-90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B8312498-C837-5146-8EE8-643B3D9A13D3}"/>
              </a:ext>
            </a:extLst>
          </p:cNvPr>
          <p:cNvSpPr txBox="1"/>
          <p:nvPr/>
        </p:nvSpPr>
        <p:spPr>
          <a:xfrm>
            <a:off x="10067872" y="16028691"/>
            <a:ext cx="5160485" cy="3170099"/>
          </a:xfrm>
          <a:prstGeom prst="rect">
            <a:avLst/>
          </a:prstGeom>
          <a:noFill/>
        </p:spPr>
        <p:txBody>
          <a:bodyPr wrap="square" rtlCol="0">
            <a:spAutoFit/>
          </a:bodyPr>
          <a:lstStyle/>
          <a:p>
            <a:pPr algn="ctr"/>
            <a:r>
              <a:rPr lang="en-US" sz="2000" b="1" dirty="0">
                <a:latin typeface="Times" pitchFamily="2" charset="0"/>
              </a:rPr>
              <a:t>Step 4: Evaluation Metrics</a:t>
            </a:r>
          </a:p>
          <a:p>
            <a:pPr marL="342900" indent="-342900" algn="just">
              <a:buFont typeface="Wingdings" pitchFamily="2" charset="2"/>
              <a:buChar char="§"/>
            </a:pPr>
            <a:r>
              <a:rPr lang="en-US" sz="2000" i="1" dirty="0">
                <a:latin typeface="Times" pitchFamily="2" charset="0"/>
              </a:rPr>
              <a:t>Objective: Predict using the model and assess performance against the benchmark.</a:t>
            </a:r>
          </a:p>
          <a:p>
            <a:pPr marL="342900" indent="-342900" algn="just">
              <a:buFont typeface="Wingdings" pitchFamily="2" charset="2"/>
              <a:buChar char="§"/>
            </a:pPr>
            <a:r>
              <a:rPr lang="en-US" sz="2000" dirty="0">
                <a:latin typeface="Times" pitchFamily="2" charset="0"/>
              </a:rPr>
              <a:t>Selects all returns that are predicted to be +1 by the model in the test set and compares against the actual value of the returns. </a:t>
            </a:r>
          </a:p>
          <a:p>
            <a:pPr marL="342900" indent="-342900" algn="just">
              <a:buFont typeface="Wingdings" pitchFamily="2" charset="2"/>
              <a:buChar char="§"/>
            </a:pPr>
            <a:r>
              <a:rPr lang="en-US" sz="2000" dirty="0">
                <a:latin typeface="Times" pitchFamily="2" charset="0"/>
              </a:rPr>
              <a:t>Visual plots and statistical summaries to compare against benchmark, which is all the returns of the entire test set.  </a:t>
            </a:r>
          </a:p>
          <a:p>
            <a:pPr marL="342900" indent="-342900" algn="just">
              <a:buFont typeface="Wingdings" pitchFamily="2" charset="2"/>
              <a:buChar char="§"/>
            </a:pPr>
            <a:endParaRPr lang="en-US" sz="2000" dirty="0">
              <a:latin typeface="Times" pitchFamily="2" charset="0"/>
            </a:endParaRPr>
          </a:p>
        </p:txBody>
      </p:sp>
      <p:sp>
        <p:nvSpPr>
          <p:cNvPr id="45" name="TextBox 44">
            <a:extLst>
              <a:ext uri="{FF2B5EF4-FFF2-40B4-BE49-F238E27FC236}">
                <a16:creationId xmlns:a16="http://schemas.microsoft.com/office/drawing/2014/main" id="{80B4D2A0-7CD7-D043-BA4E-86C2023641FB}"/>
              </a:ext>
            </a:extLst>
          </p:cNvPr>
          <p:cNvSpPr txBox="1"/>
          <p:nvPr/>
        </p:nvSpPr>
        <p:spPr>
          <a:xfrm>
            <a:off x="15803981" y="3017344"/>
            <a:ext cx="4502315" cy="1631216"/>
          </a:xfrm>
          <a:prstGeom prst="rect">
            <a:avLst/>
          </a:prstGeom>
          <a:noFill/>
        </p:spPr>
        <p:txBody>
          <a:bodyPr wrap="square" rtlCol="0">
            <a:spAutoFit/>
          </a:bodyPr>
          <a:lstStyle/>
          <a:p>
            <a:pPr algn="ctr"/>
            <a:r>
              <a:rPr lang="en-US" sz="2000" b="1" dirty="0">
                <a:latin typeface="Times" pitchFamily="2" charset="0"/>
              </a:rPr>
              <a:t>Step 1: Data Structuring</a:t>
            </a:r>
          </a:p>
          <a:p>
            <a:pPr marL="342900" indent="-342900" algn="just">
              <a:buFont typeface="Wingdings" pitchFamily="2" charset="2"/>
              <a:buChar char="§"/>
            </a:pPr>
            <a:r>
              <a:rPr lang="en-US" sz="2000" i="1" dirty="0">
                <a:latin typeface="Times" pitchFamily="2" charset="0"/>
              </a:rPr>
              <a:t>Objective: Convert raw datasets into manipulable data structures. </a:t>
            </a:r>
          </a:p>
          <a:p>
            <a:pPr marL="342900" indent="-342900" algn="just">
              <a:buFont typeface="Wingdings" pitchFamily="2" charset="2"/>
              <a:buChar char="§"/>
            </a:pPr>
            <a:r>
              <a:rPr lang="en-US" sz="2000" dirty="0">
                <a:latin typeface="Times" pitchFamily="2" charset="0"/>
              </a:rPr>
              <a:t>Data stored in Pandas DataFrames. </a:t>
            </a:r>
          </a:p>
          <a:p>
            <a:pPr marL="342900" indent="-342900" algn="just">
              <a:buFont typeface="Wingdings" pitchFamily="2" charset="2"/>
              <a:buChar char="§"/>
            </a:pPr>
            <a:r>
              <a:rPr lang="en-US" sz="2000" dirty="0">
                <a:latin typeface="Times" pitchFamily="2" charset="0"/>
              </a:rPr>
              <a:t>Standardisation across all features.</a:t>
            </a:r>
          </a:p>
        </p:txBody>
      </p:sp>
      <p:cxnSp>
        <p:nvCxnSpPr>
          <p:cNvPr id="42" name="Straight Connector 41">
            <a:extLst>
              <a:ext uri="{FF2B5EF4-FFF2-40B4-BE49-F238E27FC236}">
                <a16:creationId xmlns:a16="http://schemas.microsoft.com/office/drawing/2014/main" id="{A9F7166E-F9AD-DF45-A6B3-B950EE5E332A}"/>
              </a:ext>
            </a:extLst>
          </p:cNvPr>
          <p:cNvCxnSpPr/>
          <p:nvPr/>
        </p:nvCxnSpPr>
        <p:spPr>
          <a:xfrm>
            <a:off x="11400865" y="15902802"/>
            <a:ext cx="7473482"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48" name="Straight Connector 47">
            <a:extLst>
              <a:ext uri="{FF2B5EF4-FFF2-40B4-BE49-F238E27FC236}">
                <a16:creationId xmlns:a16="http://schemas.microsoft.com/office/drawing/2014/main" id="{E2C68589-1888-564D-93E4-CBB01B9B64D9}"/>
              </a:ext>
            </a:extLst>
          </p:cNvPr>
          <p:cNvCxnSpPr/>
          <p:nvPr/>
        </p:nvCxnSpPr>
        <p:spPr>
          <a:xfrm>
            <a:off x="11184851" y="9682898"/>
            <a:ext cx="7473482" cy="0"/>
          </a:xfrm>
          <a:prstGeom prst="line">
            <a:avLst/>
          </a:prstGeom>
          <a:ln/>
        </p:spPr>
        <p:style>
          <a:lnRef idx="1">
            <a:schemeClr val="accent3"/>
          </a:lnRef>
          <a:fillRef idx="0">
            <a:schemeClr val="accent3"/>
          </a:fillRef>
          <a:effectRef idx="0">
            <a:schemeClr val="accent3"/>
          </a:effectRef>
          <a:fontRef idx="minor">
            <a:schemeClr val="tx1"/>
          </a:fontRef>
        </p:style>
      </p:cxnSp>
      <p:cxnSp>
        <p:nvCxnSpPr>
          <p:cNvPr id="49" name="Straight Connector 48">
            <a:extLst>
              <a:ext uri="{FF2B5EF4-FFF2-40B4-BE49-F238E27FC236}">
                <a16:creationId xmlns:a16="http://schemas.microsoft.com/office/drawing/2014/main" id="{9CDC3D51-352B-AA4B-BB21-BCCDD37343B5}"/>
              </a:ext>
            </a:extLst>
          </p:cNvPr>
          <p:cNvCxnSpPr/>
          <p:nvPr/>
        </p:nvCxnSpPr>
        <p:spPr>
          <a:xfrm>
            <a:off x="11504166" y="5561652"/>
            <a:ext cx="7473482" cy="0"/>
          </a:xfrm>
          <a:prstGeom prst="line">
            <a:avLst/>
          </a:prstGeom>
          <a:ln/>
        </p:spPr>
        <p:style>
          <a:lnRef idx="1">
            <a:schemeClr val="accent3"/>
          </a:lnRef>
          <a:fillRef idx="0">
            <a:schemeClr val="accent3"/>
          </a:fillRef>
          <a:effectRef idx="0">
            <a:schemeClr val="accent3"/>
          </a:effectRef>
          <a:fontRef idx="minor">
            <a:schemeClr val="tx1"/>
          </a:fontRef>
        </p:style>
      </p:cxnSp>
      <p:pic>
        <p:nvPicPr>
          <p:cNvPr id="47" name="Picture 46">
            <a:extLst>
              <a:ext uri="{FF2B5EF4-FFF2-40B4-BE49-F238E27FC236}">
                <a16:creationId xmlns:a16="http://schemas.microsoft.com/office/drawing/2014/main" id="{C0C66F20-7354-024C-8CB2-8040866C64A4}"/>
              </a:ext>
            </a:extLst>
          </p:cNvPr>
          <p:cNvPicPr>
            <a:picLocks noChangeAspect="1"/>
          </p:cNvPicPr>
          <p:nvPr/>
        </p:nvPicPr>
        <p:blipFill>
          <a:blip r:embed="rId9"/>
          <a:stretch>
            <a:fillRect/>
          </a:stretch>
        </p:blipFill>
        <p:spPr>
          <a:xfrm>
            <a:off x="10164035" y="2955360"/>
            <a:ext cx="5442749" cy="2113345"/>
          </a:xfrm>
          <a:prstGeom prst="rect">
            <a:avLst/>
          </a:prstGeom>
        </p:spPr>
      </p:pic>
      <p:pic>
        <p:nvPicPr>
          <p:cNvPr id="51" name="Picture 50">
            <a:extLst>
              <a:ext uri="{FF2B5EF4-FFF2-40B4-BE49-F238E27FC236}">
                <a16:creationId xmlns:a16="http://schemas.microsoft.com/office/drawing/2014/main" id="{A50454F2-6429-6F44-88A3-E230955A434B}"/>
              </a:ext>
            </a:extLst>
          </p:cNvPr>
          <p:cNvPicPr>
            <a:picLocks noChangeAspect="1"/>
          </p:cNvPicPr>
          <p:nvPr/>
        </p:nvPicPr>
        <p:blipFill>
          <a:blip r:embed="rId10"/>
          <a:stretch>
            <a:fillRect/>
          </a:stretch>
        </p:blipFill>
        <p:spPr>
          <a:xfrm>
            <a:off x="380998" y="16225158"/>
            <a:ext cx="9213892" cy="1929263"/>
          </a:xfrm>
          <a:prstGeom prst="rect">
            <a:avLst/>
          </a:prstGeom>
        </p:spPr>
      </p:pic>
      <p:pic>
        <p:nvPicPr>
          <p:cNvPr id="53" name="Picture 52">
            <a:extLst>
              <a:ext uri="{FF2B5EF4-FFF2-40B4-BE49-F238E27FC236}">
                <a16:creationId xmlns:a16="http://schemas.microsoft.com/office/drawing/2014/main" id="{A8EB83C2-ECF8-504B-B144-69B032DCE27E}"/>
              </a:ext>
            </a:extLst>
          </p:cNvPr>
          <p:cNvPicPr>
            <a:picLocks noChangeAspect="1"/>
          </p:cNvPicPr>
          <p:nvPr/>
        </p:nvPicPr>
        <p:blipFill>
          <a:blip r:embed="rId11"/>
          <a:stretch>
            <a:fillRect/>
          </a:stretch>
        </p:blipFill>
        <p:spPr>
          <a:xfrm>
            <a:off x="535839" y="9777185"/>
            <a:ext cx="2769926" cy="2894800"/>
          </a:xfrm>
          <a:prstGeom prst="rect">
            <a:avLst/>
          </a:prstGeom>
        </p:spPr>
      </p:pic>
      <p:sp>
        <p:nvSpPr>
          <p:cNvPr id="56" name="TextBox 55">
            <a:extLst>
              <a:ext uri="{FF2B5EF4-FFF2-40B4-BE49-F238E27FC236}">
                <a16:creationId xmlns:a16="http://schemas.microsoft.com/office/drawing/2014/main" id="{BDEF059B-0BF1-4B40-B363-E5D98BD56127}"/>
              </a:ext>
            </a:extLst>
          </p:cNvPr>
          <p:cNvSpPr txBox="1"/>
          <p:nvPr/>
        </p:nvSpPr>
        <p:spPr>
          <a:xfrm>
            <a:off x="430332" y="18210932"/>
            <a:ext cx="9213892" cy="276999"/>
          </a:xfrm>
          <a:prstGeom prst="rect">
            <a:avLst/>
          </a:prstGeom>
          <a:noFill/>
        </p:spPr>
        <p:txBody>
          <a:bodyPr wrap="square" rtlCol="0">
            <a:spAutoFit/>
          </a:bodyPr>
          <a:lstStyle/>
          <a:p>
            <a:pPr algn="ctr"/>
            <a:r>
              <a:rPr lang="en-US" sz="1200" i="1" dirty="0">
                <a:latin typeface="Times" pitchFamily="2" charset="0"/>
              </a:rPr>
              <a:t>Figure 3: </a:t>
            </a:r>
            <a:r>
              <a:rPr lang="en-GB" sz="1200" i="1" dirty="0">
                <a:latin typeface="Times" pitchFamily="2" charset="0"/>
              </a:rPr>
              <a:t>Boxplots indicating the approximate average underlying count numbers for each type of input. Green triangles indicate the mean counts. </a:t>
            </a:r>
          </a:p>
        </p:txBody>
      </p:sp>
      <p:pic>
        <p:nvPicPr>
          <p:cNvPr id="6" name="Picture 5">
            <a:extLst>
              <a:ext uri="{FF2B5EF4-FFF2-40B4-BE49-F238E27FC236}">
                <a16:creationId xmlns:a16="http://schemas.microsoft.com/office/drawing/2014/main" id="{DA8AB180-96AA-F84B-A76A-C56A95F106AD}"/>
              </a:ext>
            </a:extLst>
          </p:cNvPr>
          <p:cNvPicPr>
            <a:picLocks noChangeAspect="1"/>
          </p:cNvPicPr>
          <p:nvPr/>
        </p:nvPicPr>
        <p:blipFill>
          <a:blip r:embed="rId12"/>
          <a:stretch>
            <a:fillRect/>
          </a:stretch>
        </p:blipFill>
        <p:spPr>
          <a:xfrm>
            <a:off x="6707561" y="7687456"/>
            <a:ext cx="2875704" cy="1992108"/>
          </a:xfrm>
          <a:prstGeom prst="rect">
            <a:avLst/>
          </a:prstGeom>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B33E46C-3BC3-7044-BD0A-04FB9DD8F976}"/>
                  </a:ext>
                </a:extLst>
              </p:cNvPr>
              <p:cNvSpPr txBox="1"/>
              <p:nvPr/>
            </p:nvSpPr>
            <p:spPr>
              <a:xfrm>
                <a:off x="430333" y="7397828"/>
                <a:ext cx="6277228" cy="2862322"/>
              </a:xfrm>
              <a:prstGeom prst="rect">
                <a:avLst/>
              </a:prstGeom>
              <a:noFill/>
            </p:spPr>
            <p:txBody>
              <a:bodyPr wrap="square" rtlCol="0">
                <a:spAutoFit/>
              </a:bodyPr>
              <a:lstStyle/>
              <a:p>
                <a:r>
                  <a:rPr lang="en-US" sz="2000" u="sng" dirty="0">
                    <a:latin typeface="Times" pitchFamily="2" charset="0"/>
                  </a:rPr>
                  <a:t>Overview of Recurrent Neural Networks (RNNs)  </a:t>
                </a:r>
              </a:p>
              <a:p>
                <a:pPr marL="342900" indent="-342900" algn="just">
                  <a:buFont typeface="Wingdings" pitchFamily="2" charset="2"/>
                  <a:buChar char="§"/>
                </a:pPr>
                <a:r>
                  <a:rPr lang="en-US" sz="2000" dirty="0">
                    <a:latin typeface="Times" pitchFamily="2" charset="0"/>
                  </a:rPr>
                  <a:t>RNNs first introduced into literature by Rumelhart et al.[1] in 1986 to model cognitive perception.</a:t>
                </a:r>
              </a:p>
              <a:p>
                <a:pPr marL="342900" indent="-342900" algn="just">
                  <a:buFont typeface="Wingdings" pitchFamily="2" charset="2"/>
                  <a:buChar char="§"/>
                </a:pPr>
                <a:r>
                  <a:rPr lang="en-US" sz="2000" dirty="0">
                    <a:latin typeface="Times" pitchFamily="2" charset="0"/>
                  </a:rPr>
                  <a:t>In contrast to feedforward networks like the multilayer perceptron, RNNs have a memory component. Its state is modelled as: </a:t>
                </a:r>
                <a14:m>
                  <m:oMath xmlns:m="http://schemas.openxmlformats.org/officeDocument/2006/math">
                    <m:sSub>
                      <m:sSubPr>
                        <m:ctrlPr>
                          <a:rPr lang="en-US" sz="2000" i="1" smtClean="0">
                            <a:latin typeface="Cambria Math" panose="02040503050406030204" pitchFamily="18" charset="0"/>
                          </a:rPr>
                        </m:ctrlPr>
                      </m:sSubPr>
                      <m:e>
                        <m:r>
                          <a:rPr lang="en-GB" sz="2000" b="0" i="1" smtClean="0">
                            <a:latin typeface="Cambria Math" panose="02040503050406030204" pitchFamily="18" charset="0"/>
                          </a:rPr>
                          <m:t>h</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𝑊</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h</m:t>
                        </m:r>
                      </m:e>
                      <m:sub>
                        <m:r>
                          <a:rPr lang="en-GB" sz="2000" b="0" i="1" smtClean="0">
                            <a:latin typeface="Cambria Math" panose="02040503050406030204" pitchFamily="18" charset="0"/>
                          </a:rPr>
                          <m:t>𝑡</m:t>
                        </m:r>
                        <m:r>
                          <a:rPr lang="en-GB" sz="2000" b="0" i="1" smtClean="0">
                            <a:latin typeface="Cambria Math" panose="02040503050406030204" pitchFamily="18" charset="0"/>
                          </a:rPr>
                          <m:t>−1</m:t>
                        </m:r>
                      </m:sub>
                    </m:sSub>
                    <m:r>
                      <a:rPr lang="en-GB" sz="2000" b="0" i="1"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𝑥</m:t>
                        </m:r>
                      </m:e>
                      <m:sub>
                        <m:r>
                          <a:rPr lang="en-GB" sz="2000" b="0" i="1" smtClean="0">
                            <a:latin typeface="Cambria Math" panose="02040503050406030204" pitchFamily="18" charset="0"/>
                          </a:rPr>
                          <m:t>𝑡</m:t>
                        </m:r>
                      </m:sub>
                    </m:sSub>
                    <m:r>
                      <a:rPr lang="en-GB" sz="2000" b="0" i="1" smtClean="0">
                        <a:latin typeface="Cambria Math" panose="02040503050406030204" pitchFamily="18" charset="0"/>
                      </a:rPr>
                      <m:t>)</m:t>
                    </m:r>
                  </m:oMath>
                </a14:m>
                <a:endParaRPr lang="en-US" sz="2000" dirty="0">
                  <a:latin typeface="Times" pitchFamily="2" charset="0"/>
                </a:endParaRPr>
              </a:p>
              <a:p>
                <a:pPr marL="342900" indent="-342900" algn="just">
                  <a:buFont typeface="Wingdings" pitchFamily="2" charset="2"/>
                  <a:buChar char="§"/>
                </a:pPr>
                <a:r>
                  <a:rPr lang="en-US" sz="2000" dirty="0">
                    <a:latin typeface="Times" pitchFamily="2" charset="0"/>
                  </a:rPr>
                  <a:t>Use cases: Sequential data tasks such as text generation, visual recognition and time series forecasting. </a:t>
                </a:r>
              </a:p>
              <a:p>
                <a:pPr marL="342900" indent="-342900" algn="just">
                  <a:buFont typeface="Wingdings" pitchFamily="2" charset="2"/>
                  <a:buChar char="§"/>
                </a:pPr>
                <a:endParaRPr lang="en-US" sz="2000" dirty="0">
                  <a:latin typeface="Times" pitchFamily="2" charset="0"/>
                </a:endParaRPr>
              </a:p>
            </p:txBody>
          </p:sp>
        </mc:Choice>
        <mc:Fallback xmlns="">
          <p:sp>
            <p:nvSpPr>
              <p:cNvPr id="31" name="TextBox 30">
                <a:extLst>
                  <a:ext uri="{FF2B5EF4-FFF2-40B4-BE49-F238E27FC236}">
                    <a16:creationId xmlns:a16="http://schemas.microsoft.com/office/drawing/2014/main" id="{9B33E46C-3BC3-7044-BD0A-04FB9DD8F976}"/>
                  </a:ext>
                </a:extLst>
              </p:cNvPr>
              <p:cNvSpPr txBox="1">
                <a:spLocks noRot="1" noChangeAspect="1" noMove="1" noResize="1" noEditPoints="1" noAdjustHandles="1" noChangeArrowheads="1" noChangeShapeType="1" noTextEdit="1"/>
              </p:cNvSpPr>
              <p:nvPr/>
            </p:nvSpPr>
            <p:spPr>
              <a:xfrm>
                <a:off x="430333" y="7397828"/>
                <a:ext cx="6277228" cy="2862322"/>
              </a:xfrm>
              <a:prstGeom prst="rect">
                <a:avLst/>
              </a:prstGeom>
              <a:blipFill>
                <a:blip r:embed="rId13"/>
                <a:stretch>
                  <a:fillRect l="-1010" t="-1327" r="-1010"/>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5ED4395-A76D-6748-90C4-82E1384B0578}"/>
              </a:ext>
            </a:extLst>
          </p:cNvPr>
          <p:cNvSpPr txBox="1"/>
          <p:nvPr/>
        </p:nvSpPr>
        <p:spPr>
          <a:xfrm>
            <a:off x="621957" y="12592006"/>
            <a:ext cx="2597689" cy="276999"/>
          </a:xfrm>
          <a:prstGeom prst="rect">
            <a:avLst/>
          </a:prstGeom>
          <a:noFill/>
        </p:spPr>
        <p:txBody>
          <a:bodyPr wrap="square" rtlCol="0">
            <a:spAutoFit/>
          </a:bodyPr>
          <a:lstStyle/>
          <a:p>
            <a:pPr algn="ctr"/>
            <a:r>
              <a:rPr lang="en-US" sz="1200" i="1" dirty="0">
                <a:latin typeface="Times" pitchFamily="2" charset="0"/>
              </a:rPr>
              <a:t>Figure 2: Bitwise logic of LSTM cell.</a:t>
            </a:r>
          </a:p>
        </p:txBody>
      </p:sp>
      <p:sp>
        <p:nvSpPr>
          <p:cNvPr id="36" name="TextBox 35">
            <a:extLst>
              <a:ext uri="{FF2B5EF4-FFF2-40B4-BE49-F238E27FC236}">
                <a16:creationId xmlns:a16="http://schemas.microsoft.com/office/drawing/2014/main" id="{5C08B33B-F746-E041-A297-7246FCD346C1}"/>
              </a:ext>
            </a:extLst>
          </p:cNvPr>
          <p:cNvSpPr txBox="1"/>
          <p:nvPr/>
        </p:nvSpPr>
        <p:spPr>
          <a:xfrm>
            <a:off x="3320861" y="10099375"/>
            <a:ext cx="6277228" cy="2862322"/>
          </a:xfrm>
          <a:prstGeom prst="rect">
            <a:avLst/>
          </a:prstGeom>
          <a:noFill/>
        </p:spPr>
        <p:txBody>
          <a:bodyPr wrap="square" rtlCol="0">
            <a:spAutoFit/>
          </a:bodyPr>
          <a:lstStyle/>
          <a:p>
            <a:r>
              <a:rPr lang="en-US" sz="2000" u="sng" dirty="0">
                <a:latin typeface="Times" pitchFamily="2" charset="0"/>
              </a:rPr>
              <a:t>Vanishing Gradient Problem</a:t>
            </a:r>
          </a:p>
          <a:p>
            <a:pPr marL="342900" indent="-342900" algn="just">
              <a:buFont typeface="Wingdings" pitchFamily="2" charset="2"/>
              <a:buChar char="§"/>
            </a:pPr>
            <a:r>
              <a:rPr lang="en-US" sz="2000" dirty="0">
                <a:latin typeface="Times" pitchFamily="2" charset="0"/>
              </a:rPr>
              <a:t>Repeated gradient signal multiplication across multiple cells during backpropagation causes small error gradients to tend towards 0 and vanish. [2]</a:t>
            </a:r>
          </a:p>
          <a:p>
            <a:pPr marL="342900" indent="-342900" algn="just">
              <a:buFont typeface="Wingdings" pitchFamily="2" charset="2"/>
              <a:buChar char="§"/>
            </a:pPr>
            <a:r>
              <a:rPr lang="en-US" sz="2000" dirty="0">
                <a:latin typeface="Times" pitchFamily="2" charset="0"/>
              </a:rPr>
              <a:t>LSTMs were introduced by Hockreiter et al.[3] in 1997 to correct for this problem. </a:t>
            </a:r>
            <a:endParaRPr lang="en-GB" sz="2000" dirty="0"/>
          </a:p>
          <a:p>
            <a:pPr marL="342900" indent="-342900" algn="just">
              <a:buFont typeface="Wingdings" pitchFamily="2" charset="2"/>
              <a:buChar char="§"/>
            </a:pPr>
            <a:r>
              <a:rPr lang="en-US" sz="2000" dirty="0">
                <a:latin typeface="Times" pitchFamily="2" charset="0"/>
              </a:rPr>
              <a:t>LSTM units consist of three gates (forget, input and update) which process the flow of information through the cell and update its state.</a:t>
            </a:r>
          </a:p>
        </p:txBody>
      </p:sp>
      <p:sp>
        <p:nvSpPr>
          <p:cNvPr id="38" name="TextBox 37">
            <a:extLst>
              <a:ext uri="{FF2B5EF4-FFF2-40B4-BE49-F238E27FC236}">
                <a16:creationId xmlns:a16="http://schemas.microsoft.com/office/drawing/2014/main" id="{747933A4-0753-434A-A574-82843FFF58EE}"/>
              </a:ext>
            </a:extLst>
          </p:cNvPr>
          <p:cNvSpPr txBox="1"/>
          <p:nvPr/>
        </p:nvSpPr>
        <p:spPr>
          <a:xfrm>
            <a:off x="6670959" y="9657539"/>
            <a:ext cx="2801425" cy="276999"/>
          </a:xfrm>
          <a:prstGeom prst="rect">
            <a:avLst/>
          </a:prstGeom>
          <a:noFill/>
        </p:spPr>
        <p:txBody>
          <a:bodyPr wrap="square" rtlCol="0">
            <a:spAutoFit/>
          </a:bodyPr>
          <a:lstStyle/>
          <a:p>
            <a:pPr algn="ctr"/>
            <a:r>
              <a:rPr lang="en-US" sz="1200" i="1" dirty="0">
                <a:latin typeface="Times" pitchFamily="2" charset="0"/>
              </a:rPr>
              <a:t>Figure 1: Unrolled architecture of RNN.</a:t>
            </a:r>
          </a:p>
        </p:txBody>
      </p:sp>
      <p:sp>
        <p:nvSpPr>
          <p:cNvPr id="33" name="TextBox 32">
            <a:extLst>
              <a:ext uri="{FF2B5EF4-FFF2-40B4-BE49-F238E27FC236}">
                <a16:creationId xmlns:a16="http://schemas.microsoft.com/office/drawing/2014/main" id="{585B83D7-D1C7-E141-B8EF-BFEDACA729AE}"/>
              </a:ext>
            </a:extLst>
          </p:cNvPr>
          <p:cNvSpPr txBox="1"/>
          <p:nvPr/>
        </p:nvSpPr>
        <p:spPr>
          <a:xfrm>
            <a:off x="11163299" y="5073377"/>
            <a:ext cx="3444219" cy="276999"/>
          </a:xfrm>
          <a:prstGeom prst="rect">
            <a:avLst/>
          </a:prstGeom>
          <a:noFill/>
        </p:spPr>
        <p:txBody>
          <a:bodyPr wrap="square" rtlCol="0">
            <a:spAutoFit/>
          </a:bodyPr>
          <a:lstStyle/>
          <a:p>
            <a:pPr algn="ctr"/>
            <a:r>
              <a:rPr lang="en-US" sz="1200" i="1" dirty="0">
                <a:latin typeface="Times" pitchFamily="2" charset="0"/>
              </a:rPr>
              <a:t>Figure 4: Program flow diagram of data structuring.</a:t>
            </a:r>
          </a:p>
        </p:txBody>
      </p:sp>
      <p:sp>
        <p:nvSpPr>
          <p:cNvPr id="41" name="TextBox 40">
            <a:extLst>
              <a:ext uri="{FF2B5EF4-FFF2-40B4-BE49-F238E27FC236}">
                <a16:creationId xmlns:a16="http://schemas.microsoft.com/office/drawing/2014/main" id="{2A55D0CD-A20D-F341-8091-35F9B8C8B76D}"/>
              </a:ext>
            </a:extLst>
          </p:cNvPr>
          <p:cNvSpPr txBox="1"/>
          <p:nvPr/>
        </p:nvSpPr>
        <p:spPr>
          <a:xfrm>
            <a:off x="15860493" y="9090801"/>
            <a:ext cx="3678192" cy="276999"/>
          </a:xfrm>
          <a:prstGeom prst="rect">
            <a:avLst/>
          </a:prstGeom>
          <a:noFill/>
        </p:spPr>
        <p:txBody>
          <a:bodyPr wrap="square" rtlCol="0">
            <a:spAutoFit/>
          </a:bodyPr>
          <a:lstStyle/>
          <a:p>
            <a:pPr algn="ctr"/>
            <a:r>
              <a:rPr lang="en-US" sz="1200" i="1" dirty="0">
                <a:latin typeface="Times" pitchFamily="2" charset="0"/>
              </a:rPr>
              <a:t>Figure 5: Program flow diagram of data preprocessing.</a:t>
            </a:r>
          </a:p>
        </p:txBody>
      </p:sp>
      <p:sp>
        <p:nvSpPr>
          <p:cNvPr id="46" name="TextBox 45">
            <a:extLst>
              <a:ext uri="{FF2B5EF4-FFF2-40B4-BE49-F238E27FC236}">
                <a16:creationId xmlns:a16="http://schemas.microsoft.com/office/drawing/2014/main" id="{80FA62F8-D1F7-7849-A4D4-E1B4433A60CC}"/>
              </a:ext>
            </a:extLst>
          </p:cNvPr>
          <p:cNvSpPr txBox="1"/>
          <p:nvPr/>
        </p:nvSpPr>
        <p:spPr>
          <a:xfrm>
            <a:off x="16038242" y="18295080"/>
            <a:ext cx="3678192" cy="276999"/>
          </a:xfrm>
          <a:prstGeom prst="rect">
            <a:avLst/>
          </a:prstGeom>
          <a:noFill/>
        </p:spPr>
        <p:txBody>
          <a:bodyPr wrap="square" rtlCol="0">
            <a:spAutoFit/>
          </a:bodyPr>
          <a:lstStyle/>
          <a:p>
            <a:pPr algn="ctr"/>
            <a:r>
              <a:rPr lang="en-US" sz="1200" i="1" dirty="0">
                <a:latin typeface="Times" pitchFamily="2" charset="0"/>
              </a:rPr>
              <a:t>Figure 7: Program flow diagram of evaluation metrics.</a:t>
            </a:r>
          </a:p>
        </p:txBody>
      </p:sp>
      <p:sp>
        <p:nvSpPr>
          <p:cNvPr id="50" name="TextBox 49">
            <a:extLst>
              <a:ext uri="{FF2B5EF4-FFF2-40B4-BE49-F238E27FC236}">
                <a16:creationId xmlns:a16="http://schemas.microsoft.com/office/drawing/2014/main" id="{D856F876-80F6-7146-93EE-7F70508F3128}"/>
              </a:ext>
            </a:extLst>
          </p:cNvPr>
          <p:cNvSpPr txBox="1"/>
          <p:nvPr/>
        </p:nvSpPr>
        <p:spPr>
          <a:xfrm>
            <a:off x="10432258" y="15518047"/>
            <a:ext cx="3968406" cy="276999"/>
          </a:xfrm>
          <a:prstGeom prst="rect">
            <a:avLst/>
          </a:prstGeom>
          <a:noFill/>
        </p:spPr>
        <p:txBody>
          <a:bodyPr wrap="square" rtlCol="0">
            <a:spAutoFit/>
          </a:bodyPr>
          <a:lstStyle/>
          <a:p>
            <a:pPr algn="ctr"/>
            <a:r>
              <a:rPr lang="en-US" sz="1200" i="1" dirty="0">
                <a:latin typeface="Times" pitchFamily="2" charset="0"/>
              </a:rPr>
              <a:t>Figure 6: Architectural breakdown of multi output model.</a:t>
            </a:r>
          </a:p>
        </p:txBody>
      </p:sp>
      <p:sp>
        <p:nvSpPr>
          <p:cNvPr id="58" name="TextBox 57">
            <a:extLst>
              <a:ext uri="{FF2B5EF4-FFF2-40B4-BE49-F238E27FC236}">
                <a16:creationId xmlns:a16="http://schemas.microsoft.com/office/drawing/2014/main" id="{525D86A2-08E5-8141-AAC9-856867B79A03}"/>
              </a:ext>
            </a:extLst>
          </p:cNvPr>
          <p:cNvSpPr txBox="1"/>
          <p:nvPr/>
        </p:nvSpPr>
        <p:spPr>
          <a:xfrm>
            <a:off x="20727826" y="2247542"/>
            <a:ext cx="8998732" cy="1323439"/>
          </a:xfrm>
          <a:prstGeom prst="rect">
            <a:avLst/>
          </a:prstGeom>
          <a:noFill/>
        </p:spPr>
        <p:txBody>
          <a:bodyPr wrap="square" rtlCol="0">
            <a:spAutoFit/>
          </a:bodyPr>
          <a:lstStyle/>
          <a:p>
            <a:pPr marL="342900" indent="-342900" algn="just">
              <a:buFont typeface="Wingdings" pitchFamily="2" charset="2"/>
              <a:buChar char="§"/>
            </a:pPr>
            <a:r>
              <a:rPr lang="en-US" sz="2000" dirty="0">
                <a:latin typeface="Times" pitchFamily="2" charset="0"/>
              </a:rPr>
              <a:t>Model predictions exhibited more preferable statistical properties than the test set benchmark. Accuracy plateaus at ~0.7 for training, with the same result in test data.  </a:t>
            </a:r>
          </a:p>
          <a:p>
            <a:pPr marL="342900" indent="-342900" algn="just">
              <a:buFont typeface="Wingdings" pitchFamily="2" charset="2"/>
              <a:buChar char="§"/>
            </a:pPr>
            <a:r>
              <a:rPr lang="en-US" sz="2000" dirty="0">
                <a:latin typeface="Times" pitchFamily="2" charset="0"/>
              </a:rPr>
              <a:t>Further hyperparameter optimisations such as decayed learning rate or alternate weight initisalisation may have improved performance.</a:t>
            </a:r>
          </a:p>
        </p:txBody>
      </p:sp>
      <p:pic>
        <p:nvPicPr>
          <p:cNvPr id="15" name="Picture 14">
            <a:extLst>
              <a:ext uri="{FF2B5EF4-FFF2-40B4-BE49-F238E27FC236}">
                <a16:creationId xmlns:a16="http://schemas.microsoft.com/office/drawing/2014/main" id="{6AE96597-57FF-704A-97C2-F48666D293B3}"/>
              </a:ext>
            </a:extLst>
          </p:cNvPr>
          <p:cNvPicPr>
            <a:picLocks noChangeAspect="1"/>
          </p:cNvPicPr>
          <p:nvPr/>
        </p:nvPicPr>
        <p:blipFill rotWithShape="1">
          <a:blip r:embed="rId14"/>
          <a:srcRect l="9453" t="37514" r="41869" b="28115"/>
          <a:stretch/>
        </p:blipFill>
        <p:spPr>
          <a:xfrm>
            <a:off x="20724553" y="3628713"/>
            <a:ext cx="9120327" cy="4023314"/>
          </a:xfrm>
          <a:prstGeom prst="rect">
            <a:avLst/>
          </a:prstGeom>
          <a:ln w="6350">
            <a:solidFill>
              <a:schemeClr val="accent3">
                <a:alpha val="62000"/>
              </a:schemeClr>
            </a:solidFill>
          </a:ln>
        </p:spPr>
      </p:pic>
      <p:sp>
        <p:nvSpPr>
          <p:cNvPr id="60" name="TextBox 59">
            <a:extLst>
              <a:ext uri="{FF2B5EF4-FFF2-40B4-BE49-F238E27FC236}">
                <a16:creationId xmlns:a16="http://schemas.microsoft.com/office/drawing/2014/main" id="{D24F2407-4070-B840-AD43-C4ED01FC91B1}"/>
              </a:ext>
            </a:extLst>
          </p:cNvPr>
          <p:cNvSpPr txBox="1"/>
          <p:nvPr/>
        </p:nvSpPr>
        <p:spPr>
          <a:xfrm>
            <a:off x="21842486" y="7679661"/>
            <a:ext cx="6883243" cy="276999"/>
          </a:xfrm>
          <a:prstGeom prst="rect">
            <a:avLst/>
          </a:prstGeom>
          <a:noFill/>
        </p:spPr>
        <p:txBody>
          <a:bodyPr wrap="square" rtlCol="0">
            <a:spAutoFit/>
          </a:bodyPr>
          <a:lstStyle/>
          <a:p>
            <a:pPr algn="ctr"/>
            <a:r>
              <a:rPr lang="en-US" sz="1200" i="1" dirty="0">
                <a:latin typeface="Times" pitchFamily="2" charset="0"/>
              </a:rPr>
              <a:t>Figure 8: Training and Validation losses for next input and target variable prediction by multi output model.</a:t>
            </a:r>
          </a:p>
        </p:txBody>
      </p:sp>
      <p:graphicFrame>
        <p:nvGraphicFramePr>
          <p:cNvPr id="61" name="Table 60">
            <a:extLst>
              <a:ext uri="{FF2B5EF4-FFF2-40B4-BE49-F238E27FC236}">
                <a16:creationId xmlns:a16="http://schemas.microsoft.com/office/drawing/2014/main" id="{1C76D674-B6B6-5C4A-B3DF-5F6586D35BF1}"/>
              </a:ext>
            </a:extLst>
          </p:cNvPr>
          <p:cNvGraphicFramePr>
            <a:graphicFrameLocks noGrp="1"/>
          </p:cNvGraphicFramePr>
          <p:nvPr>
            <p:extLst>
              <p:ext uri="{D42A27DB-BD31-4B8C-83A1-F6EECF244321}">
                <p14:modId xmlns:p14="http://schemas.microsoft.com/office/powerpoint/2010/main" val="434291028"/>
              </p:ext>
            </p:extLst>
          </p:nvPr>
        </p:nvGraphicFramePr>
        <p:xfrm>
          <a:off x="24699500" y="8020687"/>
          <a:ext cx="5000384" cy="1981200"/>
        </p:xfrm>
        <a:graphic>
          <a:graphicData uri="http://schemas.openxmlformats.org/drawingml/2006/table">
            <a:tbl>
              <a:tblPr firstRow="1" bandRow="1">
                <a:tableStyleId>{7DF18680-E054-41AD-8BC1-D1AEF772440D}</a:tableStyleId>
              </a:tblPr>
              <a:tblGrid>
                <a:gridCol w="1250096">
                  <a:extLst>
                    <a:ext uri="{9D8B030D-6E8A-4147-A177-3AD203B41FA5}">
                      <a16:colId xmlns:a16="http://schemas.microsoft.com/office/drawing/2014/main" val="674159925"/>
                    </a:ext>
                  </a:extLst>
                </a:gridCol>
                <a:gridCol w="1250096">
                  <a:extLst>
                    <a:ext uri="{9D8B030D-6E8A-4147-A177-3AD203B41FA5}">
                      <a16:colId xmlns:a16="http://schemas.microsoft.com/office/drawing/2014/main" val="1616666266"/>
                    </a:ext>
                  </a:extLst>
                </a:gridCol>
                <a:gridCol w="1250096">
                  <a:extLst>
                    <a:ext uri="{9D8B030D-6E8A-4147-A177-3AD203B41FA5}">
                      <a16:colId xmlns:a16="http://schemas.microsoft.com/office/drawing/2014/main" val="1490442104"/>
                    </a:ext>
                  </a:extLst>
                </a:gridCol>
                <a:gridCol w="1250096">
                  <a:extLst>
                    <a:ext uri="{9D8B030D-6E8A-4147-A177-3AD203B41FA5}">
                      <a16:colId xmlns:a16="http://schemas.microsoft.com/office/drawing/2014/main" val="3276036996"/>
                    </a:ext>
                  </a:extLst>
                </a:gridCol>
              </a:tblGrid>
              <a:tr h="322910">
                <a:tc>
                  <a:txBody>
                    <a:bodyPr/>
                    <a:lstStyle/>
                    <a:p>
                      <a:pPr algn="ctr"/>
                      <a:endParaRPr lang="en-US" sz="2000" b="0" dirty="0">
                        <a:latin typeface="Times" pitchFamily="2" charset="0"/>
                      </a:endParaRPr>
                    </a:p>
                  </a:txBody>
                  <a:tcPr/>
                </a:tc>
                <a:tc>
                  <a:txBody>
                    <a:bodyPr/>
                    <a:lstStyle/>
                    <a:p>
                      <a:pPr algn="ctr"/>
                      <a:r>
                        <a:rPr lang="en-US" sz="2000" b="0" dirty="0">
                          <a:latin typeface="Times" pitchFamily="2" charset="0"/>
                        </a:rPr>
                        <a:t>Entire</a:t>
                      </a:r>
                    </a:p>
                  </a:txBody>
                  <a:tcPr/>
                </a:tc>
                <a:tc>
                  <a:txBody>
                    <a:bodyPr/>
                    <a:lstStyle/>
                    <a:p>
                      <a:pPr algn="ctr"/>
                      <a:r>
                        <a:rPr lang="en-US" sz="2000" b="0" dirty="0">
                          <a:latin typeface="Times" pitchFamily="2" charset="0"/>
                        </a:rPr>
                        <a:t>Test</a:t>
                      </a:r>
                    </a:p>
                  </a:txBody>
                  <a:tcPr/>
                </a:tc>
                <a:tc>
                  <a:txBody>
                    <a:bodyPr/>
                    <a:lstStyle/>
                    <a:p>
                      <a:pPr algn="ctr"/>
                      <a:r>
                        <a:rPr lang="en-US" sz="2000" b="0" dirty="0">
                          <a:latin typeface="Times" pitchFamily="2" charset="0"/>
                        </a:rPr>
                        <a:t>Selected</a:t>
                      </a:r>
                    </a:p>
                  </a:txBody>
                  <a:tcPr/>
                </a:tc>
                <a:extLst>
                  <a:ext uri="{0D108BD9-81ED-4DB2-BD59-A6C34878D82A}">
                    <a16:rowId xmlns:a16="http://schemas.microsoft.com/office/drawing/2014/main" val="2106530873"/>
                  </a:ext>
                </a:extLst>
              </a:tr>
              <a:tr h="322910">
                <a:tc>
                  <a:txBody>
                    <a:bodyPr/>
                    <a:lstStyle/>
                    <a:p>
                      <a:pPr algn="ctr"/>
                      <a:r>
                        <a:rPr lang="en-US" sz="2000" b="0" dirty="0">
                          <a:latin typeface="Times" pitchFamily="2" charset="0"/>
                        </a:rPr>
                        <a:t>Mean</a:t>
                      </a:r>
                    </a:p>
                  </a:txBody>
                  <a:tcPr/>
                </a:tc>
                <a:tc>
                  <a:txBody>
                    <a:bodyPr/>
                    <a:lstStyle/>
                    <a:p>
                      <a:pPr algn="ctr"/>
                      <a:r>
                        <a:rPr lang="en-US" sz="2000" dirty="0">
                          <a:latin typeface="Times" pitchFamily="2" charset="0"/>
                        </a:rPr>
                        <a:t>0.000389</a:t>
                      </a:r>
                      <a:endParaRPr lang="en-US" sz="2000" b="0" dirty="0">
                        <a:latin typeface="Times" pitchFamily="2" charset="0"/>
                      </a:endParaRPr>
                    </a:p>
                  </a:txBody>
                  <a:tcPr/>
                </a:tc>
                <a:tc>
                  <a:txBody>
                    <a:bodyPr/>
                    <a:lstStyle/>
                    <a:p>
                      <a:pPr algn="ctr"/>
                      <a:r>
                        <a:rPr lang="en-US" sz="2000" dirty="0">
                          <a:latin typeface="Times" pitchFamily="2" charset="0"/>
                        </a:rPr>
                        <a:t>-0.000147</a:t>
                      </a:r>
                      <a:endParaRPr lang="en-US" sz="2000" b="0" dirty="0">
                        <a:latin typeface="Times" pitchFamily="2" charset="0"/>
                      </a:endParaRPr>
                    </a:p>
                  </a:txBody>
                  <a:tcPr/>
                </a:tc>
                <a:tc>
                  <a:txBody>
                    <a:bodyPr/>
                    <a:lstStyle/>
                    <a:p>
                      <a:pPr algn="ctr"/>
                      <a:r>
                        <a:rPr lang="en-US" sz="2000" dirty="0">
                          <a:latin typeface="Times" pitchFamily="2" charset="0"/>
                        </a:rPr>
                        <a:t>0.00764</a:t>
                      </a:r>
                      <a:endParaRPr lang="en-US" sz="2000" b="0" dirty="0">
                        <a:latin typeface="Times" pitchFamily="2" charset="0"/>
                      </a:endParaRPr>
                    </a:p>
                  </a:txBody>
                  <a:tcPr/>
                </a:tc>
                <a:extLst>
                  <a:ext uri="{0D108BD9-81ED-4DB2-BD59-A6C34878D82A}">
                    <a16:rowId xmlns:a16="http://schemas.microsoft.com/office/drawing/2014/main" val="2392881171"/>
                  </a:ext>
                </a:extLst>
              </a:tr>
              <a:tr h="322910">
                <a:tc>
                  <a:txBody>
                    <a:bodyPr/>
                    <a:lstStyle/>
                    <a:p>
                      <a:pPr algn="ctr"/>
                      <a:r>
                        <a:rPr lang="en-US" sz="2000" b="0" dirty="0">
                          <a:latin typeface="Times" pitchFamily="2" charset="0"/>
                        </a:rPr>
                        <a:t>Variance</a:t>
                      </a:r>
                    </a:p>
                  </a:txBody>
                  <a:tcPr/>
                </a:tc>
                <a:tc>
                  <a:txBody>
                    <a:bodyPr/>
                    <a:lstStyle/>
                    <a:p>
                      <a:pPr algn="ctr"/>
                      <a:r>
                        <a:rPr lang="en-US" sz="2000" b="0" dirty="0">
                          <a:latin typeface="Times" pitchFamily="2" charset="0"/>
                        </a:rPr>
                        <a:t>0.000546</a:t>
                      </a:r>
                    </a:p>
                  </a:txBody>
                  <a:tcPr/>
                </a:tc>
                <a:tc>
                  <a:txBody>
                    <a:bodyPr/>
                    <a:lstStyle/>
                    <a:p>
                      <a:pPr algn="ctr"/>
                      <a:r>
                        <a:rPr lang="en-US" sz="2000" b="0" dirty="0">
                          <a:latin typeface="Times" pitchFamily="2" charset="0"/>
                        </a:rPr>
                        <a:t>0.000364</a:t>
                      </a:r>
                    </a:p>
                  </a:txBody>
                  <a:tcPr/>
                </a:tc>
                <a:tc>
                  <a:txBody>
                    <a:bodyPr/>
                    <a:lstStyle/>
                    <a:p>
                      <a:pPr algn="ctr"/>
                      <a:r>
                        <a:rPr lang="en-US" sz="2000" b="0" dirty="0">
                          <a:latin typeface="Times" pitchFamily="2" charset="0"/>
                        </a:rPr>
                        <a:t>0.000269</a:t>
                      </a:r>
                    </a:p>
                  </a:txBody>
                  <a:tcPr/>
                </a:tc>
                <a:extLst>
                  <a:ext uri="{0D108BD9-81ED-4DB2-BD59-A6C34878D82A}">
                    <a16:rowId xmlns:a16="http://schemas.microsoft.com/office/drawing/2014/main" val="1125095271"/>
                  </a:ext>
                </a:extLst>
              </a:tr>
              <a:tr h="322910">
                <a:tc>
                  <a:txBody>
                    <a:bodyPr/>
                    <a:lstStyle/>
                    <a:p>
                      <a:pPr algn="ctr"/>
                      <a:r>
                        <a:rPr lang="en-US" sz="2000" b="0" dirty="0">
                          <a:latin typeface="Times" pitchFamily="2" charset="0"/>
                        </a:rPr>
                        <a:t>Skew</a:t>
                      </a:r>
                    </a:p>
                  </a:txBody>
                  <a:tcPr/>
                </a:tc>
                <a:tc>
                  <a:txBody>
                    <a:bodyPr/>
                    <a:lstStyle/>
                    <a:p>
                      <a:pPr algn="ctr"/>
                      <a:r>
                        <a:rPr lang="en-US" sz="2000" b="0" dirty="0">
                          <a:latin typeface="Times" pitchFamily="2" charset="0"/>
                        </a:rPr>
                        <a:t>64.114</a:t>
                      </a:r>
                    </a:p>
                  </a:txBody>
                  <a:tcPr/>
                </a:tc>
                <a:tc>
                  <a:txBody>
                    <a:bodyPr/>
                    <a:lstStyle/>
                    <a:p>
                      <a:pPr algn="ctr"/>
                      <a:r>
                        <a:rPr lang="en-US" sz="2000" b="0" dirty="0">
                          <a:latin typeface="Times" pitchFamily="2" charset="0"/>
                        </a:rPr>
                        <a:t>-1.489</a:t>
                      </a:r>
                    </a:p>
                  </a:txBody>
                  <a:tcPr/>
                </a:tc>
                <a:tc>
                  <a:txBody>
                    <a:bodyPr/>
                    <a:lstStyle/>
                    <a:p>
                      <a:pPr algn="ctr"/>
                      <a:r>
                        <a:rPr lang="en-US" sz="2000" b="0" dirty="0">
                          <a:latin typeface="Times" pitchFamily="2" charset="0"/>
                        </a:rPr>
                        <a:t>1.224</a:t>
                      </a:r>
                    </a:p>
                  </a:txBody>
                  <a:tcPr/>
                </a:tc>
                <a:extLst>
                  <a:ext uri="{0D108BD9-81ED-4DB2-BD59-A6C34878D82A}">
                    <a16:rowId xmlns:a16="http://schemas.microsoft.com/office/drawing/2014/main" val="1872673451"/>
                  </a:ext>
                </a:extLst>
              </a:tr>
              <a:tr h="322910">
                <a:tc>
                  <a:txBody>
                    <a:bodyPr/>
                    <a:lstStyle/>
                    <a:p>
                      <a:pPr algn="ctr"/>
                      <a:r>
                        <a:rPr lang="en-US" sz="2000" b="0" dirty="0">
                          <a:latin typeface="Times" pitchFamily="2" charset="0"/>
                        </a:rPr>
                        <a:t>Kurtosis</a:t>
                      </a:r>
                    </a:p>
                  </a:txBody>
                  <a:tcPr/>
                </a:tc>
                <a:tc>
                  <a:txBody>
                    <a:bodyPr/>
                    <a:lstStyle/>
                    <a:p>
                      <a:pPr algn="ctr"/>
                      <a:r>
                        <a:rPr lang="en-US" sz="2000" b="0" dirty="0">
                          <a:latin typeface="Times" pitchFamily="2" charset="0"/>
                        </a:rPr>
                        <a:t>18474.2</a:t>
                      </a:r>
                    </a:p>
                  </a:txBody>
                  <a:tcPr/>
                </a:tc>
                <a:tc>
                  <a:txBody>
                    <a:bodyPr/>
                    <a:lstStyle/>
                    <a:p>
                      <a:pPr algn="ctr"/>
                      <a:r>
                        <a:rPr lang="en-US" sz="2000" b="0" dirty="0">
                          <a:latin typeface="Times" pitchFamily="2" charset="0"/>
                        </a:rPr>
                        <a:t>43.882</a:t>
                      </a:r>
                    </a:p>
                  </a:txBody>
                  <a:tcPr/>
                </a:tc>
                <a:tc>
                  <a:txBody>
                    <a:bodyPr/>
                    <a:lstStyle/>
                    <a:p>
                      <a:pPr algn="ctr"/>
                      <a:r>
                        <a:rPr lang="en-US" sz="2000" b="0" dirty="0">
                          <a:latin typeface="Times" pitchFamily="2" charset="0"/>
                        </a:rPr>
                        <a:t>31.110</a:t>
                      </a:r>
                    </a:p>
                  </a:txBody>
                  <a:tcPr/>
                </a:tc>
                <a:extLst>
                  <a:ext uri="{0D108BD9-81ED-4DB2-BD59-A6C34878D82A}">
                    <a16:rowId xmlns:a16="http://schemas.microsoft.com/office/drawing/2014/main" val="2662607172"/>
                  </a:ext>
                </a:extLst>
              </a:tr>
            </a:tbl>
          </a:graphicData>
        </a:graphic>
      </p:graphicFrame>
      <p:pic>
        <p:nvPicPr>
          <p:cNvPr id="17" name="Picture 16">
            <a:extLst>
              <a:ext uri="{FF2B5EF4-FFF2-40B4-BE49-F238E27FC236}">
                <a16:creationId xmlns:a16="http://schemas.microsoft.com/office/drawing/2014/main" id="{696E2D69-5DA1-0048-AB52-8B8E168C37EA}"/>
              </a:ext>
            </a:extLst>
          </p:cNvPr>
          <p:cNvPicPr>
            <a:picLocks noChangeAspect="1"/>
          </p:cNvPicPr>
          <p:nvPr/>
        </p:nvPicPr>
        <p:blipFill>
          <a:blip r:embed="rId15"/>
          <a:stretch>
            <a:fillRect/>
          </a:stretch>
        </p:blipFill>
        <p:spPr>
          <a:xfrm>
            <a:off x="21084671" y="10392156"/>
            <a:ext cx="8285042" cy="3725183"/>
          </a:xfrm>
          <a:prstGeom prst="rect">
            <a:avLst/>
          </a:prstGeom>
        </p:spPr>
      </p:pic>
      <p:sp>
        <p:nvSpPr>
          <p:cNvPr id="62" name="TextBox 61">
            <a:extLst>
              <a:ext uri="{FF2B5EF4-FFF2-40B4-BE49-F238E27FC236}">
                <a16:creationId xmlns:a16="http://schemas.microsoft.com/office/drawing/2014/main" id="{B143DAAF-8D75-A747-9250-1C34DC4ED9FA}"/>
              </a:ext>
            </a:extLst>
          </p:cNvPr>
          <p:cNvSpPr txBox="1"/>
          <p:nvPr/>
        </p:nvSpPr>
        <p:spPr>
          <a:xfrm>
            <a:off x="21097099" y="13964332"/>
            <a:ext cx="8374015" cy="276999"/>
          </a:xfrm>
          <a:prstGeom prst="rect">
            <a:avLst/>
          </a:prstGeom>
          <a:noFill/>
        </p:spPr>
        <p:txBody>
          <a:bodyPr wrap="square" rtlCol="0">
            <a:spAutoFit/>
          </a:bodyPr>
          <a:lstStyle/>
          <a:p>
            <a:pPr algn="ctr"/>
            <a:r>
              <a:rPr lang="en-US" sz="1200" i="1" dirty="0">
                <a:latin typeface="Times" pitchFamily="2" charset="0"/>
              </a:rPr>
              <a:t>Figure 9: Scatter plots of the unselected (&lt;0.5) and selected (&gt;0.5) prediction probabilities against actual returns of the datapoint. </a:t>
            </a:r>
          </a:p>
        </p:txBody>
      </p:sp>
      <p:sp>
        <p:nvSpPr>
          <p:cNvPr id="63" name="TextBox 62">
            <a:extLst>
              <a:ext uri="{FF2B5EF4-FFF2-40B4-BE49-F238E27FC236}">
                <a16:creationId xmlns:a16="http://schemas.microsoft.com/office/drawing/2014/main" id="{9BF5E976-9FD5-7E4D-8556-98F558F01C3F}"/>
              </a:ext>
            </a:extLst>
          </p:cNvPr>
          <p:cNvSpPr txBox="1"/>
          <p:nvPr/>
        </p:nvSpPr>
        <p:spPr>
          <a:xfrm>
            <a:off x="20724553" y="9454657"/>
            <a:ext cx="3747427" cy="276999"/>
          </a:xfrm>
          <a:prstGeom prst="rect">
            <a:avLst/>
          </a:prstGeom>
          <a:noFill/>
        </p:spPr>
        <p:txBody>
          <a:bodyPr wrap="square" rtlCol="0">
            <a:spAutoFit/>
          </a:bodyPr>
          <a:lstStyle/>
          <a:p>
            <a:pPr algn="ctr"/>
            <a:r>
              <a:rPr lang="en-US" sz="1200" i="1" dirty="0">
                <a:latin typeface="Times" pitchFamily="2" charset="0"/>
              </a:rPr>
              <a:t>Table 1: Model performance metrics for holdout test data.</a:t>
            </a:r>
          </a:p>
        </p:txBody>
      </p:sp>
      <p:sp>
        <p:nvSpPr>
          <p:cNvPr id="64" name="TextBox 63">
            <a:extLst>
              <a:ext uri="{FF2B5EF4-FFF2-40B4-BE49-F238E27FC236}">
                <a16:creationId xmlns:a16="http://schemas.microsoft.com/office/drawing/2014/main" id="{F30E8288-9B8F-6749-A01F-F85EBA2A44DA}"/>
              </a:ext>
            </a:extLst>
          </p:cNvPr>
          <p:cNvSpPr txBox="1"/>
          <p:nvPr/>
        </p:nvSpPr>
        <p:spPr>
          <a:xfrm>
            <a:off x="24933228" y="10049601"/>
            <a:ext cx="4766656" cy="461665"/>
          </a:xfrm>
          <a:prstGeom prst="rect">
            <a:avLst/>
          </a:prstGeom>
          <a:noFill/>
        </p:spPr>
        <p:txBody>
          <a:bodyPr wrap="square" rtlCol="0">
            <a:spAutoFit/>
          </a:bodyPr>
          <a:lstStyle/>
          <a:p>
            <a:pPr algn="ctr"/>
            <a:r>
              <a:rPr lang="en-US" sz="1200" i="1" dirty="0">
                <a:latin typeface="Times" pitchFamily="2" charset="0"/>
              </a:rPr>
              <a:t>Table 2: Summary of returns data distributions for the entire, test and model predicted datasets.</a:t>
            </a:r>
          </a:p>
        </p:txBody>
      </p:sp>
    </p:spTree>
    <p:extLst>
      <p:ext uri="{BB962C8B-B14F-4D97-AF65-F5344CB8AC3E}">
        <p14:creationId xmlns:p14="http://schemas.microsoft.com/office/powerpoint/2010/main" val="3070026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2805</TotalTime>
  <Words>1504</Words>
  <Application>Microsoft Macintosh PowerPoint</Application>
  <PresentationFormat>Custom</PresentationFormat>
  <Paragraphs>212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Times</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Wu, Tim</dc:creator>
  <cp:lastModifiedBy>Wu, Tim</cp:lastModifiedBy>
  <cp:revision>84</cp:revision>
  <cp:lastPrinted>2019-06-24T17:14:28Z</cp:lastPrinted>
  <dcterms:created xsi:type="dcterms:W3CDTF">2019-06-15T16:43:25Z</dcterms:created>
  <dcterms:modified xsi:type="dcterms:W3CDTF">2019-06-24T21:25:57Z</dcterms:modified>
</cp:coreProperties>
</file>