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E067F-F733-4F8C-BF7A-21687DBFFE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CEE14C-3FFA-4AFC-8570-699D28DEE40D}">
      <dgm:prSet/>
      <dgm:spPr/>
      <dgm:t>
        <a:bodyPr/>
        <a:lstStyle/>
        <a:p>
          <a:r>
            <a:rPr lang="en-US"/>
            <a:t>Commonly Expressed Genes don’t Predict well (Imagine Determining the Make of a Car by having Four Wheels)</a:t>
          </a:r>
        </a:p>
      </dgm:t>
    </dgm:pt>
    <dgm:pt modelId="{2A1F7A18-6D7F-4CC2-B3E9-5D01C4A30139}" type="parTrans" cxnId="{1279C327-4CD1-4843-A542-D3340899A761}">
      <dgm:prSet/>
      <dgm:spPr/>
      <dgm:t>
        <a:bodyPr/>
        <a:lstStyle/>
        <a:p>
          <a:endParaRPr lang="en-US"/>
        </a:p>
      </dgm:t>
    </dgm:pt>
    <dgm:pt modelId="{5D6D4190-28DB-44E0-8DF9-496C30CFBAE1}" type="sibTrans" cxnId="{1279C327-4CD1-4843-A542-D3340899A761}">
      <dgm:prSet/>
      <dgm:spPr/>
      <dgm:t>
        <a:bodyPr/>
        <a:lstStyle/>
        <a:p>
          <a:endParaRPr lang="en-US"/>
        </a:p>
      </dgm:t>
    </dgm:pt>
    <dgm:pt modelId="{B11F5AD2-B870-43A2-ADFA-981543656C9E}">
      <dgm:prSet/>
      <dgm:spPr/>
      <dgm:t>
        <a:bodyPr/>
        <a:lstStyle/>
        <a:p>
          <a:r>
            <a:rPr lang="en-US"/>
            <a:t>Need Tens of Thousands for Accuracy</a:t>
          </a:r>
        </a:p>
      </dgm:t>
    </dgm:pt>
    <dgm:pt modelId="{4F3BF38B-D609-4148-94CB-BE6BDC532460}" type="parTrans" cxnId="{6102B00B-7058-47E4-836F-6D9D1B5796DE}">
      <dgm:prSet/>
      <dgm:spPr/>
      <dgm:t>
        <a:bodyPr/>
        <a:lstStyle/>
        <a:p>
          <a:endParaRPr lang="en-US"/>
        </a:p>
      </dgm:t>
    </dgm:pt>
    <dgm:pt modelId="{7279F6C5-182B-441F-A1D6-866FE6846791}" type="sibTrans" cxnId="{6102B00B-7058-47E4-836F-6D9D1B5796DE}">
      <dgm:prSet/>
      <dgm:spPr/>
      <dgm:t>
        <a:bodyPr/>
        <a:lstStyle/>
        <a:p>
          <a:endParaRPr lang="en-US"/>
        </a:p>
      </dgm:t>
    </dgm:pt>
    <dgm:pt modelId="{EF09EADF-DC26-44F6-986E-32701D1F3E4F}" type="pres">
      <dgm:prSet presAssocID="{040E067F-F733-4F8C-BF7A-21687DBFFE7A}" presName="root" presStyleCnt="0">
        <dgm:presLayoutVars>
          <dgm:dir/>
          <dgm:resizeHandles val="exact"/>
        </dgm:presLayoutVars>
      </dgm:prSet>
      <dgm:spPr/>
    </dgm:pt>
    <dgm:pt modelId="{FD48B154-4945-43DE-AC91-F4708FA1A64E}" type="pres">
      <dgm:prSet presAssocID="{30CEE14C-3FFA-4AFC-8570-699D28DEE40D}" presName="compNode" presStyleCnt="0"/>
      <dgm:spPr/>
    </dgm:pt>
    <dgm:pt modelId="{9C2FD734-DD3D-444A-9DF7-B3A279F1259F}" type="pres">
      <dgm:prSet presAssocID="{30CEE14C-3FFA-4AFC-8570-699D28DEE4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CFF27D3A-DF8B-47EA-AA10-82631B7B88A3}" type="pres">
      <dgm:prSet presAssocID="{30CEE14C-3FFA-4AFC-8570-699D28DEE40D}" presName="spaceRect" presStyleCnt="0"/>
      <dgm:spPr/>
    </dgm:pt>
    <dgm:pt modelId="{DE539026-F7F7-4E09-BFFA-B40C1B0E68DF}" type="pres">
      <dgm:prSet presAssocID="{30CEE14C-3FFA-4AFC-8570-699D28DEE40D}" presName="textRect" presStyleLbl="revTx" presStyleIdx="0" presStyleCnt="2">
        <dgm:presLayoutVars>
          <dgm:chMax val="1"/>
          <dgm:chPref val="1"/>
        </dgm:presLayoutVars>
      </dgm:prSet>
      <dgm:spPr/>
    </dgm:pt>
    <dgm:pt modelId="{A1E6EA54-D3C5-4538-8532-164CDA2F8374}" type="pres">
      <dgm:prSet presAssocID="{5D6D4190-28DB-44E0-8DF9-496C30CFBAE1}" presName="sibTrans" presStyleCnt="0"/>
      <dgm:spPr/>
    </dgm:pt>
    <dgm:pt modelId="{C620F266-9DC8-44BC-A70C-725A605D3B1D}" type="pres">
      <dgm:prSet presAssocID="{B11F5AD2-B870-43A2-ADFA-981543656C9E}" presName="compNode" presStyleCnt="0"/>
      <dgm:spPr/>
    </dgm:pt>
    <dgm:pt modelId="{2024E550-6AD1-41B2-9A8B-E380B50AFAA6}" type="pres">
      <dgm:prSet presAssocID="{B11F5AD2-B870-43A2-ADFA-981543656C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8FA0F4-9EF3-479C-AE02-A8B3D793003B}" type="pres">
      <dgm:prSet presAssocID="{B11F5AD2-B870-43A2-ADFA-981543656C9E}" presName="spaceRect" presStyleCnt="0"/>
      <dgm:spPr/>
    </dgm:pt>
    <dgm:pt modelId="{D6245B91-24C7-4F58-877B-9E5ACEB5D603}" type="pres">
      <dgm:prSet presAssocID="{B11F5AD2-B870-43A2-ADFA-981543656C9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102B00B-7058-47E4-836F-6D9D1B5796DE}" srcId="{040E067F-F733-4F8C-BF7A-21687DBFFE7A}" destId="{B11F5AD2-B870-43A2-ADFA-981543656C9E}" srcOrd="1" destOrd="0" parTransId="{4F3BF38B-D609-4148-94CB-BE6BDC532460}" sibTransId="{7279F6C5-182B-441F-A1D6-866FE6846791}"/>
    <dgm:cxn modelId="{1279C327-4CD1-4843-A542-D3340899A761}" srcId="{040E067F-F733-4F8C-BF7A-21687DBFFE7A}" destId="{30CEE14C-3FFA-4AFC-8570-699D28DEE40D}" srcOrd="0" destOrd="0" parTransId="{2A1F7A18-6D7F-4CC2-B3E9-5D01C4A30139}" sibTransId="{5D6D4190-28DB-44E0-8DF9-496C30CFBAE1}"/>
    <dgm:cxn modelId="{34FF348E-90A9-457B-9578-323EC67C2CCE}" type="presOf" srcId="{30CEE14C-3FFA-4AFC-8570-699D28DEE40D}" destId="{DE539026-F7F7-4E09-BFFA-B40C1B0E68DF}" srcOrd="0" destOrd="0" presId="urn:microsoft.com/office/officeart/2018/2/layout/IconLabelList"/>
    <dgm:cxn modelId="{DE687DAB-D967-4278-9307-699F8454ECE5}" type="presOf" srcId="{B11F5AD2-B870-43A2-ADFA-981543656C9E}" destId="{D6245B91-24C7-4F58-877B-9E5ACEB5D603}" srcOrd="0" destOrd="0" presId="urn:microsoft.com/office/officeart/2018/2/layout/IconLabelList"/>
    <dgm:cxn modelId="{F53720BE-0C10-4B28-8D49-5455DEA7927A}" type="presOf" srcId="{040E067F-F733-4F8C-BF7A-21687DBFFE7A}" destId="{EF09EADF-DC26-44F6-986E-32701D1F3E4F}" srcOrd="0" destOrd="0" presId="urn:microsoft.com/office/officeart/2018/2/layout/IconLabelList"/>
    <dgm:cxn modelId="{D649328E-509C-4734-BD55-9AA18E16AAA7}" type="presParOf" srcId="{EF09EADF-DC26-44F6-986E-32701D1F3E4F}" destId="{FD48B154-4945-43DE-AC91-F4708FA1A64E}" srcOrd="0" destOrd="0" presId="urn:microsoft.com/office/officeart/2018/2/layout/IconLabelList"/>
    <dgm:cxn modelId="{5CAF0B8F-8FEB-407D-9D0A-BD65DA7E00FB}" type="presParOf" srcId="{FD48B154-4945-43DE-AC91-F4708FA1A64E}" destId="{9C2FD734-DD3D-444A-9DF7-B3A279F1259F}" srcOrd="0" destOrd="0" presId="urn:microsoft.com/office/officeart/2018/2/layout/IconLabelList"/>
    <dgm:cxn modelId="{BDC2C5D8-AEFB-4E51-AB80-5F57FC06F0D2}" type="presParOf" srcId="{FD48B154-4945-43DE-AC91-F4708FA1A64E}" destId="{CFF27D3A-DF8B-47EA-AA10-82631B7B88A3}" srcOrd="1" destOrd="0" presId="urn:microsoft.com/office/officeart/2018/2/layout/IconLabelList"/>
    <dgm:cxn modelId="{2515F05E-8852-4AFB-8CBB-F6C00A4E28DE}" type="presParOf" srcId="{FD48B154-4945-43DE-AC91-F4708FA1A64E}" destId="{DE539026-F7F7-4E09-BFFA-B40C1B0E68DF}" srcOrd="2" destOrd="0" presId="urn:microsoft.com/office/officeart/2018/2/layout/IconLabelList"/>
    <dgm:cxn modelId="{03997034-21B6-4832-907D-726F989A8BBB}" type="presParOf" srcId="{EF09EADF-DC26-44F6-986E-32701D1F3E4F}" destId="{A1E6EA54-D3C5-4538-8532-164CDA2F8374}" srcOrd="1" destOrd="0" presId="urn:microsoft.com/office/officeart/2018/2/layout/IconLabelList"/>
    <dgm:cxn modelId="{83404222-867F-4524-B7D7-0F91722F641D}" type="presParOf" srcId="{EF09EADF-DC26-44F6-986E-32701D1F3E4F}" destId="{C620F266-9DC8-44BC-A70C-725A605D3B1D}" srcOrd="2" destOrd="0" presId="urn:microsoft.com/office/officeart/2018/2/layout/IconLabelList"/>
    <dgm:cxn modelId="{75B27396-98AB-4069-B8BC-0FCB0934AC49}" type="presParOf" srcId="{C620F266-9DC8-44BC-A70C-725A605D3B1D}" destId="{2024E550-6AD1-41B2-9A8B-E380B50AFAA6}" srcOrd="0" destOrd="0" presId="urn:microsoft.com/office/officeart/2018/2/layout/IconLabelList"/>
    <dgm:cxn modelId="{921D6C30-AE3E-41FD-B4E8-E7D4D2F2AF44}" type="presParOf" srcId="{C620F266-9DC8-44BC-A70C-725A605D3B1D}" destId="{598FA0F4-9EF3-479C-AE02-A8B3D793003B}" srcOrd="1" destOrd="0" presId="urn:microsoft.com/office/officeart/2018/2/layout/IconLabelList"/>
    <dgm:cxn modelId="{6FAE0466-AA38-435A-8F81-4B4F71C5E88E}" type="presParOf" srcId="{C620F266-9DC8-44BC-A70C-725A605D3B1D}" destId="{D6245B91-24C7-4F58-877B-9E5ACEB5D6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FD734-DD3D-444A-9DF7-B3A279F1259F}">
      <dsp:nvSpPr>
        <dsp:cNvPr id="0" name=""/>
        <dsp:cNvSpPr/>
      </dsp:nvSpPr>
      <dsp:spPr>
        <a:xfrm>
          <a:off x="1905320" y="23231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539026-F7F7-4E09-BFFA-B40C1B0E68DF}">
      <dsp:nvSpPr>
        <dsp:cNvPr id="0" name=""/>
        <dsp:cNvSpPr/>
      </dsp:nvSpPr>
      <dsp:spPr>
        <a:xfrm>
          <a:off x="717320" y="26465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Commonly Expressed Genes don’t Predict well (Imagine Determining the Make of a Car by having Four Wheels)</a:t>
          </a:r>
        </a:p>
      </dsp:txBody>
      <dsp:txXfrm>
        <a:off x="717320" y="2646552"/>
        <a:ext cx="4320000" cy="720000"/>
      </dsp:txXfrm>
    </dsp:sp>
    <dsp:sp modelId="{2024E550-6AD1-41B2-9A8B-E380B50AFAA6}">
      <dsp:nvSpPr>
        <dsp:cNvPr id="0" name=""/>
        <dsp:cNvSpPr/>
      </dsp:nvSpPr>
      <dsp:spPr>
        <a:xfrm>
          <a:off x="6981320" y="23231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45B91-24C7-4F58-877B-9E5ACEB5D603}">
      <dsp:nvSpPr>
        <dsp:cNvPr id="0" name=""/>
        <dsp:cNvSpPr/>
      </dsp:nvSpPr>
      <dsp:spPr>
        <a:xfrm>
          <a:off x="5793320" y="264655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Need Tens of Thousands for Accuracy</a:t>
          </a:r>
        </a:p>
      </dsp:txBody>
      <dsp:txXfrm>
        <a:off x="5793320" y="264655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8B24-823F-71A1-5E27-87D7AEF2F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Hippocampus vs The Amygdala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66847-9BF9-69E3-92B7-5F88A0DE48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Tim Vaughn</a:t>
            </a:r>
          </a:p>
        </p:txBody>
      </p:sp>
    </p:spTree>
    <p:extLst>
      <p:ext uri="{BB962C8B-B14F-4D97-AF65-F5344CB8AC3E}">
        <p14:creationId xmlns:p14="http://schemas.microsoft.com/office/powerpoint/2010/main" val="172622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7DA6-C922-0A95-4C3B-8263B1FC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Genes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D87B1-7C84-01FE-5DBE-4D50E437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13 Mitochondrial Genes</a:t>
            </a:r>
          </a:p>
          <a:p>
            <a:endParaRPr lang="en-US" dirty="0"/>
          </a:p>
          <a:p>
            <a:r>
              <a:rPr lang="en-US" dirty="0"/>
              <a:t>7 Nuclear Genes</a:t>
            </a:r>
          </a:p>
          <a:p>
            <a:endParaRPr lang="en-US" dirty="0"/>
          </a:p>
          <a:p>
            <a:r>
              <a:rPr lang="en-US" sz="1800" b="1" dirty="0"/>
              <a:t>ENSG00000197971.16 – MBP</a:t>
            </a:r>
            <a:br>
              <a:rPr lang="en-US" sz="1800" dirty="0"/>
            </a:br>
            <a:r>
              <a:rPr lang="en-US" sz="1800" dirty="0"/>
              <a:t>Encodes myelin basic protein, a major component of the myelin sheath in the central nervous system, essential for proper nerve conduction.</a:t>
            </a:r>
          </a:p>
          <a:p>
            <a:r>
              <a:rPr lang="en-US" sz="1700" b="1" dirty="0"/>
              <a:t>ENSG00000131095.14 – GFAP</a:t>
            </a:r>
            <a:br>
              <a:rPr lang="en-US" sz="1700" dirty="0"/>
            </a:br>
            <a:r>
              <a:rPr lang="en-US" sz="1700" dirty="0"/>
              <a:t>Encodes glial fibrillary acidic protein, an intermediate filament protein expressed by astrocytes, providing structural support in the central nervous system.</a:t>
            </a:r>
          </a:p>
        </p:txBody>
      </p:sp>
    </p:spTree>
    <p:extLst>
      <p:ext uri="{BB962C8B-B14F-4D97-AF65-F5344CB8AC3E}">
        <p14:creationId xmlns:p14="http://schemas.microsoft.com/office/powerpoint/2010/main" val="74305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59F4-7503-9772-71F3-9B6E7967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An In-Depth Regression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9B869-6832-3F17-0C75-F6853BC51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02854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71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1999-9D5F-4FFC-379A-695B0CFA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Code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0A0F919-E71E-2113-5CC4-8E014078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122" y="2193925"/>
            <a:ext cx="8665965" cy="4302851"/>
          </a:xfrm>
        </p:spPr>
      </p:pic>
    </p:spTree>
    <p:extLst>
      <p:ext uri="{BB962C8B-B14F-4D97-AF65-F5344CB8AC3E}">
        <p14:creationId xmlns:p14="http://schemas.microsoft.com/office/powerpoint/2010/main" val="1664735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982B-811F-E2F8-3DF2-B78BE80F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 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7A7083B-6A8A-2221-5E6C-E61D4097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359" y="2777201"/>
            <a:ext cx="9253282" cy="2727283"/>
          </a:xfrm>
        </p:spPr>
      </p:pic>
    </p:spTree>
    <p:extLst>
      <p:ext uri="{BB962C8B-B14F-4D97-AF65-F5344CB8AC3E}">
        <p14:creationId xmlns:p14="http://schemas.microsoft.com/office/powerpoint/2010/main" val="93810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AA46D-BBC1-F600-69C0-15F6FCC9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are Expressed Genes?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7E2A-AB98-A31B-DF89-F212B38E5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Genes that are read from a sample tissue(Sequenced RNA values)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What does a gene say about a sample?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urple flower on a black background&#10;&#10;AI-generated content may be incorrect.">
            <a:extLst>
              <a:ext uri="{FF2B5EF4-FFF2-40B4-BE49-F238E27FC236}">
                <a16:creationId xmlns:a16="http://schemas.microsoft.com/office/drawing/2014/main" id="{8B2F8D31-96F9-41D5-12EA-B7CF9C033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84" y="955591"/>
            <a:ext cx="3877917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35531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Molecular structure and periodic table on a desk">
            <a:extLst>
              <a:ext uri="{FF2B5EF4-FFF2-40B4-BE49-F238E27FC236}">
                <a16:creationId xmlns:a16="http://schemas.microsoft.com/office/drawing/2014/main" id="{A5A8AB2C-838D-ECCD-74F5-7F3FAD5F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469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BD5F0-F06A-D6E9-AD4A-2C7B028F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GTEx Dataset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3078C-F0A5-24FA-40B8-C954E1E5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dirty="0"/>
              <a:t>Cleaning (Gene must have reads &gt; 150,000)</a:t>
            </a:r>
          </a:p>
          <a:p>
            <a:endParaRPr lang="en-US" dirty="0"/>
          </a:p>
          <a:p>
            <a:r>
              <a:rPr lang="en-US" dirty="0"/>
              <a:t>Similarity of Tissues</a:t>
            </a:r>
          </a:p>
          <a:p>
            <a:endParaRPr lang="en-US" dirty="0"/>
          </a:p>
          <a:p>
            <a:r>
              <a:rPr lang="en-US" dirty="0"/>
              <a:t>Dissimilarity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161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8E06-C088-5A5D-6117-10E2C1DA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Most Expressed Genes - Hippocampus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ABEFEB-18E1-BD39-FCED-9625F346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Top 5 Genes Most Total Expressed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ENSG00000198763.3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Electron transfer</a:t>
            </a:r>
            <a:r>
              <a:rPr lang="en-US" sz="2000" dirty="0">
                <a:solidFill>
                  <a:schemeClr val="bg1"/>
                </a:solidFill>
              </a:rPr>
              <a:t> from NADH → ubiquinone (coenzyme Q10)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Proton pumping</a:t>
            </a:r>
            <a:r>
              <a:rPr lang="en-US" sz="2000" dirty="0">
                <a:solidFill>
                  <a:schemeClr val="bg1"/>
                </a:solidFill>
              </a:rPr>
              <a:t> across the inner mitochondrial membrane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109FBA-71A2-1083-81AD-CE753C8D3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933" y="1214799"/>
            <a:ext cx="4178419" cy="442160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1301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8DF5C3E-BDAB-40E6-A40B-8C05D8CD3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D90C31A-86E3-472B-B929-496667598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DD3589A-DB65-424B-ACF1-5C8155F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784D76-D302-4160-A2D4-C2F4AB76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1286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0508-75A4-EF44-5A6B-EDE23F72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584677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Most Expressed Genes - Amygdala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8D9710-1A5F-4D24-B654-F2081DE60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6409944" cy="2583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88E7C0-D379-36A8-A3CE-BD4EAB07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104843" cy="359931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Top 5 Genes Most Total Expressed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ENSG00000198888.2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Mitochondrially encoded </a:t>
            </a:r>
            <a:r>
              <a:rPr lang="en-US" sz="2000" dirty="0" err="1">
                <a:solidFill>
                  <a:schemeClr val="bg1"/>
                </a:solidFill>
              </a:rPr>
              <a:t>NADH:ubiquinone</a:t>
            </a:r>
            <a:r>
              <a:rPr lang="en-US" sz="2000" dirty="0">
                <a:solidFill>
                  <a:schemeClr val="bg1"/>
                </a:solidFill>
              </a:rPr>
              <a:t> oxidoreductase core subunit 1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Ion-Channeling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Leber's Hereditary Optic Neuropathy (LHON)</a:t>
            </a:r>
            <a:r>
              <a:rPr lang="en-US" sz="2000" dirty="0">
                <a:solidFill>
                  <a:schemeClr val="bg1"/>
                </a:solidFill>
              </a:rPr>
              <a:t> → leading to vision loss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Mitochondrial </a:t>
            </a:r>
            <a:r>
              <a:rPr lang="en-US" sz="2000" b="1" dirty="0" err="1">
                <a:solidFill>
                  <a:schemeClr val="bg1"/>
                </a:solidFill>
              </a:rPr>
              <a:t>encephalomyopathy</a:t>
            </a:r>
            <a:r>
              <a:rPr lang="en-US" sz="2000" b="1" dirty="0">
                <a:solidFill>
                  <a:schemeClr val="bg1"/>
                </a:solidFill>
              </a:rPr>
              <a:t>,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57E7D2-A94B-4A8D-B58F-D3E30C235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9ACF09-F772-6352-A643-97EA2E22D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058" y="955591"/>
            <a:ext cx="3816168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288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081F-1322-4F9E-8E00-630A67DF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Amygdala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A7AD0-351B-700D-2825-8098C00DD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35" y="2725853"/>
            <a:ext cx="11366530" cy="703147"/>
          </a:xfrm>
        </p:spPr>
      </p:pic>
    </p:spTree>
    <p:extLst>
      <p:ext uri="{BB962C8B-B14F-4D97-AF65-F5344CB8AC3E}">
        <p14:creationId xmlns:p14="http://schemas.microsoft.com/office/powerpoint/2010/main" val="42568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8993-1D95-0822-BACC-59DD8CDA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Hippocampus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DAD227-AE29-FA43-2B74-03D3E9805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83" y="2598821"/>
            <a:ext cx="11681034" cy="637674"/>
          </a:xfrm>
        </p:spPr>
      </p:pic>
    </p:spTree>
    <p:extLst>
      <p:ext uri="{BB962C8B-B14F-4D97-AF65-F5344CB8AC3E}">
        <p14:creationId xmlns:p14="http://schemas.microsoft.com/office/powerpoint/2010/main" val="316516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915-08E2-4FE7-D0A6-D1A8BA8C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Trends</a:t>
            </a:r>
          </a:p>
        </p:txBody>
      </p:sp>
      <p:pic>
        <p:nvPicPr>
          <p:cNvPr id="5" name="Content Placeholder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42C876E7-1D25-3333-8906-AB0884B2B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301" y="2151063"/>
            <a:ext cx="8557871" cy="4078288"/>
          </a:xfrm>
        </p:spPr>
      </p:pic>
    </p:spTree>
    <p:extLst>
      <p:ext uri="{BB962C8B-B14F-4D97-AF65-F5344CB8AC3E}">
        <p14:creationId xmlns:p14="http://schemas.microsoft.com/office/powerpoint/2010/main" val="390239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3CBF-0448-E91A-7097-33FAA4CA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Trends</a:t>
            </a:r>
          </a:p>
        </p:txBody>
      </p:sp>
      <p:pic>
        <p:nvPicPr>
          <p:cNvPr id="5" name="Content Placeholder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E5B9756-4888-5047-A618-271CD7295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18" y="2328863"/>
            <a:ext cx="8673326" cy="3875922"/>
          </a:xfrm>
        </p:spPr>
      </p:pic>
    </p:spTree>
    <p:extLst>
      <p:ext uri="{BB962C8B-B14F-4D97-AF65-F5344CB8AC3E}">
        <p14:creationId xmlns:p14="http://schemas.microsoft.com/office/powerpoint/2010/main" val="12138112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404</TotalTime>
  <Words>225</Words>
  <Application>Microsoft Macintosh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The Hippocampus vs The Amygdala</vt:lpstr>
      <vt:lpstr>What are Expressed Genes?</vt:lpstr>
      <vt:lpstr>GTEx Dataset</vt:lpstr>
      <vt:lpstr>The Most Expressed Genes - Hippocampus</vt:lpstr>
      <vt:lpstr>The Most Expressed Genes - Amygdala</vt:lpstr>
      <vt:lpstr>Amygdala</vt:lpstr>
      <vt:lpstr>Hippocampus</vt:lpstr>
      <vt:lpstr>Similar Trends</vt:lpstr>
      <vt:lpstr>Similar Trends</vt:lpstr>
      <vt:lpstr>What are these Genes Doing?</vt:lpstr>
      <vt:lpstr>An In-Depth Regression Model</vt:lpstr>
      <vt:lpstr>Regression Model Code</vt:lpstr>
      <vt:lpstr>Regression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Vaughn, Tim William</dc:creator>
  <cp:lastModifiedBy>Vaughn, Tim William</cp:lastModifiedBy>
  <cp:revision>2</cp:revision>
  <dcterms:created xsi:type="dcterms:W3CDTF">2025-05-08T05:48:43Z</dcterms:created>
  <dcterms:modified xsi:type="dcterms:W3CDTF">2025-05-08T12:33:12Z</dcterms:modified>
</cp:coreProperties>
</file>