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6"/>
  </p:notesMasterIdLst>
  <p:sldIdLst>
    <p:sldId id="256" r:id="rId2"/>
    <p:sldId id="287" r:id="rId3"/>
    <p:sldId id="304" r:id="rId4"/>
    <p:sldId id="305" r:id="rId5"/>
    <p:sldId id="306" r:id="rId6"/>
    <p:sldId id="308" r:id="rId7"/>
    <p:sldId id="312" r:id="rId8"/>
    <p:sldId id="313" r:id="rId9"/>
    <p:sldId id="314" r:id="rId10"/>
    <p:sldId id="285" r:id="rId11"/>
    <p:sldId id="298" r:id="rId12"/>
    <p:sldId id="317" r:id="rId13"/>
    <p:sldId id="315" r:id="rId14"/>
    <p:sldId id="289" r:id="rId15"/>
    <p:sldId id="290" r:id="rId16"/>
    <p:sldId id="293" r:id="rId17"/>
    <p:sldId id="294" r:id="rId18"/>
    <p:sldId id="299" r:id="rId19"/>
    <p:sldId id="316" r:id="rId20"/>
    <p:sldId id="301" r:id="rId21"/>
    <p:sldId id="300" r:id="rId22"/>
    <p:sldId id="302" r:id="rId23"/>
    <p:sldId id="303" r:id="rId24"/>
    <p:sldId id="297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鄭宇翔" initials="鄭宇翔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4" autoAdjust="0"/>
    <p:restoredTop sz="71311" autoAdjust="0"/>
  </p:normalViewPr>
  <p:slideViewPr>
    <p:cSldViewPr snapToGrid="0">
      <p:cViewPr varScale="1">
        <p:scale>
          <a:sx n="78" d="100"/>
          <a:sy n="78" d="100"/>
        </p:scale>
        <p:origin x="274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84B94-9530-4949-A532-E5B07E7779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C34AD-D48F-4DC2-BF67-26919CB601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20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C34AD-D48F-4DC2-BF67-26919CB6011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75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Gradient method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1</a:t>
            </a:r>
            <a:r>
              <a:rPr lang="zh-TW" altLang="en-US" dirty="0"/>
              <a:t>維空間裡 相當於函數在某一點的切線</a:t>
            </a:r>
            <a:endParaRPr lang="en-US" altLang="zh-TW" dirty="0"/>
          </a:p>
          <a:p>
            <a:r>
              <a:rPr lang="zh-TW" altLang="en-US" dirty="0"/>
              <a:t>多維空間中 代表函數在某一點的各維度偏微分的向量方向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C34AD-D48F-4DC2-BF67-26919CB601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26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/>
              <a:t>gradient</a:t>
            </a:r>
            <a:r>
              <a:rPr lang="zh-TW" altLang="en-US" dirty="0"/>
              <a:t>的反方向 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k</a:t>
            </a:r>
            <a:r>
              <a:rPr lang="zh-TW" altLang="en-US" dirty="0"/>
              <a:t>   和</a:t>
            </a:r>
            <a:r>
              <a:rPr lang="en-US" altLang="zh-TW" dirty="0"/>
              <a:t>gradient(</a:t>
            </a:r>
            <a:r>
              <a:rPr lang="zh-TW" altLang="en-US" dirty="0"/>
              <a:t>偏微分</a:t>
            </a:r>
            <a:r>
              <a:rPr lang="en-US" altLang="zh-TW" dirty="0"/>
              <a:t>)</a:t>
            </a:r>
            <a:r>
              <a:rPr lang="zh-TW" altLang="en-US" dirty="0"/>
              <a:t>所計算出來的值來決定步伐長度</a:t>
            </a:r>
            <a:r>
              <a:rPr lang="en-US" altLang="zh-TW" dirty="0"/>
              <a:t>(step size)</a:t>
            </a:r>
            <a:r>
              <a:rPr lang="zh-TW" altLang="en-US" dirty="0"/>
              <a:t>  即可持續走到解收斂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缺點是當越接近最佳解時  </a:t>
            </a:r>
            <a:r>
              <a:rPr lang="en-US" altLang="zh-TW" dirty="0"/>
              <a:t>(</a:t>
            </a:r>
            <a:r>
              <a:rPr lang="zh-TW" altLang="en-US" dirty="0"/>
              <a:t>坡度變平緩</a:t>
            </a:r>
            <a:r>
              <a:rPr lang="en-US" altLang="zh-TW" dirty="0"/>
              <a:t>)</a:t>
            </a:r>
            <a:r>
              <a:rPr lang="zh-TW" altLang="en-US" dirty="0"/>
              <a:t>   步伐越小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C34AD-D48F-4DC2-BF67-26919CB601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931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剛才介紹的</a:t>
            </a:r>
            <a:r>
              <a:rPr lang="en-US" altLang="zh-TW" dirty="0"/>
              <a:t>Gradient Descent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 是以</a:t>
            </a:r>
            <a:r>
              <a:rPr lang="en-US" altLang="zh-TW" dirty="0"/>
              <a:t>gradient</a:t>
            </a:r>
            <a:r>
              <a:rPr lang="zh-TW" altLang="en-US" dirty="0"/>
              <a:t>的反方向作為搜尋方向</a:t>
            </a:r>
            <a:endParaRPr lang="en-US" altLang="zh-TW" dirty="0"/>
          </a:p>
          <a:p>
            <a:r>
              <a:rPr lang="zh-TW" altLang="en-US" dirty="0"/>
              <a:t>但是</a:t>
            </a:r>
            <a:r>
              <a:rPr lang="en-US" altLang="zh-TW" sz="1200" dirty="0"/>
              <a:t>Conjugate Gradient </a:t>
            </a:r>
            <a:r>
              <a:rPr lang="zh-TW" altLang="en-US" sz="1200" dirty="0"/>
              <a:t>則是以 </a:t>
            </a:r>
            <a:r>
              <a:rPr lang="en-US" altLang="zh-TW" sz="1200" dirty="0"/>
              <a:t>matrix</a:t>
            </a:r>
            <a:r>
              <a:rPr lang="zh-TW" altLang="en-US" sz="1200" dirty="0"/>
              <a:t> </a:t>
            </a:r>
            <a:r>
              <a:rPr lang="en-US" altLang="zh-TW" sz="1200" dirty="0"/>
              <a:t>A </a:t>
            </a:r>
            <a:r>
              <a:rPr lang="zh-TW" altLang="en-US" sz="1200" dirty="0"/>
              <a:t>的 </a:t>
            </a:r>
            <a:r>
              <a:rPr lang="en-US" altLang="zh-TW" sz="1200" dirty="0"/>
              <a:t>orthogonal set</a:t>
            </a:r>
            <a:r>
              <a:rPr lang="zh-TW" altLang="en-US" sz="1200" dirty="0"/>
              <a:t> 做為搜尋方向</a:t>
            </a:r>
            <a:endParaRPr lang="en-US" altLang="zh-TW" sz="1200" dirty="0"/>
          </a:p>
          <a:p>
            <a:r>
              <a:rPr lang="zh-TW" altLang="en-US" dirty="0"/>
              <a:t>即在每次找出新的搜尋方向</a:t>
            </a:r>
            <a:r>
              <a:rPr lang="en-US" altLang="zh-TW" dirty="0"/>
              <a:t>,</a:t>
            </a:r>
            <a:r>
              <a:rPr lang="zh-TW" altLang="en-US" dirty="0"/>
              <a:t>這個方向必須與之前使用的搜尋方向</a:t>
            </a:r>
            <a:r>
              <a:rPr lang="en-US" altLang="zh-TW" dirty="0"/>
              <a:t>(</a:t>
            </a:r>
            <a:r>
              <a:rPr lang="en-US" altLang="zh-TW" dirty="0" err="1"/>
              <a:t>p</a:t>
            </a:r>
            <a:r>
              <a:rPr lang="en-US" altLang="zh-TW" baseline="-25000" dirty="0" err="1"/>
              <a:t>k</a:t>
            </a:r>
            <a:r>
              <a:rPr lang="en-US" altLang="zh-TW" dirty="0"/>
              <a:t>)</a:t>
            </a:r>
            <a:r>
              <a:rPr lang="zh-TW" altLang="en-US" dirty="0"/>
              <a:t> 為共軛 </a:t>
            </a:r>
            <a:r>
              <a:rPr lang="en-US" altLang="zh-TW" dirty="0"/>
              <a:t>(</a:t>
            </a:r>
            <a:r>
              <a:rPr lang="zh-TW" altLang="en-US" dirty="0"/>
              <a:t>即</a:t>
            </a:r>
            <a:r>
              <a:rPr lang="en-US" altLang="zh-TW" dirty="0" err="1"/>
              <a:t>p</a:t>
            </a:r>
            <a:r>
              <a:rPr lang="en-US" altLang="zh-TW" baseline="-25000" dirty="0" err="1"/>
              <a:t>k</a:t>
            </a:r>
            <a:r>
              <a:rPr lang="en-US" altLang="zh-TW" dirty="0" err="1"/>
              <a:t>Ap</a:t>
            </a:r>
            <a:r>
              <a:rPr lang="en-US" altLang="zh-TW" baseline="-25000" dirty="0" err="1"/>
              <a:t>j</a:t>
            </a:r>
            <a:r>
              <a:rPr lang="en-US" altLang="zh-TW" baseline="-25000" dirty="0"/>
              <a:t> </a:t>
            </a:r>
            <a:r>
              <a:rPr lang="en-US" altLang="zh-TW" baseline="0" dirty="0"/>
              <a:t>, j=0,1,2,…,k-1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C34AD-D48F-4DC2-BF67-26919CB6011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130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C34AD-D48F-4DC2-BF67-26919CB6011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43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82" y="1636473"/>
            <a:ext cx="3013071" cy="3510207"/>
          </a:xfrm>
          <a:prstGeom prst="rect">
            <a:avLst/>
          </a:prstGeom>
          <a:noFill/>
          <a:ln w="38100" cap="flat" cmpd="sng"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50000">
                  <a:srgbClr val="F6BC94">
                    <a:lumMod val="0"/>
                    <a:lumOff val="100000"/>
                  </a:srgbClr>
                </a:gs>
                <a:gs pos="100000">
                  <a:schemeClr val="accent2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rou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99843" y="1636472"/>
            <a:ext cx="3930746" cy="3510207"/>
          </a:xfrm>
        </p:spPr>
        <p:txBody>
          <a:bodyPr anchor="ctr">
            <a:normAutofit/>
          </a:bodyPr>
          <a:lstStyle>
            <a:lvl1pPr algn="ctr">
              <a:defRPr sz="4400" b="1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999842" y="5363748"/>
            <a:ext cx="7167111" cy="1346197"/>
          </a:xfrm>
        </p:spPr>
        <p:txBody>
          <a:bodyPr>
            <a:noAutofit/>
          </a:bodyPr>
          <a:lstStyle>
            <a:lvl1pPr marL="0" marR="0" indent="0" algn="ctr" defTabSz="514350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 baseline="0">
                <a:latin typeface="Klee Medium" charset="-128"/>
                <a:ea typeface="Klee Medium" charset="-128"/>
                <a:cs typeface="Klee Medium" charset="-128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en-US" altLang="zh-TW" dirty="0"/>
              <a:t>Yu-Hsiang</a:t>
            </a:r>
            <a:r>
              <a:rPr kumimoji="1" lang="zh-TW" altLang="en-US" dirty="0"/>
              <a:t> </a:t>
            </a:r>
            <a:r>
              <a:rPr kumimoji="1" lang="en-US" altLang="zh-TW" dirty="0"/>
              <a:t>Cheng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r>
              <a:rPr kumimoji="1" lang="zh-TW" altLang="en-US" dirty="0"/>
              <a:t>鄭宇翔 </a:t>
            </a:r>
            <a:r>
              <a:rPr kumimoji="1" lang="en-US" altLang="zh-TW" dirty="0"/>
              <a:t>(Slighten)</a:t>
            </a:r>
          </a:p>
          <a:p>
            <a:r>
              <a:rPr kumimoji="1" lang="en-US" altLang="zh-TW" dirty="0"/>
              <a:t>GOTC</a:t>
            </a:r>
            <a:r>
              <a:rPr kumimoji="1" lang="zh-TW" altLang="en-US" dirty="0"/>
              <a:t> </a:t>
            </a:r>
            <a:r>
              <a:rPr kumimoji="1" lang="en-US" altLang="zh-TW" dirty="0"/>
              <a:t>Instructor</a:t>
            </a:r>
          </a:p>
          <a:p>
            <a:r>
              <a:rPr kumimoji="1" lang="en-US" altLang="zh-TW" dirty="0"/>
              <a:t>http://m101.nthu.edu.tw/~s101021120/</a:t>
            </a:r>
            <a:r>
              <a:rPr kumimoji="1" lang="en-US" altLang="zh-TW" dirty="0" err="1"/>
              <a:t>Myweb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index_ch.html</a:t>
            </a:r>
            <a:endParaRPr kumimoji="1" lang="en-US" altLang="zh-TW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60E9-5F9E-DF4D-9C87-F5D7EF1EC7A1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F352-E222-6244-BF85-12F1BF44E48E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C451-CBD8-6C43-8A9E-AF0256286975}" type="datetime1">
              <a:rPr lang="zh-TW" altLang="en-US" smtClean="0"/>
              <a:t>2020/12/10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ctr"/>
          <a:lstStyle>
            <a:lvl1pPr>
              <a:defRPr sz="3375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110C-9164-B842-9ADA-A019E5E76D52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104776"/>
            <a:ext cx="7886700" cy="1273176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660F-3D23-9C45-B0B2-2220F3193CBB}" type="datetime1">
              <a:rPr lang="zh-TW" altLang="en-US" smtClean="0"/>
              <a:t>2020/12/10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zh-TW"/>
              <a:t>Copyright © 2017 CS6135 VLSIPDA. Permission required for reproduction or display. 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572D-7062-A344-8FBB-A55173E3297E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F02-65DA-EA44-A649-065F361E8592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66B-FD17-0945-B0C7-7DC5E6FEF61A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kumimoji="1" lang="zh-TW" altLang="en-US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7FD7-BCE2-8641-831A-F8746A93E273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13">
            <a:alphaModFix amt="28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798"/>
                    </a14:imgEffect>
                    <a14:imgEffect>
                      <a14:saturation sat="16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8400" y="5232400"/>
            <a:ext cx="1625600" cy="1625600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61366" y="123097"/>
            <a:ext cx="8713693" cy="1055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1366" y="1649570"/>
            <a:ext cx="8713692" cy="4817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-28858" y="64928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Klee Medium" charset="-128"/>
                <a:ea typeface="Klee Medium" charset="-128"/>
                <a:cs typeface="Klee Medium" charset="-128"/>
              </a:defRPr>
            </a:lvl1pPr>
          </a:lstStyle>
          <a:p>
            <a:fld id="{93192634-B806-2B4D-945C-C2D99D7E3ADC}" type="datetime1">
              <a:rPr lang="zh-TW" altLang="en-US" smtClean="0"/>
              <a:t>2020/12/10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028543" y="6466637"/>
            <a:ext cx="5058058" cy="417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altLang="zh-TW" sz="600" smtClean="0">
                <a:effectLst/>
                <a:latin typeface="Klee Medium" charset="-128"/>
                <a:ea typeface="Klee Medium" charset="-128"/>
                <a:cs typeface="Klee Medium" charset="-128"/>
              </a:defRPr>
            </a:lvl1pPr>
          </a:lstStyle>
          <a:p>
            <a:r>
              <a:rPr lang="en-US"/>
              <a:t>Copyright © 2017 CS6135 VLSIPDA. Permission required for reproduction or display. 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86600" y="64928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  <a:latin typeface="Klee Medium" charset="-128"/>
                <a:ea typeface="Klee Medium" charset="-128"/>
                <a:cs typeface="Klee Medium" charset="-128"/>
              </a:defRPr>
            </a:lvl1pPr>
          </a:lstStyle>
          <a:p>
            <a:fld id="{BE1879D6-FB2D-4260-B1A1-865E414EF08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161366" y="1204741"/>
            <a:ext cx="8857129" cy="0"/>
          </a:xfrm>
          <a:prstGeom prst="line">
            <a:avLst/>
          </a:prstGeom>
          <a:ln w="38100" cap="sq" cmpd="sng">
            <a:gradFill flip="none" rotWithShape="1">
              <a:gsLst>
                <a:gs pos="50000">
                  <a:srgbClr val="000000">
                    <a:alpha val="52000"/>
                    <a:lumMod val="43000"/>
                    <a:lumOff val="57000"/>
                  </a:srgbClr>
                </a:gs>
                <a:gs pos="0">
                  <a:schemeClr val="accent3">
                    <a:lumMod val="0"/>
                  </a:schemeClr>
                </a:gs>
                <a:gs pos="100000">
                  <a:schemeClr val="accent3">
                    <a:lumMod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miter lim="800000"/>
          </a:ln>
          <a:scene3d>
            <a:camera prst="orthographicFront"/>
            <a:lightRig rig="threePt" dir="t"/>
          </a:scene3d>
          <a:sp3d prstMaterial="powder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74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/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F6600"/>
          </a:solidFill>
          <a:effectLst/>
          <a:latin typeface="Helvetica" charset="0"/>
          <a:ea typeface="Helvetica" charset="0"/>
          <a:cs typeface="Helvetica" charset="0"/>
        </a:defRPr>
      </a:lvl1pPr>
    </p:titleStyle>
    <p:bodyStyle>
      <a:lvl1pPr marL="128588" indent="-172800" algn="l" defTabSz="51435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32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385763" indent="-172800" algn="l" defTabSz="51435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642938" indent="-172800" algn="l" defTabSz="51435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900113" indent="-172800" algn="l" defTabSz="51435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157288" indent="-172800" algn="l" defTabSz="51435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105.nthu.edu.tw/~s105062901/Myweb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9026" y="1636472"/>
            <a:ext cx="4771563" cy="3510207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tx1"/>
                </a:solidFill>
              </a:rPr>
              <a:t>CS6135 VLSIPDA</a:t>
            </a:r>
            <a:r>
              <a:rPr lang="en-US" altLang="zh-TW" sz="4000" dirty="0"/>
              <a:t> </a:t>
            </a:r>
            <a:br>
              <a:rPr lang="en-US" altLang="zh-TW" sz="4000" dirty="0"/>
            </a:br>
            <a:r>
              <a:rPr lang="en-US" altLang="zh-TW" sz="4000" dirty="0"/>
              <a:t>Global Placement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1800" dirty="0"/>
              <a:t>Yu-Hsiang Cheng</a:t>
            </a:r>
          </a:p>
          <a:p>
            <a:r>
              <a:rPr lang="en-US" altLang="zh-TW" sz="1800" dirty="0">
                <a:hlinkClick r:id="rId3"/>
              </a:rPr>
              <a:t>http://m105.nthu.edu.tw/~s105062901/Myweb/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41325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2"/>
    </mc:Choice>
    <mc:Fallback xmlns="">
      <p:transition spd="slow" advTm="21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HW4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 tar -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zxvf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HW4.tar.gz</a:t>
            </a:r>
          </a:p>
          <a:p>
            <a:pPr marL="457200" indent="-457200"/>
            <a:r>
              <a:rPr kumimoji="1" lang="en-US" altLang="zh-TW" dirty="0"/>
              <a:t>The gradient solver example is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example.cpp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charset="0"/>
                <a:ea typeface="Consolas" charset="0"/>
                <a:cs typeface="Consolas" charset="0"/>
              </a:rPr>
              <a:t>$ make example</a:t>
            </a:r>
          </a:p>
          <a:p>
            <a:pPr marL="0" indent="0">
              <a:buNone/>
            </a:pPr>
            <a:r>
              <a:rPr lang="en-US" altLang="zh-TW" dirty="0">
                <a:latin typeface="Consolas" charset="0"/>
                <a:ea typeface="Consolas" charset="0"/>
                <a:cs typeface="Consolas" charset="0"/>
              </a:rPr>
              <a:t>$ ./example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C451-CBD8-6C43-8A9E-AF0256286975}" type="datetime1">
              <a:rPr lang="zh-TW" altLang="en-US" smtClean="0"/>
              <a:t>2020/12/10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03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Keys of </a:t>
            </a:r>
            <a:r>
              <a:rPr lang="en-US" altLang="zh-TW" dirty="0"/>
              <a:t>Gradient Solver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TW" dirty="0"/>
              <a:t>Find a local minimum of a function</a:t>
            </a:r>
          </a:p>
          <a:p>
            <a:pPr marL="727313" lvl="1" indent="-514350">
              <a:buFont typeface="+mj-lt"/>
              <a:buAutoNum type="arabicPeriod"/>
            </a:pPr>
            <a:r>
              <a:rPr lang="en-US" altLang="zh-TW" dirty="0"/>
              <a:t>Objective function</a:t>
            </a:r>
          </a:p>
          <a:p>
            <a:pPr marL="727313" lvl="1" indent="-514350">
              <a:buFont typeface="+mj-lt"/>
              <a:buAutoNum type="arabicPeriod"/>
            </a:pPr>
            <a:r>
              <a:rPr lang="en-US" altLang="zh-TW" dirty="0"/>
              <a:t>Gradient functions</a:t>
            </a:r>
          </a:p>
          <a:p>
            <a:pPr marL="727313" lvl="1" indent="-514350">
              <a:buFont typeface="+mj-lt"/>
              <a:buAutoNum type="arabicPeriod"/>
            </a:pPr>
            <a:r>
              <a:rPr lang="en-US" altLang="zh-TW" dirty="0"/>
              <a:t>Initial vector</a:t>
            </a:r>
          </a:p>
          <a:p>
            <a:pPr marL="727313" lvl="1" indent="-514350">
              <a:buFont typeface="+mj-lt"/>
              <a:buAutoNum type="arabicPeriod"/>
            </a:pPr>
            <a:r>
              <a:rPr lang="en-US" altLang="zh-TW" dirty="0"/>
              <a:t>Number of Iterations</a:t>
            </a:r>
          </a:p>
          <a:p>
            <a:pPr lvl="2"/>
            <a:r>
              <a:rPr lang="en-US" altLang="zh-TW" dirty="0"/>
              <a:t>Tradeoff between quality and runtime</a:t>
            </a:r>
          </a:p>
          <a:p>
            <a:pPr marL="727313" lvl="1" indent="-514350">
              <a:buFont typeface="+mj-lt"/>
              <a:buAutoNum type="arabicPeriod"/>
            </a:pPr>
            <a:r>
              <a:rPr lang="en-US" altLang="zh-TW" dirty="0"/>
              <a:t>Step Size Bound</a:t>
            </a:r>
          </a:p>
          <a:p>
            <a:pPr lvl="2"/>
            <a:r>
              <a:rPr lang="en-US" altLang="zh-TW" dirty="0"/>
              <a:t>Too small: Require lots of iterations to converge</a:t>
            </a:r>
          </a:p>
          <a:p>
            <a:pPr lvl="2"/>
            <a:r>
              <a:rPr lang="en-US" altLang="zh-TW" dirty="0"/>
              <a:t>Too large: May even can not converge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C451-CBD8-6C43-8A9E-AF0256286975}" type="datetime1">
              <a:rPr lang="zh-TW" altLang="en-US" smtClean="0"/>
              <a:t>2020/12/10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37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Keys of </a:t>
            </a:r>
            <a:r>
              <a:rPr lang="en-US" altLang="zh-TW" dirty="0"/>
              <a:t>Gradient Solver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TW" dirty="0"/>
              <a:t>Find a local minimum of a function</a:t>
            </a:r>
          </a:p>
          <a:p>
            <a:pPr marL="727313" lvl="1" indent="-514350">
              <a:buFont typeface="+mj-lt"/>
              <a:buAutoNum type="arabicPeriod"/>
            </a:pPr>
            <a:r>
              <a:rPr lang="en-US" altLang="zh-TW" dirty="0"/>
              <a:t>Objective function</a:t>
            </a:r>
          </a:p>
          <a:p>
            <a:pPr marL="727313" lvl="1" indent="-514350">
              <a:buFont typeface="+mj-lt"/>
              <a:buAutoNum type="arabicPeriod"/>
            </a:pPr>
            <a:r>
              <a:rPr lang="en-US" altLang="zh-TW" dirty="0"/>
              <a:t>Gradient functions</a:t>
            </a:r>
          </a:p>
          <a:p>
            <a:pPr marL="727313" lvl="1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Initial vector</a:t>
            </a:r>
          </a:p>
          <a:p>
            <a:pPr marL="727313" lvl="1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Number of Iterations</a:t>
            </a:r>
          </a:p>
          <a:p>
            <a:pPr lvl="2"/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Tradeoff between quality and runtime</a:t>
            </a:r>
          </a:p>
          <a:p>
            <a:pPr marL="727313" lvl="1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Step Size Bound</a:t>
            </a:r>
          </a:p>
          <a:p>
            <a:pPr lvl="2"/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Too small: Require lots of iterations to converge</a:t>
            </a:r>
          </a:p>
          <a:p>
            <a:pPr lvl="2"/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Too large: May even can not converge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C451-CBD8-6C43-8A9E-AF0256286975}" type="datetime1">
              <a:rPr lang="zh-TW" altLang="en-US" smtClean="0"/>
              <a:t>2020/12/10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8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example.cpp (1/5)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C451-CBD8-6C43-8A9E-AF0256286975}" type="datetime1">
              <a:rPr lang="zh-TW" altLang="en-US" smtClean="0"/>
              <a:t>2020/12/10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13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2028542" y="1541277"/>
                <a:ext cx="5551348" cy="734240"/>
              </a:xfrm>
              <a:prstGeom prst="rect">
                <a:avLst/>
              </a:prstGeom>
              <a:solidFill>
                <a:schemeClr val="bg2"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0" i="1" dirty="0"/>
                  <a:t>m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charset="0"/>
                      </a:rPr>
                      <m:t>𝑖𝑛𝑖𝑚𝑖𝑧𝑒</m:t>
                    </m:r>
                    <m:r>
                      <a:rPr lang="en-US" altLang="zh-TW" sz="2000" b="0" i="1" dirty="0" smtClean="0">
                        <a:latin typeface="Cambria Math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zh-TW" sz="2000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TW" sz="2000" b="0" i="1" dirty="0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altLang="zh-TW" sz="20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𝛻</m:t>
                      </m:r>
                      <m:r>
                        <a:rPr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=(6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+2</m:t>
                      </m:r>
                      <m:r>
                        <a:rPr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2</m:t>
                      </m:r>
                      <m:r>
                        <a:rPr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+4</m:t>
                      </m:r>
                      <m:r>
                        <a:rPr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542" y="1541277"/>
                <a:ext cx="5551348" cy="734240"/>
              </a:xfrm>
              <a:prstGeom prst="rect">
                <a:avLst/>
              </a:prstGeom>
              <a:blipFill>
                <a:blip r:embed="rId2"/>
                <a:stretch>
                  <a:fillRect l="-1209" t="-5000"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134C1650-45F0-496A-9A32-601E7FB61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0" y="2505108"/>
            <a:ext cx="9059539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8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42" y="1483744"/>
            <a:ext cx="7028370" cy="52712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example.cpp (2/5)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C451-CBD8-6C43-8A9E-AF0256286975}" type="datetime1">
              <a:rPr lang="zh-TW" altLang="en-US" smtClean="0"/>
              <a:t>2020/12/10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14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441280" y="1129801"/>
                <a:ext cx="4615632" cy="707886"/>
              </a:xfrm>
              <a:prstGeom prst="rect">
                <a:avLst/>
              </a:prstGeom>
              <a:solidFill>
                <a:schemeClr val="bg2"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TW" sz="2000" b="0" i="1" dirty="0"/>
                  <a:t>m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charset="0"/>
                      </a:rPr>
                      <m:t>𝑖𝑛𝑖𝑚𝑖𝑧𝑒</m:t>
                    </m:r>
                    <m:r>
                      <a:rPr lang="en-US" altLang="zh-TW" sz="2000" b="0" i="1" dirty="0" smtClean="0">
                        <a:latin typeface="Cambria Math" charset="0"/>
                      </a:rPr>
                      <m:t> 3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br>
                  <a:rPr lang="en-US" altLang="zh-TW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280" y="1129801"/>
                <a:ext cx="4615632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1453" t="-56034" b="-27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687252" y="6360543"/>
                <a:ext cx="3740639" cy="400110"/>
              </a:xfrm>
              <a:prstGeom prst="rect">
                <a:avLst/>
              </a:prstGeom>
              <a:solidFill>
                <a:schemeClr val="bg2">
                  <a:alpha val="7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b="0" dirty="0"/>
                  <a:t>當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sz="2000" dirty="0"/>
                  <a:t>時，原式有極小值</a:t>
                </a:r>
                <a:r>
                  <a:rPr lang="en-US" altLang="zh-TW" sz="2000" dirty="0"/>
                  <a:t>7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252" y="6360543"/>
                <a:ext cx="3740639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794" t="-9091" r="-979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十字形 9"/>
          <p:cNvSpPr/>
          <p:nvPr/>
        </p:nvSpPr>
        <p:spPr bwMode="auto">
          <a:xfrm rot="2680174">
            <a:off x="4403748" y="4592220"/>
            <a:ext cx="307648" cy="307648"/>
          </a:xfrm>
          <a:prstGeom prst="plus">
            <a:avLst>
              <a:gd name="adj" fmla="val 41822"/>
            </a:avLst>
          </a:prstGeom>
          <a:solidFill>
            <a:srgbClr val="FF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folHlink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03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1"/>
            <a:ext cx="9143999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example.cpp </a:t>
            </a:r>
            <a:r>
              <a:rPr kumimoji="1" lang="en-US" altLang="zh-TW" dirty="0"/>
              <a:t>(3/5)</a:t>
            </a:r>
            <a:endParaRPr lang="zh-TW" altLang="en-US" dirty="0"/>
          </a:p>
        </p:txBody>
      </p:sp>
      <p:sp>
        <p:nvSpPr>
          <p:cNvPr id="11" name="十字形 10"/>
          <p:cNvSpPr/>
          <p:nvPr/>
        </p:nvSpPr>
        <p:spPr bwMode="auto">
          <a:xfrm rot="2680174">
            <a:off x="4448085" y="3666223"/>
            <a:ext cx="307648" cy="307648"/>
          </a:xfrm>
          <a:prstGeom prst="plus">
            <a:avLst>
              <a:gd name="adj" fmla="val 41822"/>
            </a:avLst>
          </a:prstGeom>
          <a:solidFill>
            <a:srgbClr val="FF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folHlink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3368261" y="2339618"/>
            <a:ext cx="212428" cy="212428"/>
          </a:xfrm>
          <a:prstGeom prst="ellipse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folHlink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458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0.00087 0.06088 L -0.00833 0.11203 L -0.00746 0.17801 C -0.00434 0.18912 -0.00469 0.18449 -0.00469 0.19166 L 0.00556 0.22291 L 0.03646 0.26389 C 0.03785 0.26528 0.04514 0.27268 0.04757 0.27384 C 0.04913 0.27477 0.0507 0.27477 0.05226 0.27523 C 0.05347 0.27546 0.05608 0.27639 0.05608 0.27662 L 0.09254 0.28518 C 0.09531 0.28634 0.09809 0.28773 0.10087 0.28889 C 0.10209 0.28935 0.1033 0.28958 0.10469 0.29004 C 0.10816 0.29143 0.10625 0.29143 0.10834 0.29143 L 0.12882 0.29514 L 0.13733 0.29768 C 0.13854 0.29791 0.13976 0.29861 0.14097 0.29884 C 0.14445 0.29953 0.14792 0.29977 0.15139 0.3 C 0.15903 0.30208 0.15434 0.30139 0.16528 0.30139 L 0.18403 0.30139 L 0.19514 0.30139 L 0.20643 0.29514 C 0.21024 0.29259 0.21424 0.29074 0.21771 0.28773 C 0.22344 0.28241 0.22101 0.28264 0.22413 0.28264 L 0.22882 0.28009 C 0.2316 0.27801 0.23455 0.27616 0.23733 0.27384 C 0.2382 0.27315 0.23906 0.27222 0.24011 0.27153 C 0.24427 0.26852 0.24167 0.27176 0.24375 0.26898 L 0.24948 0.26389 C 0.25191 0.2618 0.25452 0.26018 0.25695 0.25764 C 0.25834 0.25625 0.26059 0.25278 0.26059 0.25301 L 0.26806 0.24282 C 0.26997 0.23981 0.27188 0.23703 0.27361 0.23403 C 0.27587 0.23032 0.28021 0.22291 0.28021 0.22315 L 0.29323 0.18912 C 0.29653 0.17731 0.29705 0.17824 0.29792 0.16805 C 0.29809 0.16713 0.29792 0.16643 0.29792 0.16551 L 0.29792 0.14305 L 0.29792 0.11574 L 0.29427 0.10208 C 0.29271 0.09861 0.29132 0.09514 0.28959 0.09213 C 0.28854 0.09028 0.28577 0.08703 0.28577 0.08727 L 0.27361 0.07592 C 0.2658 0.0669 0.26893 0.06921 0.25972 0.06342 C 0.25695 0.06157 0.25122 0.05833 0.25122 0.05856 L 0.23906 0.05092 C 0.23594 0.04977 0.23281 0.04861 0.22986 0.04722 C 0.22483 0.04491 0.21476 0.03981 0.21476 0.04004 L 0.1934 0.03102 L 0.16806 0.03102 L 0.15781 0.02986 C 0.15313 0.03055 0.14861 0.03171 0.14393 0.03217 C 0.13854 0.03287 0.12795 0.03356 0.12795 0.03379 L 0.12049 0.03356 C 0.10643 0.04606 0.11702 0.03842 0.10834 0.04213 C 0.10209 0.04514 0.10573 0.04467 0.10174 0.04467 L 0.0934 0.04977 C 0.09097 0.05254 0.08854 0.05555 0.08594 0.05833 C 0.08507 0.05949 0.08403 0.05995 0.08316 0.06088 C 0.08212 0.06203 0.08143 0.06366 0.08038 0.06458 C 0.07726 0.06736 0.07761 0.06412 0.07761 0.06713 L 0.07379 0.07083 C 0.07188 0.0743 0.07014 0.07778 0.06823 0.08078 C 0.06649 0.08356 0.0625 0.08842 0.0625 0.08866 L 0.05608 0.10069 C 0.05452 0.10625 0.05347 0.1118 0.05139 0.1169 C 0.05052 0.11898 0.04757 0.12199 0.04757 0.12222 L 0.04479 0.1294 C 0.04427 0.1331 0.04358 0.13703 0.04288 0.14074 C 0.04236 0.14398 0.04149 0.14722 0.04115 0.15069 C 0.0408 0.15231 0.04115 0.15393 0.04115 0.15555 L 0.04011 0.16296 C 0.04063 0.16898 0.04063 0.17384 0.04202 0.17916 C 0.04219 0.18009 0.04271 0.18102 0.04288 0.18171 L 0.04393 0.18912 C 0.04531 0.19305 0.04722 0.19907 0.04948 0.20301 C 0.05 0.20393 0.0507 0.20463 0.05139 0.20532 L 0.05417 0.20926 C 0.0599 0.21944 0.0566 0.21921 0.06077 0.21921 L 0.06545 0.22662 C 0.0684 0.2294 0.07153 0.23264 0.07465 0.23541 C 0.07622 0.23657 0.07778 0.2368 0.07934 0.23773 C 0.08073 0.23866 0.08316 0.24028 0.08316 0.24051 L 0.08785 0.24166 C 0.09028 0.24282 0.09288 0.24398 0.09531 0.24537 C 0.09653 0.24606 0.09774 0.24722 0.09896 0.24768 C 0.10104 0.24861 0.10556 0.24907 0.10556 0.2493 L 0.11962 0.25532 L 0.12882 0.25903 C 0.13021 0.25949 0.13143 0.25972 0.13264 0.26018 C 0.13455 0.26088 0.13629 0.26203 0.1382 0.26273 C 0.14011 0.26342 0.14202 0.26342 0.14393 0.26389 C 0.14479 0.26435 0.1467 0.26528 0.1467 0.26551 L 0.16528 0.26782 C 0.19184 0.26643 0.18524 0.27477 0.19236 0.26528 L 0.20261 0.25764 C 0.20729 0.25069 0.20972 0.24815 0.21198 0.23912 C 0.21406 0.23125 0.21389 0.23426 0.21389 0.23032 L 0.21667 0.20532 C 0.21632 0.19884 0.21615 0.19213 0.2158 0.18541 C 0.21563 0.18287 0.21476 0.17801 0.21476 0.17824 L 0.21024 0.1581 C 0.20226 0.14745 0.2059 0.15023 0.20087 0.14699 L 0.1849 0.13449 L 0.17274 0.13078 C 0.17188 0.13032 0.16997 0.1294 0.16997 0.12963 L 0.15226 0.12453 L 0.13351 0.12453 L 0.1224 0.12453 L 0.11215 0.12824 C 0.11111 0.12847 0.11024 0.12916 0.1092 0.1294 C 0.10781 0.12986 0.10625 0.13032 0.10469 0.13078 C 0.1033 0.13194 0.10191 0.13287 0.10087 0.13449 C 0.09358 0.14421 0.10538 0.13171 0.09618 0.1419 C 0.09531 0.14282 0.0934 0.14444 0.0934 0.14467 L 0.09063 0.15185 C 0.0875 0.16273 0.08906 0.15856 0.08681 0.16435 L 0.08403 0.17176 C 0.08108 0.18333 0.08125 0.17916 0.08125 0.18426 L 0.08212 0.19421 L 0.08594 0.20532 L 0.08872 0.21041 L 0.09809 0.22153 C 0.11198 0.22847 0.10035 0.22315 0.1092 0.22662 C 0.11285 0.22801 0.11094 0.22778 0.11302 0.22778 L 0.11667 0.22916 L 0.12604 0.23032 L 0.13455 0.23032 L 0.13924 0.22153 L 0.14566 0.20926 L 0.14844 0.1993 L 0.14844 0.19421 L 0.14844 0.1831 L 0.14011 0.1743 L 0.1224 0.16805 L 0.1158 0.16805 L 0.11024 0.17176 L 0.10556 0.18055 L 0.10469 0.19305 L 0.11111 0.20162 L 0.11667 0.20532 L 0.11667 0.20555 L 0.12327 0.20301 " pathEditMode="relative" rAng="0" ptsTypes="AAAAAAAAAAAAAAAAAAAAAAA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79" y="1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sdf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03" y="7334"/>
            <a:ext cx="9143999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example.cpp </a:t>
            </a:r>
            <a:r>
              <a:rPr kumimoji="1" lang="en-US" altLang="zh-TW" dirty="0"/>
              <a:t>(4/5)</a:t>
            </a:r>
            <a:endParaRPr lang="zh-TW" altLang="en-US" dirty="0"/>
          </a:p>
        </p:txBody>
      </p:sp>
      <p:sp>
        <p:nvSpPr>
          <p:cNvPr id="11" name="十字形 10"/>
          <p:cNvSpPr/>
          <p:nvPr/>
        </p:nvSpPr>
        <p:spPr bwMode="auto">
          <a:xfrm rot="2680174">
            <a:off x="4428224" y="3192277"/>
            <a:ext cx="307648" cy="307648"/>
          </a:xfrm>
          <a:prstGeom prst="plus">
            <a:avLst>
              <a:gd name="adj" fmla="val 41822"/>
            </a:avLst>
          </a:prstGeom>
          <a:solidFill>
            <a:srgbClr val="FF0000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folHlink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2535386" y="1948062"/>
            <a:ext cx="212428" cy="212428"/>
          </a:xfrm>
          <a:prstGeom prst="ellipse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folHlink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2641600" y="2054276"/>
            <a:ext cx="53975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線接點 11"/>
          <p:cNvCxnSpPr/>
          <p:nvPr/>
        </p:nvCxnSpPr>
        <p:spPr bwMode="auto">
          <a:xfrm>
            <a:off x="3181350" y="2054276"/>
            <a:ext cx="652463" cy="14123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線接點 13"/>
          <p:cNvCxnSpPr/>
          <p:nvPr/>
        </p:nvCxnSpPr>
        <p:spPr bwMode="auto">
          <a:xfrm>
            <a:off x="3833813" y="2195513"/>
            <a:ext cx="530698" cy="18573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線接點 16"/>
          <p:cNvCxnSpPr/>
          <p:nvPr/>
        </p:nvCxnSpPr>
        <p:spPr bwMode="auto">
          <a:xfrm>
            <a:off x="4364511" y="2381250"/>
            <a:ext cx="502764" cy="30757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線接點 19"/>
          <p:cNvCxnSpPr/>
          <p:nvPr/>
        </p:nvCxnSpPr>
        <p:spPr bwMode="auto">
          <a:xfrm>
            <a:off x="4867275" y="2688827"/>
            <a:ext cx="352425" cy="50204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 flipH="1">
            <a:off x="5081588" y="3190875"/>
            <a:ext cx="138112" cy="46196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線接點 25"/>
          <p:cNvCxnSpPr/>
          <p:nvPr/>
        </p:nvCxnSpPr>
        <p:spPr bwMode="auto">
          <a:xfrm flipH="1" flipV="1">
            <a:off x="4615893" y="3563638"/>
            <a:ext cx="465696" cy="892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線接點 28"/>
          <p:cNvCxnSpPr/>
          <p:nvPr/>
        </p:nvCxnSpPr>
        <p:spPr bwMode="auto">
          <a:xfrm flipH="1" flipV="1">
            <a:off x="4364510" y="3292303"/>
            <a:ext cx="251383" cy="27133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線接點 31"/>
          <p:cNvCxnSpPr/>
          <p:nvPr/>
        </p:nvCxnSpPr>
        <p:spPr bwMode="auto">
          <a:xfrm flipV="1">
            <a:off x="4383045" y="3128564"/>
            <a:ext cx="294104" cy="1637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線接點 34"/>
          <p:cNvCxnSpPr/>
          <p:nvPr/>
        </p:nvCxnSpPr>
        <p:spPr bwMode="auto">
          <a:xfrm flipH="1" flipV="1">
            <a:off x="4686378" y="3128564"/>
            <a:ext cx="113207" cy="15433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線接點 37"/>
          <p:cNvCxnSpPr/>
          <p:nvPr/>
        </p:nvCxnSpPr>
        <p:spPr bwMode="auto">
          <a:xfrm flipV="1">
            <a:off x="4776827" y="3282902"/>
            <a:ext cx="33845" cy="13895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線接點 39"/>
          <p:cNvCxnSpPr/>
          <p:nvPr/>
        </p:nvCxnSpPr>
        <p:spPr bwMode="auto">
          <a:xfrm flipV="1">
            <a:off x="4615893" y="3389264"/>
            <a:ext cx="152380" cy="3259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線接點 41"/>
          <p:cNvCxnSpPr/>
          <p:nvPr/>
        </p:nvCxnSpPr>
        <p:spPr bwMode="auto">
          <a:xfrm flipV="1">
            <a:off x="4505911" y="3328369"/>
            <a:ext cx="152380" cy="3259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線接點 42"/>
          <p:cNvCxnSpPr/>
          <p:nvPr/>
        </p:nvCxnSpPr>
        <p:spPr bwMode="auto">
          <a:xfrm>
            <a:off x="4530097" y="3367943"/>
            <a:ext cx="85796" cy="6839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十字形 20"/>
          <p:cNvSpPr/>
          <p:nvPr/>
        </p:nvSpPr>
        <p:spPr bwMode="auto">
          <a:xfrm rot="2680174">
            <a:off x="4441698" y="3190841"/>
            <a:ext cx="307648" cy="307648"/>
          </a:xfrm>
          <a:prstGeom prst="plus">
            <a:avLst>
              <a:gd name="adj" fmla="val 41822"/>
            </a:avLst>
          </a:prstGeom>
          <a:solidFill>
            <a:srgbClr val="FF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folHlink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077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145 0 L 0.13072 0.01898 L 0.19652 0.05116 L 0.24166 0.08935 L 0.2802 0.16551 L 0.26475 0.2331 L 0.21527 0.21968 L 0.1868 0.1801 L 0.22413 0.15394 L 0.23611 0.17732 L 0.23281 0.19329 L 0.21423 0.2007 L 0.20642 0.19051 L 0.20642 0.19051 L 0.21527 0.1875 L 0.21527 0.1875 " pathEditMode="relative" ptsTypes="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example.cpp </a:t>
            </a:r>
            <a:r>
              <a:rPr kumimoji="1" lang="en-US" altLang="zh-TW" dirty="0"/>
              <a:t>(5/5)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48604" y="2838513"/>
            <a:ext cx="70836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[vegetablebird@ic26 HW4]$ </a:t>
            </a:r>
            <a:r>
              <a:rPr lang="en-US" altLang="zh-TW" dirty="0">
                <a:latin typeface="Andale Mono" charset="0"/>
                <a:ea typeface="Andale Mono" charset="0"/>
                <a:cs typeface="Andale Mono" charset="0"/>
              </a:rPr>
              <a:t>./hw4 -aux testcases/ibm01/ibm01-cu85.aux</a:t>
            </a:r>
            <a:endParaRPr lang="en-US" altLang="zh-TW" dirty="0"/>
          </a:p>
          <a:p>
            <a:r>
              <a:rPr lang="en-US" altLang="zh-TW" dirty="0"/>
              <a:t>Objective = 65097 ||grad|| = 1000</a:t>
            </a:r>
          </a:p>
          <a:p>
            <a:r>
              <a:rPr lang="en-US" altLang="zh-TW" dirty="0"/>
              <a:t>Objective = 60367 ||grad|| = 964.002</a:t>
            </a:r>
          </a:p>
          <a:p>
            <a:r>
              <a:rPr lang="en-US" altLang="zh-TW" dirty="0"/>
              <a:t>Objective = 55816.9 ||grad|| = 928.013</a:t>
            </a:r>
          </a:p>
          <a:p>
            <a:r>
              <a:rPr lang="en-US" altLang="zh-TW" dirty="0"/>
              <a:t>………</a:t>
            </a:r>
          </a:p>
          <a:p>
            <a:r>
              <a:rPr lang="en-US" altLang="zh-TW" dirty="0"/>
              <a:t>Objective = 7.00378 ||grad|| = 0.305804</a:t>
            </a:r>
          </a:p>
          <a:p>
            <a:r>
              <a:rPr lang="en-US" altLang="zh-TW" dirty="0"/>
              <a:t>Objective = 7.00193 ||grad|| = 0.184733</a:t>
            </a:r>
          </a:p>
          <a:p>
            <a:r>
              <a:rPr lang="en-US" altLang="zh-TW" dirty="0"/>
              <a:t>Current solution:</a:t>
            </a:r>
          </a:p>
          <a:p>
            <a:r>
              <a:rPr lang="en-US" altLang="zh-TW" dirty="0"/>
              <a:t>x[0] = 0.000796515</a:t>
            </a:r>
          </a:p>
          <a:p>
            <a:r>
              <a:rPr lang="en-US" altLang="zh-TW" dirty="0"/>
              <a:t>x[1] = 0.0306817</a:t>
            </a:r>
          </a:p>
          <a:p>
            <a:r>
              <a:rPr lang="en-US" altLang="zh-TW" dirty="0"/>
              <a:t>Objective: 7.00193</a:t>
            </a:r>
          </a:p>
          <a:p>
            <a:r>
              <a:rPr lang="en-US" altLang="zh-TW" dirty="0"/>
              <a:t>[vegetablebird@ic26 HW4]$</a:t>
            </a:r>
          </a:p>
          <a:p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4584699" y="3229906"/>
            <a:ext cx="1554012" cy="1580972"/>
            <a:chOff x="5057763" y="2281727"/>
            <a:chExt cx="1554012" cy="1580972"/>
          </a:xfrm>
        </p:grpSpPr>
        <p:sp>
          <p:nvSpPr>
            <p:cNvPr id="7" name="右大括弧 6"/>
            <p:cNvSpPr/>
            <p:nvPr/>
          </p:nvSpPr>
          <p:spPr bwMode="auto">
            <a:xfrm>
              <a:off x="5057763" y="2281727"/>
              <a:ext cx="420368" cy="1580972"/>
            </a:xfrm>
            <a:prstGeom prst="rightBrac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478131" y="2887547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Iterations</a:t>
              </a:r>
              <a:endParaRPr lang="zh-TW" altLang="en-US" dirty="0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3023990" y="4840336"/>
            <a:ext cx="1964380" cy="999858"/>
            <a:chOff x="2929807" y="3956703"/>
            <a:chExt cx="1964380" cy="999858"/>
          </a:xfrm>
        </p:grpSpPr>
        <p:sp>
          <p:nvSpPr>
            <p:cNvPr id="5" name="右大括弧 4"/>
            <p:cNvSpPr/>
            <p:nvPr/>
          </p:nvSpPr>
          <p:spPr bwMode="auto">
            <a:xfrm>
              <a:off x="2929807" y="3956703"/>
              <a:ext cx="420368" cy="999858"/>
            </a:xfrm>
            <a:prstGeom prst="rightBrac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350175" y="4271966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Final solution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843823" y="2330647"/>
            <a:ext cx="2360333" cy="851071"/>
            <a:chOff x="1897166" y="1430656"/>
            <a:chExt cx="2360333" cy="851071"/>
          </a:xfrm>
        </p:grpSpPr>
        <p:cxnSp>
          <p:nvCxnSpPr>
            <p:cNvPr id="16" name="直線單箭頭接點 15"/>
            <p:cNvCxnSpPr/>
            <p:nvPr/>
          </p:nvCxnSpPr>
          <p:spPr bwMode="auto">
            <a:xfrm flipV="1">
              <a:off x="1897166" y="1734796"/>
              <a:ext cx="1102408" cy="54693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文字方塊 17"/>
            <p:cNvSpPr txBox="1"/>
            <p:nvPr/>
          </p:nvSpPr>
          <p:spPr>
            <a:xfrm>
              <a:off x="2238998" y="1430656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Objective function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3023990" y="2314289"/>
            <a:ext cx="5802415" cy="883152"/>
            <a:chOff x="3247402" y="1398575"/>
            <a:chExt cx="5802415" cy="883152"/>
          </a:xfrm>
        </p:grpSpPr>
        <p:cxnSp>
          <p:nvCxnSpPr>
            <p:cNvPr id="17" name="直線單箭頭接點 16"/>
            <p:cNvCxnSpPr/>
            <p:nvPr/>
          </p:nvCxnSpPr>
          <p:spPr bwMode="auto">
            <a:xfrm flipV="1">
              <a:off x="3247402" y="1734796"/>
              <a:ext cx="1102408" cy="54693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/>
                <p:cNvSpPr txBox="1"/>
                <p:nvPr/>
              </p:nvSpPr>
              <p:spPr>
                <a:xfrm>
                  <a:off x="4299542" y="1398575"/>
                  <a:ext cx="4750275" cy="656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Absolute value of gradient functions (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a14:m>
                  <a:r>
                    <a:rPr lang="en-US" altLang="zh-TW" dirty="0"/>
                    <a:t>)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542" y="1398575"/>
                  <a:ext cx="4750275" cy="65601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55" r="-2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212980" y="1868480"/>
                <a:ext cx="6610464" cy="400110"/>
              </a:xfrm>
              <a:prstGeom prst="rect">
                <a:avLst/>
              </a:prstGeom>
              <a:solidFill>
                <a:schemeClr val="bg2">
                  <a:alpha val="7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i="1" dirty="0"/>
                  <a:t>m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charset="0"/>
                      </a:rPr>
                      <m:t>𝑖𝑛𝑖𝑚𝑖𝑧𝑒</m:t>
                    </m:r>
                    <m:r>
                      <a:rPr lang="en-US" altLang="zh-TW" sz="2000" i="1" dirty="0">
                        <a:latin typeface="Cambria Math" charset="0"/>
                      </a:rPr>
                      <m:t> 3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+7=2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0" y="1868480"/>
                <a:ext cx="6610464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015" t="-101538" b="-12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42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Keys of </a:t>
            </a:r>
            <a:r>
              <a:rPr lang="en-US" altLang="zh-TW" dirty="0"/>
              <a:t>Gradient Solver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TW" dirty="0"/>
              <a:t>Find a local minimum of a function</a:t>
            </a:r>
          </a:p>
          <a:p>
            <a:pPr marL="727313" lvl="1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Objective function</a:t>
            </a:r>
          </a:p>
          <a:p>
            <a:pPr marL="727313" lvl="1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Gradient functions</a:t>
            </a:r>
          </a:p>
          <a:p>
            <a:pPr marL="727313" lvl="1" indent="-514350">
              <a:buFont typeface="+mj-lt"/>
              <a:buAutoNum type="arabicPeriod"/>
            </a:pPr>
            <a:r>
              <a:rPr lang="en-US" altLang="zh-TW" dirty="0"/>
              <a:t>Initial vector</a:t>
            </a:r>
          </a:p>
          <a:p>
            <a:pPr marL="727313" lvl="1" indent="-514350">
              <a:buFont typeface="+mj-lt"/>
              <a:buAutoNum type="arabicPeriod"/>
            </a:pPr>
            <a:r>
              <a:rPr lang="en-US" altLang="zh-TW" dirty="0"/>
              <a:t>Number of Iterations</a:t>
            </a:r>
          </a:p>
          <a:p>
            <a:pPr lvl="2"/>
            <a:r>
              <a:rPr lang="en-US" altLang="zh-TW" dirty="0"/>
              <a:t>Tradeoff between quality and runtime</a:t>
            </a:r>
          </a:p>
          <a:p>
            <a:pPr marL="727313" lvl="1" indent="-514350">
              <a:buFont typeface="+mj-lt"/>
              <a:buAutoNum type="arabicPeriod"/>
            </a:pPr>
            <a:r>
              <a:rPr lang="en-US" altLang="zh-TW" dirty="0"/>
              <a:t>Step Size Bound</a:t>
            </a:r>
          </a:p>
          <a:p>
            <a:pPr lvl="2"/>
            <a:r>
              <a:rPr lang="en-US" altLang="zh-TW" dirty="0"/>
              <a:t>Too small: Require lots of iterations to converge</a:t>
            </a:r>
          </a:p>
          <a:p>
            <a:pPr lvl="2"/>
            <a:r>
              <a:rPr lang="en-US" altLang="zh-TW" dirty="0"/>
              <a:t>Too large: May even can not converge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C451-CBD8-6C43-8A9E-AF0256286975}" type="datetime1">
              <a:rPr lang="zh-TW" altLang="en-US" smtClean="0"/>
              <a:t>2020/12/10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07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example.cpp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C451-CBD8-6C43-8A9E-AF0256286975}" type="datetime1">
              <a:rPr lang="zh-TW" altLang="en-US" smtClean="0"/>
              <a:t>2020/12/10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AB15B98-642B-4728-8336-D146414C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68" y="1472501"/>
            <a:ext cx="7621064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0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dirty="0"/>
              <a:t>Homework Part</a:t>
            </a:r>
            <a:endParaRPr kumimoji="1"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56922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Todo (1/5)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kumimoji="1" lang="en-US" altLang="zh-TW" sz="2800" dirty="0"/>
              <a:t>You can refer to </a:t>
            </a:r>
            <a:r>
              <a:rPr kumimoji="1" lang="en-US" altLang="zh-TW" sz="2800" dirty="0" err="1"/>
              <a:t>GlobalPlacer</a:t>
            </a:r>
            <a:r>
              <a:rPr kumimoji="1" lang="en-US" altLang="zh-TW" sz="2800" dirty="0"/>
              <a:t>::</a:t>
            </a:r>
            <a:r>
              <a:rPr kumimoji="1" lang="en-US" altLang="zh-TW" sz="2800" dirty="0" err="1"/>
              <a:t>randomPlace</a:t>
            </a:r>
            <a:r>
              <a:rPr kumimoji="1" lang="en-US" altLang="zh-TW" sz="2800" dirty="0"/>
              <a:t>() implemented by TA</a:t>
            </a:r>
            <a:endParaRPr kumimoji="1"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C451-CBD8-6C43-8A9E-AF0256286975}" type="datetime1">
              <a:rPr lang="zh-TW" altLang="en-US" smtClean="0"/>
              <a:t>2020/12/10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D5C4AB-C546-4346-A986-E5F1E333B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47" y="2701450"/>
            <a:ext cx="6839905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Todo (2/5)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kumimoji="1" lang="en-US" altLang="zh-TW" sz="2800" dirty="0"/>
              <a:t>First, just directly, </a:t>
            </a:r>
          </a:p>
          <a:p>
            <a:pPr marL="0" indent="0">
              <a:buNone/>
            </a:pPr>
            <a:r>
              <a:rPr kumimoji="1" lang="en-US" altLang="zh-TW" sz="2400" dirty="0">
                <a:latin typeface="Andale Mono" charset="0"/>
                <a:ea typeface="Andale Mono" charset="0"/>
                <a:cs typeface="Andale Mono" charset="0"/>
              </a:rPr>
              <a:t>	$ make</a:t>
            </a:r>
            <a:endParaRPr kumimoji="1" lang="en-US" altLang="zh-TW" sz="2400" dirty="0"/>
          </a:p>
          <a:p>
            <a:pPr marL="0" indent="0">
              <a:buNone/>
            </a:pPr>
            <a:r>
              <a:rPr lang="en-US" altLang="zh-TW" sz="2400" dirty="0">
                <a:latin typeface="Andale Mono" charset="0"/>
                <a:ea typeface="Andale Mono" charset="0"/>
                <a:cs typeface="Andale Mono" charset="0"/>
              </a:rPr>
              <a:t>	$ ./hw4 -aux testcases/ibm01/ibm01-cu85.aux</a:t>
            </a:r>
          </a:p>
          <a:p>
            <a:pPr marL="342900" indent="-342900"/>
            <a:r>
              <a:rPr lang="en-US" altLang="zh-TW" sz="2800" dirty="0"/>
              <a:t>You will see the following message on the screen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C451-CBD8-6C43-8A9E-AF0256286975}" type="datetime1">
              <a:rPr lang="zh-TW" altLang="en-US" smtClean="0"/>
              <a:t>2020/12/10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9D4E946-840D-4933-AFF2-115516B3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0" y="3508409"/>
            <a:ext cx="830695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94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Todo (3/5)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</a:pPr>
            <a:r>
              <a:rPr kumimoji="1" lang="en-US" altLang="zh-TW" sz="2800" dirty="0"/>
              <a:t>Second, in GlobalPlacer.cpp, uncomment line 54 and 55. Then, remake and re-execute again</a:t>
            </a:r>
          </a:p>
          <a:p>
            <a:pPr marL="0" indent="0">
              <a:lnSpc>
                <a:spcPct val="120000"/>
              </a:lnSpc>
              <a:buNone/>
            </a:pPr>
            <a:endParaRPr kumimoji="1" lang="en-US" altLang="zh-TW" sz="2800" dirty="0"/>
          </a:p>
          <a:p>
            <a:pPr marL="457200" indent="-457200">
              <a:lnSpc>
                <a:spcPct val="120000"/>
              </a:lnSpc>
            </a:pPr>
            <a:endParaRPr kumimoji="1" lang="en-US" altLang="zh-TW" sz="2800" dirty="0"/>
          </a:p>
          <a:p>
            <a:pPr marL="457200" indent="-457200">
              <a:lnSpc>
                <a:spcPct val="120000"/>
              </a:lnSpc>
            </a:pPr>
            <a:r>
              <a:rPr kumimoji="1" lang="en-US" altLang="zh-TW" sz="2800" dirty="0"/>
              <a:t>You will see </a:t>
            </a:r>
            <a:r>
              <a:rPr lang="en-US" altLang="zh-TW" sz="2800" dirty="0"/>
              <a:t>the following message </a:t>
            </a:r>
            <a:r>
              <a:rPr kumimoji="1" lang="en-US" altLang="zh-TW" sz="2800" dirty="0"/>
              <a:t>on the screen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C451-CBD8-6C43-8A9E-AF0256286975}" type="datetime1">
              <a:rPr lang="zh-TW" altLang="en-US" smtClean="0"/>
              <a:t>2020/12/10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CB9538D-A035-40D0-B659-25540C402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861" y="4803627"/>
            <a:ext cx="3896269" cy="13527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F4420C7-D9CB-4BCE-B004-00D1674D2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00" y="2978351"/>
            <a:ext cx="5962393" cy="8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96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Todo (4/5)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Follow the hints in </a:t>
            </a:r>
            <a:r>
              <a:rPr kumimoji="1" lang="en-US" altLang="zh-TW" dirty="0" err="1"/>
              <a:t>GlobalPlacer</a:t>
            </a:r>
            <a:r>
              <a:rPr kumimoji="1" lang="en-US" altLang="zh-TW" dirty="0"/>
              <a:t>::place()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C451-CBD8-6C43-8A9E-AF0256286975}" type="datetime1">
              <a:rPr lang="zh-TW" altLang="en-US" smtClean="0"/>
              <a:t>2020/12/10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88615A8-5081-4DA2-AECA-1E12B58F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7398"/>
            <a:ext cx="9144000" cy="23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Todo (5/5)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Modify </a:t>
            </a:r>
            <a:r>
              <a:rPr lang="en-US" altLang="zh-TW" dirty="0">
                <a:latin typeface="Andale Mono" charset="0"/>
                <a:ea typeface="Andale Mono" charset="0"/>
                <a:cs typeface="Andale Mono" charset="0"/>
              </a:rPr>
              <a:t>place()</a:t>
            </a:r>
            <a:r>
              <a:rPr lang="en-US" altLang="zh-TW" dirty="0"/>
              <a:t> in </a:t>
            </a:r>
            <a:r>
              <a:rPr lang="en-US" altLang="zh-TW" dirty="0" err="1"/>
              <a:t>GlobalPlacer.cpp</a:t>
            </a:r>
            <a:endParaRPr lang="en-US" altLang="zh-TW" dirty="0"/>
          </a:p>
          <a:p>
            <a:pPr lvl="1"/>
            <a:r>
              <a:rPr lang="en-US" altLang="zh-TW" dirty="0"/>
              <a:t>The upper part is an example which is the same as </a:t>
            </a:r>
            <a:r>
              <a:rPr lang="en-US" altLang="zh-TW" dirty="0" err="1"/>
              <a:t>example.cpp</a:t>
            </a:r>
            <a:endParaRPr kumimoji="1" lang="en-US" altLang="zh-TW" dirty="0"/>
          </a:p>
          <a:p>
            <a:r>
              <a:rPr kumimoji="1" lang="en-US" altLang="zh-TW" dirty="0"/>
              <a:t>Modify </a:t>
            </a:r>
            <a:r>
              <a:rPr lang="en-US" altLang="zh-TW" dirty="0" err="1">
                <a:latin typeface="Andale Mono" charset="0"/>
                <a:ea typeface="Andale Mono" charset="0"/>
                <a:cs typeface="Andale Mono" charset="0"/>
              </a:rPr>
              <a:t>evaluateFG</a:t>
            </a:r>
            <a:r>
              <a:rPr kumimoji="1" lang="en-US" altLang="zh-TW" dirty="0">
                <a:latin typeface="Andale Mono" charset="0"/>
                <a:ea typeface="Andale Mono" charset="0"/>
                <a:cs typeface="Andale Mono" charset="0"/>
              </a:rPr>
              <a:t>()</a:t>
            </a:r>
            <a:r>
              <a:rPr kumimoji="1" lang="en-US" altLang="zh-TW" dirty="0"/>
              <a:t>, </a:t>
            </a:r>
            <a:r>
              <a:rPr lang="en-US" altLang="zh-TW" dirty="0" err="1">
                <a:latin typeface="Andale Mono" charset="0"/>
                <a:ea typeface="Andale Mono" charset="0"/>
                <a:cs typeface="Andale Mono" charset="0"/>
              </a:rPr>
              <a:t>evaluateF</a:t>
            </a:r>
            <a:r>
              <a:rPr lang="en-US" altLang="zh-TW" dirty="0">
                <a:latin typeface="Andale Mono" charset="0"/>
                <a:ea typeface="Andale Mono" charset="0"/>
                <a:cs typeface="Andale Mono" charset="0"/>
              </a:rPr>
              <a:t>()</a:t>
            </a:r>
            <a:r>
              <a:rPr lang="en-US" altLang="zh-TW" dirty="0"/>
              <a:t>,</a:t>
            </a:r>
            <a:r>
              <a:rPr kumimoji="1" lang="en-US" altLang="zh-TW" dirty="0"/>
              <a:t> </a:t>
            </a:r>
            <a:r>
              <a:rPr lang="en-US" altLang="zh-TW" dirty="0">
                <a:latin typeface="Andale Mono" charset="0"/>
                <a:ea typeface="Andale Mono" charset="0"/>
                <a:cs typeface="Andale Mono" charset="0"/>
              </a:rPr>
              <a:t>dimension()</a:t>
            </a:r>
            <a:r>
              <a:rPr lang="en-US" altLang="zh-TW" dirty="0"/>
              <a:t>,</a:t>
            </a:r>
            <a:r>
              <a:rPr lang="mr-IN" altLang="zh-TW" dirty="0"/>
              <a:t>…</a:t>
            </a:r>
            <a:r>
              <a:rPr lang="en-US" altLang="zh-TW" dirty="0"/>
              <a:t> in ExampleFunction.cpp</a:t>
            </a:r>
          </a:p>
          <a:p>
            <a:endParaRPr lang="en-US" altLang="zh-TW" dirty="0"/>
          </a:p>
          <a:p>
            <a:r>
              <a:rPr lang="en-US" altLang="zh-TW" dirty="0"/>
              <a:t>This homework tests the following abilities</a:t>
            </a:r>
          </a:p>
          <a:p>
            <a:pPr marL="727313" lvl="1" indent="-514350">
              <a:buFont typeface="+mj-lt"/>
              <a:buAutoNum type="arabicPeriod"/>
            </a:pPr>
            <a:r>
              <a:rPr lang="en-US" altLang="zh-TW" dirty="0"/>
              <a:t>Calculus (if you use analytical approaches)</a:t>
            </a:r>
          </a:p>
          <a:p>
            <a:pPr marL="727313" lvl="1" indent="-514350">
              <a:buFont typeface="+mj-lt"/>
              <a:buAutoNum type="arabicPeriod"/>
            </a:pPr>
            <a:r>
              <a:rPr lang="en-US" altLang="zh-TW" dirty="0"/>
              <a:t>Code Reading</a:t>
            </a:r>
          </a:p>
          <a:p>
            <a:pPr marL="470138" indent="-514350">
              <a:buFont typeface="+mj-lt"/>
              <a:buAutoNum type="arabicPeriod"/>
            </a:pP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C451-CBD8-6C43-8A9E-AF0256286975}" type="datetime1">
              <a:rPr lang="zh-TW" altLang="en-US" smtClean="0"/>
              <a:t>2020/12/10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4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Related Files</a:t>
            </a:r>
            <a:endParaRPr kumimoji="1"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572D-7062-A344-8FBB-A55173E3297E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33083" y="1493838"/>
            <a:ext cx="8713693" cy="5364162"/>
          </a:xfrm>
          <a:prstGeom prst="rect">
            <a:avLst/>
          </a:prstGeom>
        </p:spPr>
        <p:txBody>
          <a:bodyPr/>
          <a:lstStyle>
            <a:lvl1pPr marL="585788" indent="-457200" algn="l" defTabSz="514350" rtl="0" eaLnBrk="1" latinLnBrk="0" hangingPunct="1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PingFang TC" charset="-120"/>
                <a:ea typeface="PingFang TC" charset="-120"/>
                <a:cs typeface="PingFang TC" charset="-120"/>
              </a:defRPr>
            </a:lvl1pPr>
            <a:lvl2pPr marL="842963" indent="-457200" algn="l" defTabSz="514350" rtl="0" eaLnBrk="1" latinLnBrk="0" hangingPunct="1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PingFang TC" charset="-120"/>
                <a:ea typeface="PingFang TC" charset="-120"/>
                <a:cs typeface="PingFang TC" charset="-120"/>
              </a:defRPr>
            </a:lvl2pPr>
            <a:lvl3pPr marL="985838" indent="-342900" algn="l" defTabSz="514350" rtl="0" eaLnBrk="1" latinLnBrk="0" hangingPunct="1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PingFang TC" charset="-120"/>
                <a:ea typeface="PingFang TC" charset="-120"/>
                <a:cs typeface="PingFang TC" charset="-120"/>
              </a:defRPr>
            </a:lvl3pPr>
            <a:lvl4pPr marL="1243013" indent="-342900" algn="l" defTabSz="514350" rtl="0" eaLnBrk="1" latinLnBrk="0" hangingPunct="1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PingFang TC" charset="-120"/>
                <a:ea typeface="PingFang TC" charset="-120"/>
                <a:cs typeface="PingFang TC" charset="-120"/>
              </a:defRPr>
            </a:lvl4pPr>
            <a:lvl5pPr marL="1443038" indent="-285750" algn="l" defTabSz="514350" rtl="0" eaLnBrk="1" latinLnBrk="0" hangingPunct="1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PingFang TC" charset="-120"/>
                <a:ea typeface="PingFang TC" charset="-120"/>
                <a:cs typeface="PingFang TC" charset="-12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latin typeface="Helvetica" charset="0"/>
                <a:ea typeface="Helvetica" charset="0"/>
                <a:cs typeface="Helvetica" charset="0"/>
              </a:rPr>
              <a:t>Global placement</a:t>
            </a:r>
          </a:p>
          <a:p>
            <a:pPr lvl="1"/>
            <a:r>
              <a:rPr lang="en-US" altLang="zh-TW" sz="2000" dirty="0">
                <a:latin typeface="Helvetica" charset="0"/>
                <a:ea typeface="Helvetica" charset="0"/>
                <a:cs typeface="Helvetica" charset="0"/>
              </a:rPr>
              <a:t>May overlap with each other</a:t>
            </a:r>
          </a:p>
          <a:p>
            <a:pPr lvl="2"/>
            <a:r>
              <a:rPr lang="en-US" altLang="zh-TW" sz="1600" dirty="0">
                <a:latin typeface="Helvetica" charset="0"/>
                <a:ea typeface="Helvetica" charset="0"/>
                <a:cs typeface="Helvetica" charset="0"/>
              </a:rPr>
              <a:t>./include/</a:t>
            </a:r>
            <a:r>
              <a:rPr lang="en-US" altLang="zh-TW" sz="1600" dirty="0" err="1">
                <a:latin typeface="Helvetica" charset="0"/>
                <a:ea typeface="Helvetica" charset="0"/>
                <a:cs typeface="Helvetica" charset="0"/>
              </a:rPr>
              <a:t>GlobalPlacer.h</a:t>
            </a:r>
            <a:r>
              <a:rPr lang="en-US" altLang="zh-TW" sz="160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altLang="zh-TW" sz="1600" dirty="0">
                <a:solidFill>
                  <a:srgbClr val="0070C0"/>
                </a:solidFill>
                <a:latin typeface="Helvetica" charset="0"/>
                <a:ea typeface="Helvetica" charset="0"/>
                <a:cs typeface="Helvetica" charset="0"/>
              </a:rPr>
              <a:t>./</a:t>
            </a:r>
            <a:r>
              <a:rPr lang="en-US" altLang="zh-TW" sz="1600" dirty="0" err="1">
                <a:solidFill>
                  <a:srgbClr val="0070C0"/>
                </a:solidFill>
                <a:latin typeface="Helvetica" charset="0"/>
                <a:ea typeface="Helvetica" charset="0"/>
                <a:cs typeface="Helvetica" charset="0"/>
              </a:rPr>
              <a:t>src</a:t>
            </a:r>
            <a:r>
              <a:rPr lang="en-US" altLang="zh-TW" sz="1600" dirty="0">
                <a:solidFill>
                  <a:srgbClr val="0070C0"/>
                </a:solidFill>
                <a:latin typeface="Helvetica" charset="0"/>
                <a:ea typeface="Helvetica" charset="0"/>
                <a:cs typeface="Helvetica" charset="0"/>
              </a:rPr>
              <a:t>/GlobalPlacer.cpp</a:t>
            </a:r>
            <a:r>
              <a:rPr lang="en-US" altLang="zh-TW" sz="1600" dirty="0">
                <a:latin typeface="Helvetica" charset="0"/>
                <a:ea typeface="Helvetica" charset="0"/>
                <a:cs typeface="Helvetica" charset="0"/>
              </a:rPr>
              <a:t> (Global Placement)</a:t>
            </a:r>
          </a:p>
          <a:p>
            <a:pPr lvl="2"/>
            <a:r>
              <a:rPr lang="en-US" altLang="zh-TW" sz="1600" dirty="0">
                <a:latin typeface="Helvetica" charset="0"/>
                <a:ea typeface="Helvetica" charset="0"/>
                <a:cs typeface="Helvetica" charset="0"/>
              </a:rPr>
              <a:t>./include/</a:t>
            </a:r>
            <a:r>
              <a:rPr lang="en-US" altLang="zh-TW" sz="1600" dirty="0" err="1">
                <a:latin typeface="Helvetica" charset="0"/>
                <a:ea typeface="Helvetica" charset="0"/>
                <a:cs typeface="Helvetica" charset="0"/>
              </a:rPr>
              <a:t>ExampleFunction.h</a:t>
            </a:r>
            <a:r>
              <a:rPr lang="en-US" altLang="zh-TW" sz="160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altLang="zh-TW" sz="1600" dirty="0">
                <a:solidFill>
                  <a:srgbClr val="0070C0"/>
                </a:solidFill>
                <a:latin typeface="Helvetica" charset="0"/>
                <a:ea typeface="Helvetica" charset="0"/>
                <a:cs typeface="Helvetica" charset="0"/>
              </a:rPr>
              <a:t>./</a:t>
            </a:r>
            <a:r>
              <a:rPr lang="en-US" altLang="zh-TW" sz="1600" dirty="0" err="1">
                <a:solidFill>
                  <a:srgbClr val="0070C0"/>
                </a:solidFill>
                <a:latin typeface="Helvetica" charset="0"/>
                <a:ea typeface="Helvetica" charset="0"/>
                <a:cs typeface="Helvetica" charset="0"/>
              </a:rPr>
              <a:t>src</a:t>
            </a:r>
            <a:r>
              <a:rPr lang="en-US" altLang="zh-TW" sz="1600" dirty="0">
                <a:solidFill>
                  <a:srgbClr val="0070C0"/>
                </a:solidFill>
                <a:latin typeface="Helvetica" charset="0"/>
                <a:ea typeface="Helvetica" charset="0"/>
                <a:cs typeface="Helvetica" charset="0"/>
              </a:rPr>
              <a:t>/ExampleFunction.cpp </a:t>
            </a:r>
            <a:r>
              <a:rPr lang="en-US" altLang="zh-TW" sz="1600" dirty="0">
                <a:latin typeface="Helvetica" charset="0"/>
                <a:ea typeface="Helvetica" charset="0"/>
                <a:cs typeface="Helvetica" charset="0"/>
              </a:rPr>
              <a:t>(Objective function and its gradient)</a:t>
            </a:r>
          </a:p>
          <a:p>
            <a:pPr lvl="2"/>
            <a:r>
              <a:rPr lang="en-US" altLang="zh-TW" sz="1600" dirty="0">
                <a:latin typeface="Helvetica" charset="0"/>
                <a:ea typeface="Helvetica" charset="0"/>
                <a:cs typeface="Helvetica" charset="0"/>
              </a:rPr>
              <a:t>./include/</a:t>
            </a:r>
            <a:r>
              <a:rPr lang="en-US" altLang="zh-TW" sz="1600" dirty="0" err="1">
                <a:latin typeface="Helvetica" charset="0"/>
                <a:ea typeface="Helvetica" charset="0"/>
                <a:cs typeface="Helvetica" charset="0"/>
              </a:rPr>
              <a:t>NumericalOptimizer.h</a:t>
            </a:r>
            <a:r>
              <a:rPr lang="en-US" altLang="zh-TW" sz="1600" dirty="0">
                <a:latin typeface="Helvetica" charset="0"/>
                <a:ea typeface="Helvetica" charset="0"/>
                <a:cs typeface="Helvetica" charset="0"/>
              </a:rPr>
              <a:t> (Gradient solver)</a:t>
            </a:r>
          </a:p>
          <a:p>
            <a:pPr lvl="2"/>
            <a:r>
              <a:rPr lang="mr-IN" altLang="zh-TW" sz="1600" dirty="0">
                <a:latin typeface="Helvetica" charset="0"/>
                <a:ea typeface="Helvetica" charset="0"/>
                <a:cs typeface="Helvetica" charset="0"/>
              </a:rPr>
              <a:t>…</a:t>
            </a:r>
            <a:endParaRPr lang="en-US" altLang="zh-TW" sz="1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altLang="zh-TW" sz="2000" b="1" dirty="0">
                <a:latin typeface="Helvetica" charset="0"/>
                <a:ea typeface="Helvetica" charset="0"/>
                <a:cs typeface="Helvetica" charset="0"/>
              </a:rPr>
              <a:t>Legalization</a:t>
            </a:r>
          </a:p>
          <a:p>
            <a:pPr lvl="1"/>
            <a:r>
              <a:rPr lang="en-US" altLang="zh-TW" sz="1800" dirty="0">
                <a:latin typeface="Helvetica" charset="0"/>
                <a:ea typeface="Helvetica" charset="0"/>
                <a:cs typeface="Helvetica" charset="0"/>
              </a:rPr>
              <a:t>Resolve all overlaps</a:t>
            </a:r>
          </a:p>
          <a:p>
            <a:pPr lvl="2"/>
            <a:r>
              <a:rPr lang="en-US" altLang="zh-TW" sz="1600" dirty="0">
                <a:latin typeface="Helvetica" charset="0"/>
                <a:ea typeface="Helvetica" charset="0"/>
                <a:cs typeface="Helvetica" charset="0"/>
              </a:rPr>
              <a:t>./include/</a:t>
            </a:r>
            <a:r>
              <a:rPr lang="en-US" altLang="zh-TW" sz="1600" dirty="0" err="1">
                <a:latin typeface="Helvetica" charset="0"/>
                <a:ea typeface="Helvetica" charset="0"/>
                <a:cs typeface="Helvetica" charset="0"/>
              </a:rPr>
              <a:t>TetrisLegal.h</a:t>
            </a:r>
            <a:endParaRPr lang="en-US" altLang="zh-TW" sz="1600" dirty="0">
              <a:latin typeface="Helvetica" charset="0"/>
              <a:ea typeface="Helvetica" charset="0"/>
              <a:cs typeface="Helvetica" charset="0"/>
            </a:endParaRPr>
          </a:p>
          <a:p>
            <a:pPr lvl="2"/>
            <a:r>
              <a:rPr lang="en-US" altLang="zh-TW" sz="1600" dirty="0">
                <a:latin typeface="Helvetica" charset="0"/>
                <a:ea typeface="Helvetica" charset="0"/>
                <a:cs typeface="Helvetica" charset="0"/>
              </a:rPr>
              <a:t>./lib/</a:t>
            </a:r>
            <a:r>
              <a:rPr lang="en-US" altLang="zh-TW" sz="1600" dirty="0" err="1">
                <a:latin typeface="Helvetica" charset="0"/>
                <a:ea typeface="Helvetica" charset="0"/>
                <a:cs typeface="Helvetica" charset="0"/>
              </a:rPr>
              <a:t>libLegalizer.a</a:t>
            </a:r>
            <a:endParaRPr lang="en-US" altLang="zh-TW" sz="1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altLang="zh-TW" sz="2000" b="1" dirty="0">
                <a:latin typeface="Helvetica" charset="0"/>
                <a:ea typeface="Helvetica" charset="0"/>
                <a:cs typeface="Helvetica" charset="0"/>
              </a:rPr>
              <a:t>Detailed Placement</a:t>
            </a:r>
          </a:p>
          <a:p>
            <a:pPr lvl="1"/>
            <a:r>
              <a:rPr lang="en-US" altLang="zh-TW" sz="1800" dirty="0">
                <a:latin typeface="Helvetica" charset="0"/>
                <a:ea typeface="Helvetica" charset="0"/>
                <a:cs typeface="Helvetica" charset="0"/>
              </a:rPr>
              <a:t>Further improve solution</a:t>
            </a:r>
          </a:p>
          <a:p>
            <a:pPr lvl="2"/>
            <a:r>
              <a:rPr lang="en-US" altLang="zh-TW" sz="1600" dirty="0">
                <a:latin typeface="Helvetica" charset="0"/>
                <a:ea typeface="Helvetica" charset="0"/>
                <a:cs typeface="Helvetica" charset="0"/>
              </a:rPr>
              <a:t>./include/</a:t>
            </a:r>
            <a:r>
              <a:rPr lang="en-US" altLang="zh-TW" sz="1600" dirty="0" err="1">
                <a:latin typeface="Helvetica" charset="0"/>
                <a:ea typeface="Helvetica" charset="0"/>
                <a:cs typeface="Helvetica" charset="0"/>
              </a:rPr>
              <a:t>DPlace.h</a:t>
            </a:r>
            <a:endParaRPr lang="en-US" altLang="zh-TW" sz="1600" dirty="0">
              <a:latin typeface="Helvetica" charset="0"/>
              <a:ea typeface="Helvetica" charset="0"/>
              <a:cs typeface="Helvetica" charset="0"/>
            </a:endParaRPr>
          </a:p>
          <a:p>
            <a:pPr lvl="2"/>
            <a:r>
              <a:rPr lang="en-US" altLang="zh-TW" sz="1600" dirty="0">
                <a:latin typeface="Helvetica" charset="0"/>
                <a:ea typeface="Helvetica" charset="0"/>
                <a:cs typeface="Helvetica" charset="0"/>
              </a:rPr>
              <a:t>./lib/</a:t>
            </a:r>
            <a:r>
              <a:rPr lang="en-US" altLang="zh-TW" sz="1600" dirty="0" err="1">
                <a:latin typeface="Helvetica" charset="0"/>
                <a:ea typeface="Helvetica" charset="0"/>
                <a:cs typeface="Helvetica" charset="0"/>
              </a:rPr>
              <a:t>libDetailPlace.a</a:t>
            </a:r>
            <a:endParaRPr lang="en-US" altLang="zh-TW" sz="1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4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Solver </a:t>
            </a:r>
            <a:endParaRPr kumimoji="1"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572D-7062-A344-8FBB-A55173E3297E}" type="datetime1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82" y="1432844"/>
            <a:ext cx="7609780" cy="524259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-28859" y="6355802"/>
            <a:ext cx="521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</a:rPr>
              <a:t>Source: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Y.-W. Chang </a:t>
            </a:r>
          </a:p>
        </p:txBody>
      </p:sp>
    </p:spTree>
    <p:extLst>
      <p:ext uri="{BB962C8B-B14F-4D97-AF65-F5344CB8AC3E}">
        <p14:creationId xmlns:p14="http://schemas.microsoft.com/office/powerpoint/2010/main" val="14134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Gradient Descent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>
                <a:latin typeface="Hannotate TC" charset="-120"/>
                <a:ea typeface="Hannotate TC" charset="-120"/>
                <a:cs typeface="Hannotate TC" charset="-120"/>
              </a:rPr>
              <a:t>梯度下降法</a:t>
            </a:r>
            <a:r>
              <a:rPr lang="en-US" altLang="zh-TW" dirty="0"/>
              <a:t>) (1/2)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61365" y="1649570"/>
                <a:ext cx="8713694" cy="4817066"/>
              </a:xfrm>
            </p:spPr>
            <p:txBody>
              <a:bodyPr/>
              <a:lstStyle/>
              <a:p>
                <a:r>
                  <a:rPr lang="en-US" altLang="zh-TW" dirty="0"/>
                  <a:t>Also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called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Steepest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Descent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Method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en-US" altLang="zh-TW" dirty="0"/>
                  <a:t>Algorithm</a:t>
                </a:r>
              </a:p>
              <a:p>
                <a:pPr marL="731520" lvl="1">
                  <a:buFont typeface="+mj-lt"/>
                  <a:buAutoNum type="arabicPeriod"/>
                </a:pPr>
                <a:r>
                  <a:rPr lang="zh-TW" altLang="en-US" sz="2400" dirty="0">
                    <a:latin typeface="Hannotate TC" charset="-120"/>
                    <a:ea typeface="Hannotate TC" charset="-120"/>
                    <a:cs typeface="Hannotate TC" charset="-120"/>
                  </a:rPr>
                  <a:t>給一個初始解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Hannotate TC" charset="-120"/>
                            <a:cs typeface="Hannotate TC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charset="0"/>
                            <a:ea typeface="Hannotate TC" charset="-120"/>
                            <a:cs typeface="Hannotate TC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charset="0"/>
                            <a:ea typeface="Hannotate TC" charset="-120"/>
                            <a:cs typeface="Hannotate TC" charset="-12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400" dirty="0">
                  <a:latin typeface="Hannotate TC" charset="-120"/>
                  <a:ea typeface="Hannotate TC" charset="-120"/>
                  <a:cs typeface="Hannotate TC" charset="-120"/>
                </a:endParaRPr>
              </a:p>
              <a:p>
                <a:pPr marL="731520" lvl="1">
                  <a:buFont typeface="+mj-lt"/>
                  <a:buAutoNum type="arabicPeriod"/>
                </a:pPr>
                <a:r>
                  <a:rPr lang="zh-TW" altLang="en-US" sz="2400" dirty="0">
                    <a:latin typeface="Hannotate TC" charset="-120"/>
                    <a:ea typeface="Hannotate TC" charset="-120"/>
                    <a:cs typeface="Hannotate TC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charset="0"/>
                        <a:ea typeface="Hannotate TC" charset="-120"/>
                        <a:cs typeface="Hannotate TC" charset="-120"/>
                      </a:rPr>
                      <m:t>𝑥</m:t>
                    </m:r>
                    <m:r>
                      <a:rPr lang="en-US" altLang="zh-TW" sz="2400" i="1">
                        <a:latin typeface="Cambria Math" charset="0"/>
                        <a:ea typeface="Hannotate TC" charset="-120"/>
                        <a:cs typeface="Hannotate TC" charset="-120"/>
                      </a:rPr>
                      <m:t>=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Hannotate TC" charset="-120"/>
                            <a:cs typeface="Hannotate TC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charset="0"/>
                            <a:ea typeface="Hannotate TC" charset="-120"/>
                            <a:cs typeface="Hannotate TC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charset="0"/>
                            <a:ea typeface="Hannotate TC" charset="-120"/>
                            <a:cs typeface="Hannotate TC" charset="-12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400" dirty="0">
                  <a:latin typeface="Hannotate TC" charset="-120"/>
                  <a:ea typeface="Hannotate TC" charset="-120"/>
                  <a:cs typeface="Hannotate TC" charset="-120"/>
                </a:endParaRPr>
              </a:p>
              <a:p>
                <a:pPr marL="731520" lvl="1">
                  <a:buFont typeface="+mj-lt"/>
                  <a:buAutoNum type="arabicPeriod"/>
                </a:pPr>
                <a:r>
                  <a:rPr lang="zh-TW" altLang="en-US" sz="2400" dirty="0">
                    <a:latin typeface="Hannotate TC" charset="-120"/>
                    <a:ea typeface="Hannotate TC" charset="-120"/>
                    <a:cs typeface="Hannotate TC" charset="-120"/>
                  </a:rPr>
                  <a:t>每次都往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Hannotate TC" charset="-120"/>
                            <a:cs typeface="Hannotate TC" charset="-12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charset="0"/>
                            <a:ea typeface="Hannotate TC" charset="-120"/>
                            <a:cs typeface="Hannotate TC" charset="-120"/>
                          </a:rPr>
                          <m:t>𝑟</m:t>
                        </m:r>
                      </m:e>
                      <m:sub>
                        <m:r>
                          <a:rPr lang="en-US" altLang="zh-TW" sz="2400" i="1" dirty="0">
                            <a:latin typeface="Cambria Math" charset="0"/>
                            <a:ea typeface="Hannotate TC" charset="-120"/>
                            <a:cs typeface="Hannotate TC" charset="-120"/>
                          </a:rPr>
                          <m:t>𝑘</m:t>
                        </m:r>
                      </m:sub>
                    </m:sSub>
                    <m:r>
                      <a:rPr lang="en-US" altLang="zh-TW" sz="2400" i="1">
                        <a:latin typeface="Cambria Math" charset="0"/>
                        <a:ea typeface="Hannotate TC" charset="-120"/>
                        <a:cs typeface="Hannotate TC" charset="-120"/>
                      </a:rPr>
                      <m:t>= −</m:t>
                    </m:r>
                    <m:r>
                      <a:rPr lang="en-US" altLang="zh-TW" sz="2400" i="1">
                        <a:latin typeface="Cambria Math" charset="0"/>
                        <a:ea typeface="Hannotate TC" charset="-120"/>
                        <a:cs typeface="Hannotate TC" charset="-120"/>
                      </a:rPr>
                      <m:t>𝛻</m:t>
                    </m:r>
                    <m:r>
                      <a:rPr lang="en-US" altLang="zh-TW" sz="2400" i="1">
                        <a:latin typeface="Cambria Math" charset="0"/>
                        <a:ea typeface="Hannotate TC" charset="-120"/>
                        <a:cs typeface="Hannotate TC" charset="-120"/>
                      </a:rPr>
                      <m:t>𝑓</m:t>
                    </m:r>
                    <m:r>
                      <a:rPr lang="en-US" altLang="zh-TW" sz="2400" i="1">
                        <a:latin typeface="Cambria Math" charset="0"/>
                        <a:ea typeface="Hannotate TC" charset="-120"/>
                        <a:cs typeface="Hannotate TC" charset="-120"/>
                      </a:rPr>
                      <m:t>(</m:t>
                    </m:r>
                    <m:r>
                      <a:rPr lang="en-US" altLang="zh-TW" sz="2400" i="1">
                        <a:latin typeface="Cambria Math" charset="0"/>
                        <a:ea typeface="Hannotate TC" charset="-120"/>
                        <a:cs typeface="Hannotate TC" charset="-120"/>
                      </a:rPr>
                      <m:t>𝑥</m:t>
                    </m:r>
                    <m:r>
                      <a:rPr lang="en-US" altLang="zh-TW" sz="2400" i="1">
                        <a:latin typeface="Cambria Math" charset="0"/>
                        <a:ea typeface="Hannotate TC" charset="-120"/>
                        <a:cs typeface="Hannotate TC" charset="-12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Hannotate TC" charset="-120"/>
                    <a:ea typeface="Hannotate TC" charset="-120"/>
                    <a:cs typeface="Hannotate TC" charset="-120"/>
                  </a:rPr>
                  <a:t> 方向走一個步伐得到新的解</a:t>
                </a:r>
                <a14:m>
                  <m:oMath xmlns:m="http://schemas.openxmlformats.org/officeDocument/2006/math">
                    <m:r>
                      <a:rPr lang="zh-TW" altLang="en-US" sz="2400">
                        <a:latin typeface="Cambria Math" charset="0"/>
                        <a:ea typeface="Hannotate TC" charset="-120"/>
                        <a:cs typeface="Hannotate TC" charset="-120"/>
                      </a:rPr>
                      <m:t> </m:t>
                    </m:r>
                    <m:r>
                      <a:rPr lang="en-US" altLang="zh-TW" sz="2400" i="1">
                        <a:latin typeface="Cambria Math" charset="0"/>
                        <a:ea typeface="Hannotate TC" charset="-120"/>
                        <a:cs typeface="Hannotate TC" charset="-120"/>
                      </a:rPr>
                      <m:t>𝑥</m:t>
                    </m:r>
                  </m:oMath>
                </a14:m>
                <a:endParaRPr lang="en-US" altLang="zh-TW" sz="2400" dirty="0">
                  <a:latin typeface="Hannotate TC" charset="-120"/>
                  <a:ea typeface="Hannotate TC" charset="-120"/>
                  <a:cs typeface="Hannotate TC" charset="-120"/>
                </a:endParaRPr>
              </a:p>
              <a:p>
                <a:pPr marL="731520" lvl="1">
                  <a:buFont typeface="+mj-lt"/>
                  <a:buAutoNum type="arabicPeriod"/>
                </a:pPr>
                <a:r>
                  <a:rPr lang="zh-TW" altLang="en-US" sz="2400" dirty="0">
                    <a:latin typeface="Hannotate TC" charset="-120"/>
                    <a:ea typeface="Hannotate TC" charset="-120"/>
                    <a:cs typeface="Hannotate TC" charset="-120"/>
                  </a:rPr>
                  <a:t>持續走，直到解收斂</a:t>
                </a:r>
                <a:endParaRPr lang="en-US" altLang="zh-TW" sz="2400" dirty="0">
                  <a:latin typeface="Hannotate TC" charset="-120"/>
                  <a:ea typeface="Hannotate TC" charset="-120"/>
                  <a:cs typeface="Hannotate TC" charset="-120"/>
                </a:endParaRPr>
              </a:p>
              <a:p>
                <a:r>
                  <a:rPr lang="en-US" altLang="zh-TW" dirty="0"/>
                  <a:t>Time complexity: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𝒪</m:t>
                    </m:r>
                    <m:r>
                      <a:rPr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𝑖𝑡𝑒𝑟</m:t>
                        </m:r>
                      </m:sub>
                    </m:sSub>
                    <m:r>
                      <a:rPr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65" y="1649570"/>
                <a:ext cx="8713694" cy="4817066"/>
              </a:xfrm>
              <a:blipFill rotWithShape="0">
                <a:blip r:embed="rId3"/>
                <a:stretch>
                  <a:fillRect l="-1608" t="-26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C451-CBD8-6C43-8A9E-AF0256286975}" type="datetime1">
              <a:rPr lang="zh-TW" altLang="en-US" smtClean="0"/>
              <a:t>2020/12/10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351" y="4196701"/>
            <a:ext cx="2432649" cy="265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Gradient Descent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>
                <a:latin typeface="Hannotate TC" charset="-120"/>
                <a:ea typeface="Hannotate TC" charset="-120"/>
                <a:cs typeface="Hannotate TC" charset="-120"/>
              </a:rPr>
              <a:t>梯度下降法</a:t>
            </a:r>
            <a:r>
              <a:rPr lang="en-US" altLang="zh-TW" dirty="0"/>
              <a:t>) (2/2)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C451-CBD8-6C43-8A9E-AF0256286975}" type="datetime1">
              <a:rPr lang="zh-TW" altLang="en-US" smtClean="0"/>
              <a:t>2020/12/10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8" name="內容版面配置區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7" y="1393424"/>
            <a:ext cx="8002203" cy="528201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-28859" y="6355802"/>
            <a:ext cx="521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</a:rPr>
              <a:t>Source: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Mi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-Chang, Chang</a:t>
            </a:r>
          </a:p>
        </p:txBody>
      </p:sp>
    </p:spTree>
    <p:extLst>
      <p:ext uri="{BB962C8B-B14F-4D97-AF65-F5344CB8AC3E}">
        <p14:creationId xmlns:p14="http://schemas.microsoft.com/office/powerpoint/2010/main" val="87913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Conjugate Gradient Method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zh-TW" altLang="en-US" sz="3200" dirty="0">
                <a:latin typeface="Hannotate TC" charset="-120"/>
                <a:ea typeface="Hannotate TC" charset="-120"/>
                <a:cs typeface="Hannotate TC" charset="-120"/>
              </a:rPr>
              <a:t>共軛梯度法</a:t>
            </a:r>
            <a:r>
              <a:rPr lang="en-US" altLang="zh-TW" sz="3200" dirty="0"/>
              <a:t>) (1/3)</a:t>
            </a:r>
            <a:endParaRPr kumimoji="1"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61366" y="1431985"/>
                <a:ext cx="8713692" cy="503465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/>
                  <a:t>Algorithm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Gradient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Descent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Method:</a:t>
                </a:r>
              </a:p>
              <a:p>
                <a:pPr marL="731520" lvl="1">
                  <a:buFont typeface="+mj-lt"/>
                  <a:buAutoNum type="arabicPeriod"/>
                </a:pPr>
                <a:r>
                  <a:rPr lang="zh-TW" altLang="en-US" dirty="0">
                    <a:latin typeface="Hannotate TC" charset="-120"/>
                    <a:ea typeface="Hannotate TC" charset="-120"/>
                    <a:cs typeface="Hannotate TC" charset="-120"/>
                  </a:rPr>
                  <a:t>給一個初始解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Hannotate TC" charset="-120"/>
                            <a:cs typeface="Hannotate TC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charset="0"/>
                            <a:ea typeface="Hannotate TC" charset="-120"/>
                            <a:cs typeface="Hannotate TC" charset="-12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charset="0"/>
                            <a:ea typeface="Hannotate TC" charset="-120"/>
                            <a:cs typeface="Hannotate TC" charset="-12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dirty="0">
                  <a:latin typeface="Hannotate TC" charset="-120"/>
                  <a:ea typeface="Hannotate TC" charset="-120"/>
                  <a:cs typeface="Hannotate TC" charset="-120"/>
                </a:endParaRPr>
              </a:p>
              <a:p>
                <a:pPr marL="731520" lvl="1">
                  <a:buFont typeface="+mj-lt"/>
                  <a:buAutoNum type="arabicPeriod"/>
                </a:pPr>
                <a:r>
                  <a:rPr lang="zh-TW" altLang="en-US" dirty="0">
                    <a:latin typeface="Hannotate TC" charset="-120"/>
                    <a:ea typeface="Hannotate TC" charset="-120"/>
                    <a:cs typeface="Hannotate TC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charset="0"/>
                        <a:ea typeface="Hannotate TC" charset="-120"/>
                        <a:cs typeface="Hannotate TC" charset="-120"/>
                      </a:rPr>
                      <m:t>𝑥</m:t>
                    </m:r>
                    <m:r>
                      <a:rPr lang="en-US" altLang="zh-TW" i="1">
                        <a:latin typeface="Cambria Math" charset="0"/>
                        <a:ea typeface="Hannotate TC" charset="-120"/>
                        <a:cs typeface="Hannotate TC" charset="-120"/>
                      </a:rPr>
                      <m:t>=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Hannotate TC" charset="-120"/>
                            <a:cs typeface="Hannotate TC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charset="0"/>
                            <a:ea typeface="Hannotate TC" charset="-120"/>
                            <a:cs typeface="Hannotate TC" charset="-12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charset="0"/>
                            <a:ea typeface="Hannotate TC" charset="-120"/>
                            <a:cs typeface="Hannotate TC" charset="-12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dirty="0">
                  <a:latin typeface="Hannotate TC" charset="-120"/>
                  <a:ea typeface="Hannotate TC" charset="-120"/>
                  <a:cs typeface="Hannotate TC" charset="-120"/>
                </a:endParaRPr>
              </a:p>
              <a:p>
                <a:pPr marL="731520" lvl="1">
                  <a:buFont typeface="+mj-lt"/>
                  <a:buAutoNum type="arabicPeriod"/>
                </a:pPr>
                <a:r>
                  <a:rPr lang="zh-TW" altLang="en-US" dirty="0">
                    <a:latin typeface="Hannotate TC" charset="-120"/>
                    <a:ea typeface="Hannotate TC" charset="-120"/>
                    <a:cs typeface="Hannotate TC" charset="-120"/>
                  </a:rPr>
                  <a:t>每次都往</a:t>
                </a:r>
                <a:r>
                  <a:rPr lang="zh-TW" altLang="en-US" i="1" dirty="0">
                    <a:latin typeface="Hannotate TC" charset="-120"/>
                    <a:ea typeface="Hannotate TC" charset="-120"/>
                    <a:cs typeface="Hannotate TC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Hannotate TC" charset="-120"/>
                            <a:cs typeface="Hannotate TC" charset="-12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rgbClr val="0070C0"/>
                            </a:solidFill>
                            <a:latin typeface="Cambria Math" charset="0"/>
                            <a:ea typeface="Hannotate TC" charset="-120"/>
                            <a:cs typeface="Hannotate TC" charset="-120"/>
                          </a:rPr>
                          <m:t>𝑟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0070C0"/>
                            </a:solidFill>
                            <a:latin typeface="Cambria Math" charset="0"/>
                            <a:ea typeface="Hannotate TC" charset="-120"/>
                            <a:cs typeface="Hannotate TC" charset="-12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charset="0"/>
                        <a:ea typeface="Hannotate TC" charset="-120"/>
                        <a:cs typeface="Hannotate TC" charset="-120"/>
                      </a:rPr>
                      <m:t>=</m:t>
                    </m:r>
                    <m:r>
                      <a:rPr lang="zh-TW" altLang="en-US" i="1">
                        <a:solidFill>
                          <a:srgbClr val="0070C0"/>
                        </a:solidFill>
                        <a:latin typeface="Cambria Math" charset="0"/>
                        <a:ea typeface="Hannotate TC" charset="-120"/>
                        <a:cs typeface="Hannotate TC" charset="-120"/>
                      </a:rPr>
                      <m:t> 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charset="0"/>
                        <a:ea typeface="Hannotate TC" charset="-120"/>
                        <a:cs typeface="Hannotate TC" charset="-120"/>
                      </a:rPr>
                      <m:t>−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charset="0"/>
                        <a:ea typeface="Hannotate TC" charset="-120"/>
                        <a:cs typeface="Hannotate TC" charset="-120"/>
                      </a:rPr>
                      <m:t>𝛻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charset="0"/>
                        <a:ea typeface="Hannotate TC" charset="-120"/>
                        <a:cs typeface="Hannotate TC" charset="-120"/>
                      </a:rPr>
                      <m:t>𝑓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charset="0"/>
                        <a:ea typeface="Hannotate TC" charset="-120"/>
                        <a:cs typeface="Hannotate TC" charset="-120"/>
                      </a:rPr>
                      <m:t>(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charset="0"/>
                        <a:ea typeface="Hannotate TC" charset="-120"/>
                        <a:cs typeface="Hannotate TC" charset="-120"/>
                      </a:rPr>
                      <m:t>𝑥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charset="0"/>
                        <a:ea typeface="Hannotate TC" charset="-120"/>
                        <a:cs typeface="Hannotate TC" charset="-120"/>
                      </a:rPr>
                      <m:t>)</m:t>
                    </m:r>
                  </m:oMath>
                </a14:m>
                <a:r>
                  <a:rPr lang="zh-TW" altLang="en-US" dirty="0">
                    <a:latin typeface="Hannotate TC" charset="-120"/>
                    <a:ea typeface="Hannotate TC" charset="-120"/>
                    <a:cs typeface="Hannotate TC" charset="-120"/>
                  </a:rPr>
                  <a:t> 方向走一個步伐得到新的解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charset="0"/>
                        <a:ea typeface="Hannotate TC" charset="-120"/>
                        <a:cs typeface="Hannotate TC" charset="-120"/>
                      </a:rPr>
                      <m:t> </m:t>
                    </m:r>
                    <m:r>
                      <a:rPr lang="en-US" altLang="zh-TW" i="1">
                        <a:latin typeface="Cambria Math" charset="0"/>
                        <a:ea typeface="Hannotate TC" charset="-120"/>
                        <a:cs typeface="Hannotate TC" charset="-120"/>
                      </a:rPr>
                      <m:t>𝑥</m:t>
                    </m:r>
                  </m:oMath>
                </a14:m>
                <a:endParaRPr lang="en-US" altLang="zh-TW" dirty="0">
                  <a:latin typeface="Hannotate TC" charset="-120"/>
                  <a:ea typeface="Hannotate TC" charset="-120"/>
                  <a:cs typeface="Hannotate TC" charset="-120"/>
                </a:endParaRPr>
              </a:p>
              <a:p>
                <a:pPr marL="731520" lvl="1">
                  <a:buFont typeface="+mj-lt"/>
                  <a:buAutoNum type="arabicPeriod"/>
                </a:pPr>
                <a:r>
                  <a:rPr lang="zh-TW" altLang="en-US" dirty="0">
                    <a:latin typeface="Hannotate TC" charset="-120"/>
                    <a:ea typeface="Hannotate TC" charset="-120"/>
                    <a:cs typeface="Hannotate TC" charset="-120"/>
                  </a:rPr>
                  <a:t>持續走，直到解收斂</a:t>
                </a:r>
                <a:endParaRPr lang="en-US" altLang="zh-TW" dirty="0">
                  <a:latin typeface="Hannotate TC" charset="-120"/>
                  <a:ea typeface="Hannotate TC" charset="-120"/>
                  <a:cs typeface="Hannotate TC" charset="-120"/>
                </a:endParaRPr>
              </a:p>
              <a:p>
                <a:endParaRPr lang="en-US" altLang="zh-TW" dirty="0"/>
              </a:p>
              <a:p>
                <a:r>
                  <a:rPr lang="en-US" altLang="zh-TW" dirty="0"/>
                  <a:t>Algorithm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Conjugate Gradient Method:</a:t>
                </a:r>
              </a:p>
              <a:p>
                <a:pPr marL="731520" lvl="1">
                  <a:buFont typeface="+mj-lt"/>
                  <a:buAutoNum type="arabicPeriod"/>
                </a:pPr>
                <a:r>
                  <a:rPr lang="zh-TW" altLang="en-US" dirty="0">
                    <a:latin typeface="Hannotate TC" charset="-120"/>
                    <a:ea typeface="Hannotate TC" charset="-120"/>
                    <a:cs typeface="Hannotate TC" charset="-120"/>
                  </a:rPr>
                  <a:t>給一個初始解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Hannotate TC" charset="-120"/>
                            <a:cs typeface="Hannotate TC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charset="0"/>
                            <a:ea typeface="Hannotate TC" charset="-120"/>
                            <a:cs typeface="Hannotate TC" charset="-12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charset="0"/>
                            <a:ea typeface="Hannotate TC" charset="-120"/>
                            <a:cs typeface="Hannotate TC" charset="-12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dirty="0">
                  <a:latin typeface="Hannotate TC" charset="-120"/>
                  <a:ea typeface="Hannotate TC" charset="-120"/>
                  <a:cs typeface="Hannotate TC" charset="-120"/>
                </a:endParaRPr>
              </a:p>
              <a:p>
                <a:pPr marL="731520" lvl="1">
                  <a:buFont typeface="+mj-lt"/>
                  <a:buAutoNum type="arabicPeriod"/>
                </a:pPr>
                <a:r>
                  <a:rPr lang="zh-TW" altLang="en-US" dirty="0">
                    <a:latin typeface="Hannotate TC" charset="-120"/>
                    <a:ea typeface="Hannotate TC" charset="-120"/>
                    <a:cs typeface="Hannotate TC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charset="0"/>
                        <a:ea typeface="Hannotate TC" charset="-120"/>
                        <a:cs typeface="Hannotate TC" charset="-120"/>
                      </a:rPr>
                      <m:t>𝑥</m:t>
                    </m:r>
                    <m:r>
                      <a:rPr lang="en-US" altLang="zh-TW" i="1">
                        <a:latin typeface="Cambria Math" charset="0"/>
                        <a:ea typeface="Hannotate TC" charset="-120"/>
                        <a:cs typeface="Hannotate TC" charset="-120"/>
                      </a:rPr>
                      <m:t>=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Hannotate TC" charset="-120"/>
                            <a:cs typeface="Hannotate TC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charset="0"/>
                            <a:ea typeface="Hannotate TC" charset="-120"/>
                            <a:cs typeface="Hannotate TC" charset="-12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charset="0"/>
                            <a:ea typeface="Hannotate TC" charset="-120"/>
                            <a:cs typeface="Hannotate TC" charset="-12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dirty="0">
                  <a:latin typeface="Hannotate TC" charset="-120"/>
                  <a:ea typeface="Hannotate TC" charset="-120"/>
                  <a:cs typeface="Hannotate TC" charset="-120"/>
                </a:endParaRPr>
              </a:p>
              <a:p>
                <a:pPr marL="731520" lvl="1">
                  <a:buFont typeface="+mj-lt"/>
                  <a:buAutoNum type="arabicPeriod"/>
                </a:pPr>
                <a:r>
                  <a:rPr lang="zh-TW" altLang="en-US" dirty="0">
                    <a:latin typeface="Hannotate TC" charset="-120"/>
                    <a:ea typeface="Hannotate TC" charset="-120"/>
                    <a:cs typeface="Hannotate TC" charset="-120"/>
                  </a:rPr>
                  <a:t>每次都往一個</a:t>
                </a:r>
                <a:r>
                  <a:rPr lang="zh-TW" altLang="en-US" dirty="0">
                    <a:solidFill>
                      <a:srgbClr val="0070C0"/>
                    </a:solidFill>
                    <a:latin typeface="Hannotate TC" charset="-120"/>
                    <a:ea typeface="Hannotate TC" charset="-120"/>
                    <a:cs typeface="Hannotate TC" charset="-120"/>
                  </a:rPr>
                  <a:t>經由計算後的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Hannotate TC" charset="-120"/>
                            <a:cs typeface="Hannotate TC" charset="-12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rgbClr val="0070C0"/>
                            </a:solidFill>
                            <a:latin typeface="Cambria Math" charset="0"/>
                            <a:ea typeface="Hannotate TC" charset="-120"/>
                            <a:cs typeface="Hannotate TC" charset="-120"/>
                          </a:rPr>
                          <m:t>𝑝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0070C0"/>
                            </a:solidFill>
                            <a:latin typeface="Cambria Math" charset="0"/>
                            <a:ea typeface="Hannotate TC" charset="-120"/>
                            <a:cs typeface="Hannotate TC" charset="-12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>
                    <a:latin typeface="Hannotate TC" charset="-120"/>
                    <a:ea typeface="Hannotate TC" charset="-120"/>
                    <a:cs typeface="Hannotate TC" charset="-120"/>
                  </a:rPr>
                  <a:t>方向走一個步伐得到新的解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charset="0"/>
                        <a:ea typeface="Hannotate TC" charset="-120"/>
                        <a:cs typeface="Hannotate TC" charset="-120"/>
                      </a:rPr>
                      <m:t> </m:t>
                    </m:r>
                    <m:r>
                      <a:rPr lang="en-US" altLang="zh-TW" i="1">
                        <a:latin typeface="Cambria Math" charset="0"/>
                        <a:ea typeface="Hannotate TC" charset="-120"/>
                        <a:cs typeface="Hannotate TC" charset="-120"/>
                      </a:rPr>
                      <m:t>𝑥</m:t>
                    </m:r>
                  </m:oMath>
                </a14:m>
                <a:endParaRPr lang="en-US" altLang="zh-TW" dirty="0">
                  <a:latin typeface="Hannotate TC" charset="-120"/>
                  <a:ea typeface="Hannotate TC" charset="-120"/>
                  <a:cs typeface="Hannotate TC" charset="-120"/>
                </a:endParaRPr>
              </a:p>
              <a:p>
                <a:pPr marL="731520" lvl="1">
                  <a:buFont typeface="+mj-lt"/>
                  <a:buAutoNum type="arabicPeriod"/>
                </a:pPr>
                <a:r>
                  <a:rPr lang="zh-TW" altLang="en-US" dirty="0">
                    <a:latin typeface="Hannotate TC" charset="-120"/>
                    <a:ea typeface="Hannotate TC" charset="-120"/>
                    <a:cs typeface="Hannotate TC" charset="-120"/>
                  </a:rPr>
                  <a:t>持續走，直到解收斂</a:t>
                </a:r>
                <a:endParaRPr lang="en-US" altLang="zh-TW" dirty="0">
                  <a:latin typeface="Hannotate TC" charset="-120"/>
                  <a:ea typeface="Hannotate TC" charset="-120"/>
                  <a:cs typeface="Hannotate TC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altLang="zh-TW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altLang="zh-TW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zh-TW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altLang="zh-TW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altLang="zh-TW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zh-TW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altLang="zh-TW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TW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TW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TW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  <m:r>
                              <a:rPr lang="en-US" altLang="zh-TW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TW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  <m:r>
                              <a:rPr lang="en-US" altLang="zh-TW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66" y="1431985"/>
                <a:ext cx="8713692" cy="5034651"/>
              </a:xfrm>
              <a:blipFill rotWithShape="0">
                <a:blip r:embed="rId3"/>
                <a:stretch>
                  <a:fillRect l="-979" t="-31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C451-CBD8-6C43-8A9E-AF0256286975}" type="datetime1">
              <a:rPr lang="zh-TW" altLang="en-US" smtClean="0"/>
              <a:t>2020/12/10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Copyright © 2017 CS6135 VLSIPDA. Permission required for reproduction or display.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2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Conjugate Gradient Method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zh-TW" altLang="en-US" sz="3200" dirty="0">
                <a:latin typeface="Hannotate TC" charset="-120"/>
                <a:ea typeface="Hannotate TC" charset="-120"/>
                <a:cs typeface="Hannotate TC" charset="-120"/>
              </a:rPr>
              <a:t>共軛梯度法</a:t>
            </a:r>
            <a:r>
              <a:rPr lang="en-US" altLang="zh-TW" sz="3200" dirty="0"/>
              <a:t>) (2/3)</a:t>
            </a:r>
            <a:endParaRPr kumimoji="1" lang="zh-TW" altLang="en-US" sz="3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C451-CBD8-6C43-8A9E-AF0256286975}" type="datetime1">
              <a:rPr lang="zh-TW" altLang="en-US" smtClean="0"/>
              <a:t>2020/12/10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" y="1336406"/>
            <a:ext cx="8472320" cy="5339032"/>
          </a:xfrm>
        </p:spPr>
      </p:pic>
      <p:sp>
        <p:nvSpPr>
          <p:cNvPr id="8" name="文字方塊 7"/>
          <p:cNvSpPr txBox="1"/>
          <p:nvPr/>
        </p:nvSpPr>
        <p:spPr>
          <a:xfrm>
            <a:off x="0" y="6492877"/>
            <a:ext cx="434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Times New Roman" charset="0"/>
                <a:ea typeface="Times New Roman" charset="0"/>
                <a:cs typeface="Times New Roman" charset="0"/>
              </a:rPr>
              <a:t>Source: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Mi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-Chang, Chang</a:t>
            </a:r>
          </a:p>
        </p:txBody>
      </p:sp>
    </p:spTree>
    <p:extLst>
      <p:ext uri="{BB962C8B-B14F-4D97-AF65-F5344CB8AC3E}">
        <p14:creationId xmlns:p14="http://schemas.microsoft.com/office/powerpoint/2010/main" val="199969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Conjugate Gradient Method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zh-TW" altLang="en-US" sz="3200" dirty="0">
                <a:latin typeface="Hannotate TC" charset="-120"/>
                <a:ea typeface="Hannotate TC" charset="-120"/>
                <a:cs typeface="Hannotate TC" charset="-120"/>
              </a:rPr>
              <a:t>共軛梯度法</a:t>
            </a:r>
            <a:r>
              <a:rPr lang="en-US" altLang="zh-TW" sz="3200" dirty="0"/>
              <a:t>) (3/3)</a:t>
            </a:r>
            <a:endParaRPr kumimoji="1"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Gradient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Descent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Method:</a:t>
                </a:r>
              </a:p>
              <a:p>
                <a:pPr lvl="1"/>
                <a:r>
                  <a:rPr lang="en-US" altLang="zh-TW" dirty="0"/>
                  <a:t>Time complexity: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charset="0"/>
                      </a:rPr>
                      <m:t>𝒪</m:t>
                    </m:r>
                    <m:r>
                      <a:rPr lang="en-US" altLang="zh-TW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zh-TW" i="1">
                            <a:latin typeface="Cambria Math" charset="0"/>
                          </a:rPr>
                          <m:t>𝑖𝑡𝑒𝑟</m:t>
                        </m:r>
                      </m:sub>
                    </m:sSub>
                    <m:r>
                      <a:rPr lang="en-US" altLang="zh-TW" i="1">
                        <a:latin typeface="Cambria Math" charset="0"/>
                      </a:rPr>
                      <m:t>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Often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zh-TW" i="1">
                            <a:latin typeface="Cambria Math" charset="0"/>
                          </a:rPr>
                          <m:t>𝑖𝑡𝑒𝑟</m:t>
                        </m:r>
                      </m:sub>
                    </m:sSub>
                    <m:r>
                      <a:rPr lang="en-US" altLang="zh-TW" i="1">
                        <a:latin typeface="Cambria Math" charset="0"/>
                      </a:rPr>
                      <m:t>&gt;</m:t>
                    </m:r>
                    <m:r>
                      <a:rPr lang="en-US" altLang="zh-TW" i="1">
                        <a:latin typeface="Cambria Math" charset="0"/>
                      </a:rPr>
                      <m:t>𝑛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For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Conjugate Gradient Method:</a:t>
                </a:r>
              </a:p>
              <a:p>
                <a:pPr lvl="1"/>
                <a:r>
                  <a:rPr lang="en-US" altLang="zh-TW" dirty="0"/>
                  <a:t>Time complexity: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charset="0"/>
                      </a:rPr>
                      <m:t>𝒪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charset="0"/>
                              </a:rPr>
                              <m:t>𝑖𝑡𝑒𝑟</m:t>
                            </m:r>
                          </m:sub>
                        </m:sSub>
                        <m:r>
                          <a:rPr lang="en-US" altLang="zh-TW" i="1">
                            <a:latin typeface="Cambria Math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charset="0"/>
                      </a:rPr>
                      <m:t>=</m:t>
                    </m:r>
                    <m:r>
                      <a:rPr lang="zh-TW" altLang="en-US" i="1">
                        <a:latin typeface="Cambria Math" charset="0"/>
                      </a:rPr>
                      <m:t>𝒪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zh-TW" i="1">
                            <a:latin typeface="Cambria Math" charset="0"/>
                          </a:rPr>
                          <m:t>𝑖𝑡𝑒𝑟</m:t>
                        </m:r>
                      </m:sub>
                    </m:sSub>
                    <m:r>
                      <a:rPr lang="en-US" altLang="zh-TW" i="1">
                        <a:latin typeface="Cambria Math" charset="0"/>
                      </a:rPr>
                      <m:t>≤</m:t>
                    </m:r>
                    <m:r>
                      <a:rPr lang="en-US" altLang="zh-TW" i="1">
                        <a:latin typeface="Cambria Math" charset="0"/>
                      </a:rPr>
                      <m:t>𝑛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For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sparse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matrix: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charset="0"/>
                      </a:rPr>
                      <m:t>𝒪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charset="0"/>
                              </a:rPr>
                              <m:t>𝑛𝑜𝑛</m:t>
                            </m:r>
                            <m:r>
                              <a:rPr lang="en-US" altLang="zh-TW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charset="0"/>
                              </a:rPr>
                              <m:t>𝑧𝑒𝑟𝑜</m:t>
                            </m:r>
                            <m:r>
                              <a:rPr lang="zh-TW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charset="0"/>
                              </a:rPr>
                              <m:t>𝑡𝑒𝑟𝑚𝑠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Thus, the CG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method is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very efficient</a:t>
                </a:r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731520" lvl="1" indent="-457200">
                  <a:buFont typeface="+mj-lt"/>
                  <a:buAutoNum type="arabicPeriod"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08" t="-2658" b="-5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C451-CBD8-6C43-8A9E-AF0256286975}" type="datetime1">
              <a:rPr lang="zh-TW" altLang="en-US" smtClean="0"/>
              <a:t>2020/12/10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Copyright © 2017 CS6135 VLSIPDA. Permission required for reproduction or display.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79D6-FB2D-4260-B1A1-865E414EF08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974756"/>
      </p:ext>
    </p:extLst>
  </p:cSld>
  <p:clrMapOvr>
    <a:masterClrMapping/>
  </p:clrMapOvr>
</p:sld>
</file>

<file path=ppt/theme/theme1.xml><?xml version="1.0" encoding="utf-8"?>
<a:theme xmlns:a="http://schemas.openxmlformats.org/drawingml/2006/main" name="T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" id="{70836846-B00E-7241-9AF4-063D814D60D9}" vid="{8B9B7F6C-C0E1-2E41-9396-5738F34225C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</Template>
  <TotalTime>1859</TotalTime>
  <Words>1333</Words>
  <Application>Microsoft Office PowerPoint</Application>
  <PresentationFormat>如螢幕大小 (4:3)</PresentationFormat>
  <Paragraphs>215</Paragraphs>
  <Slides>24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Andale Mono</vt:lpstr>
      <vt:lpstr>Hannotate TC</vt:lpstr>
      <vt:lpstr>Klee Medium</vt:lpstr>
      <vt:lpstr>新細明體</vt:lpstr>
      <vt:lpstr>Arial</vt:lpstr>
      <vt:lpstr>Calibri</vt:lpstr>
      <vt:lpstr>Cambria Math</vt:lpstr>
      <vt:lpstr>Consolas</vt:lpstr>
      <vt:lpstr>Helvetica</vt:lpstr>
      <vt:lpstr>Times New Roman</vt:lpstr>
      <vt:lpstr>TA</vt:lpstr>
      <vt:lpstr>CS6135 VLSIPDA  Global Placement</vt:lpstr>
      <vt:lpstr>Homework Part</vt:lpstr>
      <vt:lpstr>Related Files</vt:lpstr>
      <vt:lpstr>Gradient Solver </vt:lpstr>
      <vt:lpstr>Gradient Descent Method (梯度下降法) (1/2)</vt:lpstr>
      <vt:lpstr>Gradient Descent Method (梯度下降法) (2/2)</vt:lpstr>
      <vt:lpstr>Conjugate Gradient Method (共軛梯度法) (1/3)</vt:lpstr>
      <vt:lpstr>Conjugate Gradient Method (共軛梯度法) (2/3)</vt:lpstr>
      <vt:lpstr>Conjugate Gradient Method (共軛梯度法) (3/3)</vt:lpstr>
      <vt:lpstr>HW4</vt:lpstr>
      <vt:lpstr>Keys of Gradient Solver</vt:lpstr>
      <vt:lpstr>Keys of Gradient Solver</vt:lpstr>
      <vt:lpstr>example.cpp (1/5)</vt:lpstr>
      <vt:lpstr>example.cpp (2/5)</vt:lpstr>
      <vt:lpstr>example.cpp (3/5)</vt:lpstr>
      <vt:lpstr>example.cpp (4/5)</vt:lpstr>
      <vt:lpstr>example.cpp (5/5)</vt:lpstr>
      <vt:lpstr>Keys of Gradient Solver</vt:lpstr>
      <vt:lpstr>example.cpp</vt:lpstr>
      <vt:lpstr>Todo (1/5)</vt:lpstr>
      <vt:lpstr>Todo (2/5)</vt:lpstr>
      <vt:lpstr>Todo (3/5)</vt:lpstr>
      <vt:lpstr>Todo (4/5)</vt:lpstr>
      <vt:lpstr>Todo (5/5)</vt:lpstr>
    </vt:vector>
  </TitlesOfParts>
  <Company>TCLab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Cygwin &amp; vim</dc:title>
  <dc:creator>鄭宇翔</dc:creator>
  <cp:lastModifiedBy>Eric</cp:lastModifiedBy>
  <cp:revision>581</cp:revision>
  <cp:lastPrinted>2017-05-09T07:39:26Z</cp:lastPrinted>
  <dcterms:created xsi:type="dcterms:W3CDTF">2015-07-05T21:14:19Z</dcterms:created>
  <dcterms:modified xsi:type="dcterms:W3CDTF">2020-12-10T08:03:44Z</dcterms:modified>
</cp:coreProperties>
</file>