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3"/>
    <p:restoredTop sz="95226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A3D5110-9FE0-496F-B26A-071D02F2DE37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A3D5110-9FE0-496F-B26A-071D02F2DE37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4" name="Образ слайда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ru-RU" altLang="en-US"/>
          </a:p>
        </p:txBody>
      </p:sp>
      <p:sp>
        <p:nvSpPr>
          <p:cNvPr id="5" name="Заметка к слайду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итульный слайд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ставить" type="objOnly" preserve="1">
  <p:cSld name="Встави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раздела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Thinkfree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ru-RU" altLang="en-US"/>
              <a:pPr lvl="0">
                <a:defRPr/>
              </a:pPr>
              <a:t>03-06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1029538" y="2693987"/>
            <a:ext cx="10363198" cy="1470025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altLang="en-US" sz="3000">
                <a:solidFill>
                  <a:schemeClr val="tx1"/>
                </a:solidFill>
                <a:latin typeface="Times New Roman"/>
              </a:rPr>
              <a:t>Умная кормушка для домашних питомцев с веб-интерфейсом</a:t>
            </a:r>
            <a:endParaRPr lang="ru-RU" altLang="en-US" sz="3000">
              <a:solidFill>
                <a:schemeClr val="tx1"/>
              </a:solidFill>
              <a:latin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altLang="en-US" sz="3000">
                <a:solidFill>
                  <a:schemeClr val="tx1"/>
                </a:solidFill>
                <a:latin typeface="Times New Roman"/>
              </a:rPr>
              <a:t>Гамидов Антон Арсенович</a:t>
            </a:r>
            <a:endParaRPr lang="ru-RU" altLang="en-US" sz="3000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Ссылка на </a:t>
            </a:r>
            <a:r>
              <a:rPr lang="en-US" altLang="ru-RU" b="1">
                <a:latin typeface="Times New Roman"/>
              </a:rPr>
              <a:t>github</a:t>
            </a:r>
            <a:endParaRPr lang="en-US" altLang="ru-RU" b="1">
              <a:latin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 algn="ctr">
              <a:buNone/>
              <a:defRPr/>
            </a:pPr>
            <a:r>
              <a:rPr lang="ru-RU" altLang="en-US" sz="2800">
                <a:solidFill>
                  <a:schemeClr val="tx1"/>
                </a:solidFill>
                <a:latin typeface="Times New Roman"/>
              </a:rPr>
              <a:t>Спасибо за внимание!</a:t>
            </a:r>
            <a:endParaRPr lang="ru-RU" altLang="en-US" sz="280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4006" y="1600200"/>
            <a:ext cx="6700994" cy="4525963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598" y="6356350"/>
            <a:ext cx="2844799" cy="365125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Спасибо за внимание</a:t>
            </a:r>
            <a:r>
              <a:rPr lang="en-US" altLang="ru-RU" b="1">
                <a:latin typeface="Times New Roman"/>
              </a:rPr>
              <a:t>!</a:t>
            </a:r>
            <a:endParaRPr lang="en-US" altLang="ru-RU" b="1">
              <a:latin typeface="Times New Roman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Актуальность</a:t>
            </a:r>
            <a:endParaRPr lang="ru-RU" altLang="en-US" b="1">
              <a:latin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>
                <a:latin typeface="Times New Roman"/>
              </a:rPr>
              <a:t>Нехватка времени у владельцев домашних животных</a:t>
            </a:r>
            <a:endParaRPr lang="ru-RU" altLang="en-US" sz="2800">
              <a:latin typeface="Times New Roman"/>
            </a:endParaRPr>
          </a:p>
          <a:p>
            <a:pPr>
              <a:defRPr/>
            </a:pPr>
            <a:r>
              <a:rPr lang="ru-RU" altLang="en-US" sz="2800">
                <a:latin typeface="Times New Roman"/>
              </a:rPr>
              <a:t>Высокая стоимость и закрытость готовых решений</a:t>
            </a:r>
            <a:endParaRPr lang="ru-RU" altLang="en-US" sz="2800">
              <a:latin typeface="Times New Roman"/>
            </a:endParaRPr>
          </a:p>
          <a:p>
            <a:pPr>
              <a:defRPr/>
            </a:pPr>
            <a:r>
              <a:rPr lang="ru-RU" altLang="en-US" sz="2800">
                <a:latin typeface="Times New Roman"/>
              </a:rPr>
              <a:t>Потребность в дистанционном управлении кормлением</a:t>
            </a:r>
            <a:endParaRPr lang="ru-RU" altLang="en-US" sz="2800">
              <a:latin typeface="Times New Roman"/>
            </a:endParaRPr>
          </a:p>
          <a:p>
            <a:pPr>
              <a:defRPr/>
            </a:pPr>
            <a:r>
              <a:rPr lang="ru-RU" altLang="en-US" sz="2800">
                <a:latin typeface="Times New Roman"/>
              </a:rPr>
              <a:t>Возможность адаптации под конкретные задачи</a:t>
            </a:r>
            <a:endParaRPr lang="ru-RU" altLang="en-US" sz="2800"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Сравнение с аналогами</a:t>
            </a:r>
            <a:endParaRPr lang="ru-RU" altLang="en-US" b="1">
              <a:latin typeface="Times New Roman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type="tbl" sz="quarter" idx="13"/>
          </p:nvPr>
        </p:nvGraphicFramePr>
        <p:xfrm>
          <a:off x="608037" y="1643063"/>
          <a:ext cx="10976607" cy="34537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94559"/>
                <a:gridCol w="2202180"/>
                <a:gridCol w="2192655"/>
                <a:gridCol w="2194559"/>
                <a:gridCol w="219265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Характеристика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ru-RU" altLang="en-US" sz="1600">
                          <a:latin typeface="Times New Roman"/>
                        </a:rPr>
                        <a:t>Моя кормушка</a:t>
                      </a:r>
                      <a:endParaRPr lang="ru-RU" altLang="en-US"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PetSafe Smart Feed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Xiaomi Feeder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CatMate C500</a:t>
                      </a:r>
                      <a:endParaRPr sz="1600">
                        <a:latin typeface="Times New Roman"/>
                      </a:endParaRPr>
                    </a:p>
                    <a:p>
                      <a:pPr algn="ctr">
                        <a:defRPr/>
                      </a:pP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Цена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~3 000 руб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12 000 руб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9 500 руб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6 000 руб</a:t>
                      </a:r>
                      <a:endParaRPr sz="1600">
                        <a:latin typeface="Times New Roman"/>
                      </a:endParaRPr>
                    </a:p>
                    <a:p>
                      <a:pPr algn="ctr">
                        <a:defRPr/>
                      </a:pP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Управление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Веб + API (локальное)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Только приложение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Mi Home (облако)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Механический таймер</a:t>
                      </a:r>
                      <a:endParaRPr sz="1600">
                        <a:latin typeface="Times New Roman"/>
                      </a:endParaRPr>
                    </a:p>
                    <a:p>
                      <a:pPr algn="ctr">
                        <a:defRPr/>
                      </a:pP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Точность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±10 г (HX711)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±50 г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±30 г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Нет датчика</a:t>
                      </a:r>
                      <a:endParaRPr sz="1600">
                        <a:latin typeface="Times New Roman"/>
                      </a:endParaRPr>
                    </a:p>
                    <a:p>
                      <a:pPr algn="ctr">
                        <a:defRPr/>
                      </a:pP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Кастомизация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Полная (открытый код)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Нет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Нет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Нет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Ремонт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Замена за 5 минут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Сервисный центр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Сложный ремонт	</a:t>
                      </a: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</a:rPr>
                        <a:t>Не ремонтопригодна</a:t>
                      </a:r>
                      <a:endParaRPr sz="1600">
                        <a:latin typeface="Times New Roman"/>
                      </a:endParaRPr>
                    </a:p>
                    <a:p>
                      <a:pPr algn="ctr">
                        <a:defRPr/>
                      </a:pPr>
                      <a:endParaRPr sz="1600">
                        <a:latin typeface="Times New Roman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609599" y="5125403"/>
            <a:ext cx="8722452" cy="1178242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ru-RU" altLang="en-US"/>
              <a:t>В 3-4 раза дешевле коммерческих аналогов</a:t>
            </a:r>
            <a:endParaRPr lang="ru-RU" altLang="en-US"/>
          </a:p>
          <a:p>
            <a:pPr marL="257040" indent="-257040">
              <a:buFont typeface="Arial"/>
              <a:buChar char="•"/>
              <a:defRPr/>
            </a:pPr>
            <a:r>
              <a:rPr lang="ru-RU" altLang="en-US"/>
              <a:t>Работа без интернета (локальный веб-интерфейс)</a:t>
            </a:r>
            <a:endParaRPr lang="ru-RU" altLang="en-US"/>
          </a:p>
          <a:p>
            <a:pPr marL="257040" indent="-257040">
              <a:buFont typeface="Arial"/>
              <a:buChar char="•"/>
              <a:defRPr/>
            </a:pPr>
            <a:r>
              <a:rPr lang="ru-RU" altLang="en-US"/>
              <a:t>Гибкость (можно добавить камеру, Telegram-бота, голосовое управление)</a:t>
            </a:r>
            <a:endParaRPr lang="ru-RU" altLang="en-US"/>
          </a:p>
          <a:p>
            <a:pPr marL="257040" indent="-257040">
              <a:buFont typeface="Arial"/>
              <a:buChar char="•"/>
              <a:defRPr/>
            </a:pPr>
            <a:r>
              <a:rPr lang="ru-RU" altLang="en-US"/>
              <a:t>Ремонт своими руками (доступные комплектующие)</a:t>
            </a:r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Стек технологий</a:t>
            </a:r>
            <a:endParaRPr lang="ru-RU" altLang="en-US" b="1">
              <a:latin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az-Cyrl-AZ" altLang="en-US" sz="2800" b="1">
                <a:solidFill>
                  <a:schemeClr val="tx1"/>
                </a:solidFill>
                <a:latin typeface="Times New Roman"/>
              </a:rPr>
              <a:t>Программная часть</a:t>
            </a:r>
            <a:r>
              <a:rPr lang="en-US" altLang="ru-RU" sz="2800" b="1">
                <a:solidFill>
                  <a:schemeClr val="tx1"/>
                </a:solidFill>
                <a:latin typeface="Times New Roman"/>
              </a:rPr>
              <a:t>:</a:t>
            </a:r>
            <a:endParaRPr lang="en-US" altLang="ru-RU" sz="2800" b="1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az-Cyrl-AZ" altLang="en-US" sz="2800">
                <a:solidFill>
                  <a:schemeClr val="tx1"/>
                </a:solidFill>
                <a:latin typeface="Times New Roman"/>
              </a:rPr>
              <a:t>Прошивка: C++  </a:t>
            </a:r>
            <a:endParaRPr lang="az-Cyrl-AZ" altLang="en-US" sz="280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az-Cyrl-AZ" altLang="en-US" sz="2800">
                <a:solidFill>
                  <a:schemeClr val="tx1"/>
                </a:solidFill>
                <a:latin typeface="Times New Roman"/>
              </a:rPr>
              <a:t>Веб-интерфейс: HTML, CSS, JavaScript </a:t>
            </a:r>
            <a:endParaRPr lang="az-Cyrl-AZ" altLang="en-US" sz="280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az-Cyrl-AZ" altLang="en-US" sz="2800">
                <a:solidFill>
                  <a:schemeClr val="tx1"/>
                </a:solidFill>
                <a:latin typeface="Times New Roman"/>
              </a:rPr>
              <a:t>Протоколы: HTT</a:t>
            </a:r>
            <a:r>
              <a:rPr lang="en-US" altLang="ru-RU" sz="2800">
                <a:solidFill>
                  <a:schemeClr val="tx1"/>
                </a:solidFill>
                <a:latin typeface="Times New Roman"/>
              </a:rPr>
              <a:t>P</a:t>
            </a:r>
            <a:endParaRPr lang="en-US" altLang="ru-RU" sz="2800">
              <a:solidFill>
                <a:schemeClr val="tx1"/>
              </a:solidFill>
              <a:latin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az-Cyrl-AZ" altLang="en-US" sz="2800" b="1">
                <a:solidFill>
                  <a:schemeClr val="tx1"/>
                </a:solidFill>
                <a:latin typeface="Times New Roman"/>
              </a:rPr>
              <a:t>Инструменты разработки</a:t>
            </a:r>
            <a:r>
              <a:rPr lang="en-US" altLang="ru-RU" sz="2800" b="1">
                <a:solidFill>
                  <a:schemeClr val="tx1"/>
                </a:solidFill>
                <a:latin typeface="Times New Roman"/>
              </a:rPr>
              <a:t>:</a:t>
            </a:r>
            <a:endParaRPr lang="en-US" altLang="ru-RU" sz="2800" b="1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az-Cyrl-AZ" altLang="en-US" sz="2800">
                <a:solidFill>
                  <a:schemeClr val="tx1"/>
                </a:solidFill>
                <a:latin typeface="Times New Roman"/>
              </a:rPr>
              <a:t>Arduino IDE</a:t>
            </a:r>
            <a:endParaRPr lang="az-Cyrl-AZ" altLang="en-US" sz="2800">
              <a:solidFill>
                <a:schemeClr val="tx1"/>
              </a:solidFill>
              <a:latin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az-Cyrl-AZ" altLang="en-US" sz="1400">
              <a:solidFill>
                <a:schemeClr val="tx1"/>
              </a:solidFill>
              <a:latin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az-Cyrl-AZ" altLang="en-US" sz="14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Схема устройства</a:t>
            </a:r>
            <a:endParaRPr lang="ru-RU" altLang="en-US" b="1">
              <a:latin typeface="Times New Roman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7830" y="1628244"/>
            <a:ext cx="7612602" cy="434467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Плата</a:t>
            </a:r>
            <a:endParaRPr lang="ru-RU" altLang="en-US" b="1">
              <a:latin typeface="Times New Roman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5179227" cy="52832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4148" y="1417638"/>
            <a:ext cx="5297575" cy="5283200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Сценарий использования</a:t>
            </a:r>
            <a:endParaRPr lang="ru-RU" altLang="en-US" b="1">
              <a:latin typeface="Times New Roman"/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9950" y="1417638"/>
            <a:ext cx="7912099" cy="518801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Экономика</a:t>
            </a:r>
            <a:endParaRPr lang="ru-RU" altLang="en-US" b="1">
              <a:latin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  <a:defRPr/>
            </a:pPr>
            <a:r>
              <a:rPr lang="ru-RU" altLang="en-US" b="1">
                <a:latin typeface="Times New Roman"/>
              </a:rPr>
              <a:t>Себестоимость кормушки </a:t>
            </a:r>
            <a:endParaRPr lang="ru-RU" altLang="en-US" b="1">
              <a:latin typeface="Times New Roman"/>
            </a:endParaRPr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  <a:defRPr/>
            </a:pPr>
            <a:r>
              <a:rPr lang="ru-RU" altLang="en-US" b="1">
                <a:latin typeface="Times New Roman"/>
              </a:rPr>
              <a:t>Аналоги</a:t>
            </a:r>
            <a:endParaRPr lang="ru-RU" altLang="en-US" b="1">
              <a:latin typeface="Times New Roman"/>
            </a:endParaRPr>
          </a:p>
          <a:p>
            <a:pPr>
              <a:buNone/>
              <a:defRPr/>
            </a:pPr>
            <a:r>
              <a:rPr lang="en-US" altLang="en-US">
                <a:latin typeface="Times New Roman"/>
              </a:rPr>
              <a:t>PetSafe Smart Feed</a:t>
            </a:r>
            <a:r>
              <a:rPr lang="en-US" altLang="ru-RU">
                <a:latin typeface="Times New Roman"/>
              </a:rPr>
              <a:t>:</a:t>
            </a:r>
            <a:r>
              <a:rPr lang="ru-RU" altLang="en-US">
                <a:latin typeface="Times New Roman"/>
              </a:rPr>
              <a:t> </a:t>
            </a:r>
            <a:r>
              <a:rPr lang="en-US" altLang="ru-RU">
                <a:latin typeface="Times New Roman"/>
              </a:rPr>
              <a:t>12000</a:t>
            </a:r>
            <a:r>
              <a:rPr lang="ru-RU" altLang="en-US">
                <a:latin typeface="Times New Roman"/>
              </a:rPr>
              <a:t> руб</a:t>
            </a:r>
            <a:endParaRPr lang="ru-RU" altLang="en-US">
              <a:latin typeface="Times New Roman"/>
            </a:endParaRPr>
          </a:p>
          <a:p>
            <a:pPr>
              <a:buNone/>
              <a:defRPr/>
            </a:pPr>
            <a:r>
              <a:rPr lang="en-US" altLang="ru-RU">
                <a:latin typeface="Times New Roman"/>
              </a:rPr>
              <a:t>Xiaomi Feeder: 9500 </a:t>
            </a:r>
            <a:r>
              <a:rPr lang="ru-RU" altLang="en-US">
                <a:latin typeface="Times New Roman"/>
              </a:rPr>
              <a:t>руб</a:t>
            </a:r>
            <a:endParaRPr lang="ru-RU" altLang="en-US">
              <a:latin typeface="Times New Roman"/>
            </a:endParaRPr>
          </a:p>
          <a:p>
            <a:pPr>
              <a:buNone/>
              <a:defRPr/>
            </a:pPr>
            <a:r>
              <a:rPr lang="en-US" altLang="ru-RU">
                <a:latin typeface="Times New Roman"/>
              </a:rPr>
              <a:t>CatMate C500: 6000 </a:t>
            </a:r>
            <a:r>
              <a:rPr lang="ru-RU" altLang="en-US">
                <a:latin typeface="Times New Roman"/>
              </a:rPr>
              <a:t>руб</a:t>
            </a:r>
            <a:endParaRPr lang="ru-RU" altLang="en-US">
              <a:latin typeface="Times New Roman"/>
            </a:endParaRPr>
          </a:p>
          <a:p>
            <a:pPr>
              <a:buNone/>
              <a:defRPr/>
            </a:pPr>
            <a:endParaRPr lang="ru-RU" altLang="en-US">
              <a:latin typeface="Times New Roman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09599" y="2069913"/>
          <a:ext cx="5486401" cy="35128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81525"/>
                <a:gridCol w="300487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>
                          <a:latin typeface="Times New Roman"/>
                        </a:rPr>
                        <a:t>Компонент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>
                          <a:latin typeface="Times New Roman"/>
                        </a:rPr>
                        <a:t>Цена (руб)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>
                          <a:latin typeface="Times New Roman"/>
                        </a:rPr>
                        <a:t>ESP32 Wroom-32	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>
                          <a:latin typeface="Times New Roman"/>
                        </a:rPr>
                        <a:t>593</a:t>
                      </a:r>
                      <a:endParaRPr lang="en-US" altLang="ru-RU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>
                          <a:latin typeface="Times New Roman"/>
                        </a:rPr>
                        <a:t>Драйвер MX1508	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>
                          <a:latin typeface="Times New Roman"/>
                        </a:rPr>
                        <a:t>198</a:t>
                      </a:r>
                      <a:endParaRPr lang="en-US" altLang="ru-RU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5078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>
                          <a:latin typeface="Times New Roman"/>
                        </a:rPr>
                        <a:t>Шаговый двигатель	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>
                          <a:latin typeface="Times New Roman"/>
                        </a:rPr>
                        <a:t>856</a:t>
                      </a:r>
                      <a:endParaRPr lang="en-US" altLang="ru-RU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>
                          <a:latin typeface="Times New Roman"/>
                        </a:rPr>
                        <a:t>Датчик веса (HX711)	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>
                          <a:latin typeface="Times New Roman"/>
                        </a:rPr>
                        <a:t>187</a:t>
                      </a:r>
                      <a:endParaRPr lang="en-US" altLang="ru-RU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>
                          <a:latin typeface="Times New Roman"/>
                        </a:rPr>
                        <a:t>Тензодатчик 20 кг	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>
                          <a:latin typeface="Times New Roman"/>
                        </a:rPr>
                        <a:t>296</a:t>
                      </a:r>
                      <a:endParaRPr lang="en-US" altLang="ru-RU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>
                          <a:latin typeface="Times New Roman"/>
                        </a:rPr>
                        <a:t>Блок питания	</a:t>
                      </a:r>
                      <a:endParaRPr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>
                          <a:latin typeface="Times New Roman"/>
                        </a:rPr>
                        <a:t>558</a:t>
                      </a:r>
                      <a:endParaRPr lang="en-US" altLang="ru-RU">
                        <a:latin typeface="Times New Roman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defRPr/>
                      </a:pPr>
                      <a:r>
                        <a:rPr b="1">
                          <a:latin typeface="Times New Roman"/>
                        </a:rPr>
                        <a:t>Итого</a:t>
                      </a:r>
                      <a:endParaRPr b="1">
                        <a:latin typeface="Times New Roman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ru-RU" b="1">
                          <a:latin typeface="Times New Roman"/>
                        </a:rPr>
                        <a:t>2688</a:t>
                      </a:r>
                      <a:endParaRPr lang="en-US" altLang="ru-RU" b="1">
                        <a:latin typeface="Times New Roman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 b="1">
                <a:latin typeface="Times New Roman"/>
              </a:rPr>
              <a:t>Заключение</a:t>
            </a:r>
            <a:endParaRPr lang="ru-RU" altLang="en-US" b="1">
              <a:latin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ru-RU" altLang="en-US" sz="2800">
                <a:latin typeface="Times New Roman"/>
              </a:rPr>
              <a:t>Умная кормушка — это:</a:t>
            </a:r>
            <a:endParaRPr lang="ru-RU" altLang="en-US" sz="2800">
              <a:latin typeface="Times New Roman"/>
            </a:endParaRPr>
          </a:p>
          <a:p>
            <a:pPr marL="342900" indent="-342900">
              <a:defRPr/>
            </a:pPr>
            <a:r>
              <a:rPr lang="ru-RU" altLang="en-US" sz="2800">
                <a:latin typeface="Times New Roman"/>
              </a:rPr>
              <a:t>Доступно (для любого бюджета).</a:t>
            </a:r>
            <a:endParaRPr lang="ru-RU" altLang="en-US" sz="2800">
              <a:latin typeface="Times New Roman"/>
            </a:endParaRPr>
          </a:p>
          <a:p>
            <a:pPr marL="342900" indent="-342900">
              <a:defRPr/>
            </a:pPr>
            <a:r>
              <a:rPr lang="ru-RU" altLang="en-US" sz="2800">
                <a:latin typeface="Times New Roman"/>
              </a:rPr>
              <a:t>Надежно (локальное управление).</a:t>
            </a:r>
            <a:endParaRPr lang="ru-RU" altLang="en-US" sz="2800">
              <a:latin typeface="Times New Roman"/>
            </a:endParaRPr>
          </a:p>
          <a:p>
            <a:pPr marL="342900" indent="-342900">
              <a:defRPr/>
            </a:pPr>
            <a:r>
              <a:rPr lang="ru-RU" altLang="en-US" sz="2800">
                <a:latin typeface="Times New Roman"/>
              </a:rPr>
              <a:t>Перспективно (платформа для экспериментов с IoT).</a:t>
            </a:r>
            <a:endParaRPr lang="ru-RU" altLang="en-US" sz="2800">
              <a:latin typeface="Times New Roman"/>
            </a:endParaRPr>
          </a:p>
          <a:p>
            <a:pPr marL="342900" indent="-342900">
              <a:defRPr/>
            </a:pPr>
            <a:r>
              <a:rPr lang="ru-RU" altLang="en-US" sz="2800">
                <a:latin typeface="Times New Roman"/>
              </a:rPr>
              <a:t>Открытый код и ремонтопригодность экономят бюджет в долгоср  очной перспективе.</a:t>
            </a:r>
            <a:endParaRPr lang="ru-RU" altLang="en-US" sz="2800">
              <a:latin typeface="Times New Roman"/>
            </a:endParaRPr>
          </a:p>
          <a:p>
            <a:pPr>
              <a:buNone/>
              <a:defRPr/>
            </a:pPr>
            <a:endParaRPr lang="ru-RU" altLang="en-US"/>
          </a:p>
          <a:p>
            <a:pPr>
              <a:buNone/>
              <a:defRPr/>
            </a:pPr>
            <a:r>
              <a:rPr lang="ru-RU" altLang="en-US"/>
              <a:t> </a:t>
            </a:r>
            <a:br>
              <a:rPr lang="ru-RU" altLang="en-US"/>
            </a:b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HCR Dotum"/>
        <a:cs typeface="Times New Roman"/>
      </a:majorFont>
      <a:minorFont>
        <a:latin typeface="HCR Dotum"/>
        <a:ea typeface="HCR Dotum"/>
        <a:cs typeface="Times New Roman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HCR Dotum"/>
        <a:cs typeface="Times New Roman"/>
      </a:majorFont>
      <a:minorFont>
        <a:latin typeface="HCR Dotum"/>
        <a:ea typeface="HCR Dotum"/>
        <a:cs typeface="Times New Roman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238</ep:Words>
  <ep:PresentationFormat>Экран (4:3)</ep:PresentationFormat>
  <ep:Paragraphs>48</ep:Paragraphs>
  <ep:Slides>11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11</vt:i4>
      </vt:variant>
    </vt:vector>
  </ep:HeadingPairs>
  <ep:TitlesOfParts>
    <vt:vector size="12" baseType="lpstr">
      <vt:lpstr>Thinkfree Office</vt:lpstr>
      <vt:lpstr>Умная кормушка для домашних питомцев с веб-интерфейсом Гамидов Антон Арсенович</vt:lpstr>
      <vt:lpstr>Актуальность</vt:lpstr>
      <vt:lpstr>Сравнение с аналогами</vt:lpstr>
      <vt:lpstr>Стек технологий</vt:lpstr>
      <vt:lpstr>Схема устройства</vt:lpstr>
      <vt:lpstr>Плата</vt:lpstr>
      <vt:lpstr>Сценарий использования</vt:lpstr>
      <vt:lpstr>Экономика</vt:lpstr>
      <vt:lpstr>Заключение</vt:lpstr>
      <vt:lpstr>Ссылка на github</vt:lpstr>
      <vt:lpstr>Спасибо за внимание!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2025-05-17T07:46:29.068</dcterms:created>
  <dc:creator>HUAWEI</dc:creator>
  <cp:lastModifiedBy>HUAWEI</cp:lastModifiedBy>
  <dcterms:modified xsi:type="dcterms:W3CDTF">2025-06-03T17:10:57.474</dcterms:modified>
  <cp:revision>31</cp:revision>
  <dc:title>Умная кормушка для домашних питомцев с веб-интерфейсом Гамидов Антон Арсенович</dc:title>
  <cp:version>0906.0100.01</cp:version>
</cp:coreProperties>
</file>