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5" r:id="rId5"/>
    <p:sldId id="259" r:id="rId6"/>
    <p:sldId id="269" r:id="rId7"/>
    <p:sldId id="264" r:id="rId8"/>
    <p:sldId id="266" r:id="rId9"/>
    <p:sldId id="267" r:id="rId10"/>
    <p:sldId id="268" r:id="rId11"/>
    <p:sldId id="262" r:id="rId12"/>
    <p:sldId id="263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CA1943-946A-4D7B-B955-BE221E72E373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C7C94-2E8E-4A78-84A2-5428087586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6212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198AB8-64EB-41BC-823C-8777B1C31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1C5B6BD-E38F-49BF-BB1B-D2212FA7A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582EE3-53F5-49A0-9E17-3B57EEDB8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9F340-7779-49BA-B509-135020C4FE86}" type="datetime1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F494CB-E2CD-4AC1-8E68-F4C34CB72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58E03E-BD0B-4261-9265-172E7195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47CD-CBF0-44D0-831A-7A783735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281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077495-A67F-467C-A130-E105D4A36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7D83313-B798-44EC-951C-C5C5357E5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2CBDAB-3F71-4D23-A8D8-E897F8FFD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0D08-373C-46E8-839C-265B1C1D5A7F}" type="datetime1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572345-EBB4-4263-BD1E-5D956459A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F21D41-ACC8-4937-A5FD-1FD7BDFBE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47CD-CBF0-44D0-831A-7A783735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968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3DB68C4-D5D5-4762-868E-F7CF8DF88A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458D4A9-8FFF-4E65-8A93-65E13E35B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96A80B-8C01-4C20-ABB0-37C149894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3CE5-690F-4A5F-99F4-8F4C82D1FE8C}" type="datetime1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16A796-2029-419D-9CFF-DDF5A5A0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C125A5-66FD-4C7B-975E-B0C513A4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47CD-CBF0-44D0-831A-7A783735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519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CD05B8-A9B5-4BB2-AFA7-A8BF88A08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2EB53E-CCF7-4250-905D-5E242E247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7FF149-9E40-4939-B80E-431D42913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2A97-53C5-4C8C-9AAF-0EE938DAB75A}" type="datetime1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19C6A2-3E73-42F3-ABBA-D9C75025C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1F0DD4-5983-4768-9E88-48427978C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47CD-CBF0-44D0-831A-7A783735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5325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0159BA-146D-4F2F-8D4C-163820828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0AD2DA7-02DD-404E-A729-EA0CC4263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CBF99B-BEB8-4323-8C3E-AED9F2036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0CDAE-249E-489A-BC28-A58C3786764A}" type="datetime1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F6D340-6FC9-46AE-A7A2-DAAD82558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BE8B20-BBE7-4DB2-8C66-E6D2670B7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47CD-CBF0-44D0-831A-7A783735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23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A80FEC-69FF-4EDD-BDA3-77BD2DB42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74F9DB-6AA3-430F-A1D5-B52973FD91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2142786-3F7B-4B14-818D-8DEAB01C5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E29A2B-A4BF-420D-8988-144089FC4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8D53-F4E9-4E5D-A9A0-8F861D2966C7}" type="datetime1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6B646FD-940A-4B92-8CD6-5898723A4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6E869FA-9265-4949-B73D-2F430748A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47CD-CBF0-44D0-831A-7A783735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489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413B3A-659C-4DA7-99CC-BDE270C6E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B657267-2A0A-4FB5-8F40-B41303771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964121F-BA6A-4233-A104-4121A96F7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0291C59-A53B-410C-ACA5-62B557E43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0257569-4B39-4800-9CAD-A83FF3E04E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D2932DF-6D77-4D6A-BEEE-605545D36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D905-D1B5-4142-B12E-5E3D5646F339}" type="datetime1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A696ADB-9250-4064-9784-9295E6F9D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864E5A8-D282-422E-BB99-1480B3C9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47CD-CBF0-44D0-831A-7A783735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699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A64A34-02E0-4747-854D-FBE07BC46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541381D-BB69-4487-8DC1-EE1452D62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C2D1-4DAB-42AB-8451-5A5C6ADB7221}" type="datetime1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5E099EC-34D5-46EC-8DE5-5DDC5B538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852BB00-E55B-4589-867B-1F2452B2E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47CD-CBF0-44D0-831A-7A783735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3502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055F2BF-4009-4D70-870F-24B472A5F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2928-7993-4033-8D14-F7DB886B67EA}" type="datetime1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7B87624-C5B2-4162-8E84-1A29448AD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760A1D-BA52-4C80-BBE8-15AD6EE9D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47CD-CBF0-44D0-831A-7A783735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1263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4C20B2-695A-4CAF-BE9B-800E99DA6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9A2AC2-5CAC-43DF-9BAA-1DAAA9AC4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59DA6A0-8FB7-498B-9D62-B0387E428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AFF80DE-4667-4FC0-8F2D-68821D414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D905-B5D9-46CB-B467-A409F8F193E2}" type="datetime1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5925979-7750-43E1-95CF-1EEB4372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087839B-ADF1-442A-87AF-FA18FA948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47CD-CBF0-44D0-831A-7A783735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98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F9BF0E-08BE-4AEF-A0DF-1493C7623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0A38C87-BF43-4156-9854-35440EF5E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FEF1700-B152-4549-8875-B0CF8BA20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C71EF9D-A0E8-450C-BE59-62634B1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00A1-F773-4990-AFEA-6E2976DC2CEA}" type="datetime1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A4B2022-9927-4FE9-ADE7-0E3745D3C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45FCB3F-E4D6-46B9-A397-1DE28A03D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47CD-CBF0-44D0-831A-7A783735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373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1025B27-184C-4C20-B5E5-8C615F20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E26346D-7F25-46E3-A501-D52B8F33C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93501D-E5B2-475F-8EC0-7FA9B796DB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59DE9-FF68-4F55-8D7E-B3376DDE2AA8}" type="datetime1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576DB2-11CA-4C0E-A9E1-CAC2302362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C78362-FF5E-4096-98F7-98B6195B6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847CD-CBF0-44D0-831A-7A783735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9854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hyperlink" Target="https://lodev.org/cgtutor/filtering.html#Embos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0F110A-AEAC-4ACA-B671-81FAF940D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/>
          <a:lstStyle/>
          <a:p>
            <a:r>
              <a:rPr lang="zh-TW" altLang="en-US" dirty="0"/>
              <a:t> </a:t>
            </a:r>
            <a:br>
              <a:rPr lang="en-US" altLang="zh-TW" dirty="0"/>
            </a:br>
            <a:r>
              <a:rPr lang="en-US" altLang="zh-TW" dirty="0"/>
              <a:t>EE6470 Midterm Project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3F9415E-C977-4B03-B295-E2F438F09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8288"/>
            <a:ext cx="9144000" cy="1655762"/>
          </a:xfrm>
        </p:spPr>
        <p:txBody>
          <a:bodyPr/>
          <a:lstStyle/>
          <a:p>
            <a:r>
              <a:rPr lang="en-US" altLang="zh-TW" dirty="0"/>
              <a:t>109061613 </a:t>
            </a:r>
            <a:r>
              <a:rPr lang="zh-TW" altLang="en-US" dirty="0"/>
              <a:t>黃柏凱</a:t>
            </a:r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BAC3368-BA2A-48D0-816B-0B49D166F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47CD-CBF0-44D0-831A-7A78373511A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2894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7F0C1D-D5F3-44C7-8EDF-55C349229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118861"/>
            <a:ext cx="8391525" cy="66536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/>
              <a:t>With/without </a:t>
            </a:r>
            <a:r>
              <a:rPr lang="en-US" altLang="zh-TW" kern="100" dirty="0"/>
              <a:t>CONSTRAIN_LATENCY</a:t>
            </a:r>
            <a:r>
              <a:rPr lang="en-US" altLang="zh-TW" dirty="0"/>
              <a:t> 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8E0CB376-CE75-42CE-8695-8FE1D47FE9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5236492"/>
              </p:ext>
            </p:extLst>
          </p:nvPr>
        </p:nvGraphicFramePr>
        <p:xfrm>
          <a:off x="147638" y="1564725"/>
          <a:ext cx="7786687" cy="51694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8149">
                  <a:extLst>
                    <a:ext uri="{9D8B030D-6E8A-4147-A177-3AD203B41FA5}">
                      <a16:colId xmlns:a16="http://schemas.microsoft.com/office/drawing/2014/main" val="2885567692"/>
                    </a:ext>
                  </a:extLst>
                </a:gridCol>
                <a:gridCol w="2080419">
                  <a:extLst>
                    <a:ext uri="{9D8B030D-6E8A-4147-A177-3AD203B41FA5}">
                      <a16:colId xmlns:a16="http://schemas.microsoft.com/office/drawing/2014/main" val="2290961712"/>
                    </a:ext>
                  </a:extLst>
                </a:gridCol>
                <a:gridCol w="1970322">
                  <a:extLst>
                    <a:ext uri="{9D8B030D-6E8A-4147-A177-3AD203B41FA5}">
                      <a16:colId xmlns:a16="http://schemas.microsoft.com/office/drawing/2014/main" val="412576426"/>
                    </a:ext>
                  </a:extLst>
                </a:gridCol>
                <a:gridCol w="2467797">
                  <a:extLst>
                    <a:ext uri="{9D8B030D-6E8A-4147-A177-3AD203B41FA5}">
                      <a16:colId xmlns:a16="http://schemas.microsoft.com/office/drawing/2014/main" val="3552225720"/>
                    </a:ext>
                  </a:extLst>
                </a:gridCol>
              </a:tblGrid>
              <a:tr h="2519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Batch rows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simulated time(ns)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Total estimated area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extLst>
                  <a:ext uri="{0D108BD9-81ED-4DB2-BD59-A6C34878D82A}">
                    <a16:rowId xmlns:a16="http://schemas.microsoft.com/office/drawing/2014/main" val="171155318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Sim_B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[3][512]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indent="609600" algn="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15,687,740   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extLst>
                  <a:ext uri="{0D108BD9-81ED-4DB2-BD59-A6C34878D82A}">
                    <a16:rowId xmlns:a16="http://schemas.microsoft.com/office/drawing/2014/main" val="3669303358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[4][512]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indent="609600" algn="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15,667,260  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extLst>
                  <a:ext uri="{0D108BD9-81ED-4DB2-BD59-A6C34878D82A}">
                    <a16:rowId xmlns:a16="http://schemas.microsoft.com/office/drawing/2014/main" val="695696482"/>
                  </a:ext>
                </a:extLst>
              </a:tr>
              <a:tr h="4839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[4][512]with CONSTRAIN_LATENCY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indent="609600" algn="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15,667,260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extLst>
                  <a:ext uri="{0D108BD9-81ED-4DB2-BD59-A6C34878D82A}">
                    <a16:rowId xmlns:a16="http://schemas.microsoft.com/office/drawing/2014/main" val="2342840112"/>
                  </a:ext>
                </a:extLst>
              </a:tr>
              <a:tr h="4839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[5][512]with CONSTRAIN_LATENCY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indent="609600" algn="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15,646,780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extLst>
                  <a:ext uri="{0D108BD9-81ED-4DB2-BD59-A6C34878D82A}">
                    <a16:rowId xmlns:a16="http://schemas.microsoft.com/office/drawing/2014/main" val="4039548789"/>
                  </a:ext>
                </a:extLst>
              </a:tr>
              <a:tr h="2419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extLst>
                  <a:ext uri="{0D108BD9-81ED-4DB2-BD59-A6C34878D82A}">
                    <a16:rowId xmlns:a16="http://schemas.microsoft.com/office/drawing/2014/main" val="936821786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Sim_V_BAISC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[3][512]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indent="609600" algn="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459,520,095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5933.2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extLst>
                  <a:ext uri="{0D108BD9-81ED-4DB2-BD59-A6C34878D82A}">
                    <a16:rowId xmlns:a16="http://schemas.microsoft.com/office/drawing/2014/main" val="1815141344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[4][512]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indent="609600" algn="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474,234,985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5847.5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extLst>
                  <a:ext uri="{0D108BD9-81ED-4DB2-BD59-A6C34878D82A}">
                    <a16:rowId xmlns:a16="http://schemas.microsoft.com/office/drawing/2014/main" val="725928698"/>
                  </a:ext>
                </a:extLst>
              </a:tr>
              <a:tr h="4839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[4][512]with CONSTRAIN_LATENCY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indent="609600" algn="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57,328,705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6770.8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extLst>
                  <a:ext uri="{0D108BD9-81ED-4DB2-BD59-A6C34878D82A}">
                    <a16:rowId xmlns:a16="http://schemas.microsoft.com/office/drawing/2014/main" val="1340378543"/>
                  </a:ext>
                </a:extLst>
              </a:tr>
              <a:tr h="4839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[5][512]with CONSTRAIN_LATENCY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62,417,985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7101.4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extLst>
                  <a:ext uri="{0D108BD9-81ED-4DB2-BD59-A6C34878D82A}">
                    <a16:rowId xmlns:a16="http://schemas.microsoft.com/office/drawing/2014/main" val="189107426"/>
                  </a:ext>
                </a:extLst>
              </a:tr>
              <a:tr h="2419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  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extLst>
                  <a:ext uri="{0D108BD9-81ED-4DB2-BD59-A6C34878D82A}">
                    <a16:rowId xmlns:a16="http://schemas.microsoft.com/office/drawing/2014/main" val="1896458954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Sim_V_DPA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[3][512]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151,444,545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3254.5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extLst>
                  <a:ext uri="{0D108BD9-81ED-4DB2-BD59-A6C34878D82A}">
                    <a16:rowId xmlns:a16="http://schemas.microsoft.com/office/drawing/2014/main" val="2840152395"/>
                  </a:ext>
                </a:extLst>
              </a:tr>
              <a:tr h="2419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[4][512]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156,359,745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3376.6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extLst>
                  <a:ext uri="{0D108BD9-81ED-4DB2-BD59-A6C34878D82A}">
                    <a16:rowId xmlns:a16="http://schemas.microsoft.com/office/drawing/2014/main" val="2439309555"/>
                  </a:ext>
                </a:extLst>
              </a:tr>
              <a:tr h="4839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[4][512]with CONSTRAIN_LATENCY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62,540,865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3218.3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extLst>
                  <a:ext uri="{0D108BD9-81ED-4DB2-BD59-A6C34878D82A}">
                    <a16:rowId xmlns:a16="http://schemas.microsoft.com/office/drawing/2014/main" val="2134737288"/>
                  </a:ext>
                </a:extLst>
              </a:tr>
              <a:tr h="4839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[5][512]with CONSTRAIN_LATENCY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67,619,905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3294.0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extLst>
                  <a:ext uri="{0D108BD9-81ED-4DB2-BD59-A6C34878D82A}">
                    <a16:rowId xmlns:a16="http://schemas.microsoft.com/office/drawing/2014/main" val="2121135270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79E1B61A-ED3D-4476-BD87-09EBE0BADE75}"/>
              </a:ext>
            </a:extLst>
          </p:cNvPr>
          <p:cNvSpPr/>
          <p:nvPr/>
        </p:nvSpPr>
        <p:spPr>
          <a:xfrm>
            <a:off x="8829675" y="6395621"/>
            <a:ext cx="1752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/>
              <a:t>(Clock period = 10)</a:t>
            </a:r>
            <a:endParaRPr lang="zh-TW" altLang="en-US" sz="16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4C2751-C3F8-4E45-9D64-CA373F4A3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A7847CD-CBF0-44D0-831A-7A78373511A2}" type="slidenum">
              <a:rPr lang="zh-TW" altLang="en-US" smtClean="0"/>
              <a:t>10</a:t>
            </a:fld>
            <a:endParaRPr lang="zh-TW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8A64503-DCB2-4DFE-BC56-DF88877268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661839"/>
              </p:ext>
            </p:extLst>
          </p:nvPr>
        </p:nvGraphicFramePr>
        <p:xfrm>
          <a:off x="7998619" y="823496"/>
          <a:ext cx="4062412" cy="18878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5603">
                  <a:extLst>
                    <a:ext uri="{9D8B030D-6E8A-4147-A177-3AD203B41FA5}">
                      <a16:colId xmlns:a16="http://schemas.microsoft.com/office/drawing/2014/main" val="773040539"/>
                    </a:ext>
                  </a:extLst>
                </a:gridCol>
                <a:gridCol w="821932">
                  <a:extLst>
                    <a:ext uri="{9D8B030D-6E8A-4147-A177-3AD203B41FA5}">
                      <a16:colId xmlns:a16="http://schemas.microsoft.com/office/drawing/2014/main" val="1975263932"/>
                    </a:ext>
                  </a:extLst>
                </a:gridCol>
                <a:gridCol w="1209274">
                  <a:extLst>
                    <a:ext uri="{9D8B030D-6E8A-4147-A177-3AD203B41FA5}">
                      <a16:colId xmlns:a16="http://schemas.microsoft.com/office/drawing/2014/main" val="1132798493"/>
                    </a:ext>
                  </a:extLst>
                </a:gridCol>
                <a:gridCol w="1015603">
                  <a:extLst>
                    <a:ext uri="{9D8B030D-6E8A-4147-A177-3AD203B41FA5}">
                      <a16:colId xmlns:a16="http://schemas.microsoft.com/office/drawing/2014/main" val="3991012601"/>
                    </a:ext>
                  </a:extLst>
                </a:gridCol>
              </a:tblGrid>
              <a:tr h="4247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simulated time(ns)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estimated area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6904993"/>
                  </a:ext>
                </a:extLst>
              </a:tr>
              <a:tr h="1691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Sim_B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 spilt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  52,428,850    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8083818"/>
                  </a:ext>
                </a:extLst>
              </a:tr>
              <a:tr h="1691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spilt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104,857,650   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199475"/>
                  </a:ext>
                </a:extLst>
              </a:tr>
              <a:tr h="1691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8826873"/>
                  </a:ext>
                </a:extLst>
              </a:tr>
              <a:tr h="1691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Sim_V_BAISC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 spilt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   99,614,775    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5269.9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0707252"/>
                  </a:ext>
                </a:extLst>
              </a:tr>
              <a:tr h="1691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spilt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152,043,575   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3493.9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6417568"/>
                  </a:ext>
                </a:extLst>
              </a:tr>
              <a:tr h="1691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5667302"/>
                  </a:ext>
                </a:extLst>
              </a:tr>
              <a:tr h="1691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Sim_V_DPA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 spilt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  78,643,255    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2448.3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8292080"/>
                  </a:ext>
                </a:extLst>
              </a:tr>
              <a:tr h="1691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spilt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131,072,055   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2138.7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8844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459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BF4434-A54C-4F9B-AD22-5BD2FD9B9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80975"/>
            <a:ext cx="10515600" cy="730250"/>
          </a:xfrm>
        </p:spPr>
        <p:txBody>
          <a:bodyPr/>
          <a:lstStyle/>
          <a:p>
            <a:pPr algn="ctr"/>
            <a:r>
              <a:rPr lang="en-US" altLang="zh-TW" dirty="0"/>
              <a:t>Result of TLM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1DF0A1-ACD0-423B-9C05-C927580F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39687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0C4C207-5E8F-46CF-8E5F-40A96F616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499" y="5224396"/>
            <a:ext cx="6266212" cy="97168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9543041-ED69-4C7B-B8E7-BB5DC46020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2400300"/>
            <a:ext cx="4883150" cy="330199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5EA9368-F5D2-4CAA-860D-4EC5730EC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7499" y="4748176"/>
            <a:ext cx="2403961" cy="476257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55C4C55-6B4F-4460-9CF5-DEA5C36E0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2408"/>
              </p:ext>
            </p:extLst>
          </p:nvPr>
        </p:nvGraphicFramePr>
        <p:xfrm>
          <a:off x="5724525" y="2466974"/>
          <a:ext cx="5972174" cy="13095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05097">
                  <a:extLst>
                    <a:ext uri="{9D8B030D-6E8A-4147-A177-3AD203B41FA5}">
                      <a16:colId xmlns:a16="http://schemas.microsoft.com/office/drawing/2014/main" val="4228307776"/>
                    </a:ext>
                  </a:extLst>
                </a:gridCol>
                <a:gridCol w="1647891">
                  <a:extLst>
                    <a:ext uri="{9D8B030D-6E8A-4147-A177-3AD203B41FA5}">
                      <a16:colId xmlns:a16="http://schemas.microsoft.com/office/drawing/2014/main" val="679240150"/>
                    </a:ext>
                  </a:extLst>
                </a:gridCol>
                <a:gridCol w="2119186">
                  <a:extLst>
                    <a:ext uri="{9D8B030D-6E8A-4147-A177-3AD203B41FA5}">
                      <a16:colId xmlns:a16="http://schemas.microsoft.com/office/drawing/2014/main" val="612409440"/>
                    </a:ext>
                  </a:extLst>
                </a:gridCol>
              </a:tblGrid>
              <a:tr h="4365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simulated time(ns)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9951183"/>
                  </a:ext>
                </a:extLst>
              </a:tr>
              <a:tr h="4365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TLM, batch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　　　　　　</a:t>
                      </a:r>
                      <a:r>
                        <a:rPr lang="en-US" sz="1200" kern="100">
                          <a:effectLst/>
                        </a:rPr>
                        <a:t>481,503   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0581500"/>
                  </a:ext>
                </a:extLst>
              </a:tr>
              <a:tr h="4365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Sim_B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Batch(HLS)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</a:rPr>
                        <a:t>　　　　　</a:t>
                      </a:r>
                      <a:r>
                        <a:rPr lang="en-US" sz="1200" kern="100" dirty="0">
                          <a:effectLst/>
                        </a:rPr>
                        <a:t>15,687,740   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9890158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B4241F02-9DAB-4F67-A108-7A9B6592E4C2}"/>
              </a:ext>
            </a:extLst>
          </p:cNvPr>
          <p:cNvSpPr/>
          <p:nvPr/>
        </p:nvSpPr>
        <p:spPr>
          <a:xfrm>
            <a:off x="10337031" y="3838069"/>
            <a:ext cx="13596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/>
              <a:t>(Clock period = 10)</a:t>
            </a:r>
            <a:endParaRPr lang="zh-TW" altLang="en-US" sz="1200" dirty="0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C1840C3-0C63-4AD4-AB2A-C4554437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47CD-CBF0-44D0-831A-7A78373511A2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323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F75852-959B-4F56-BF58-1CD98948D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Demo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548A3F6-3D47-4D5D-B4B3-F0CE5FC93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1873250"/>
            <a:ext cx="4351338" cy="4351338"/>
          </a:xfrm>
        </p:spPr>
      </p:pic>
      <p:sp>
        <p:nvSpPr>
          <p:cNvPr id="7" name="箭號: 向右 6">
            <a:extLst>
              <a:ext uri="{FF2B5EF4-FFF2-40B4-BE49-F238E27FC236}">
                <a16:creationId xmlns:a16="http://schemas.microsoft.com/office/drawing/2014/main" id="{1D200430-19CE-4731-9D47-5D3D5202EA6C}"/>
              </a:ext>
            </a:extLst>
          </p:cNvPr>
          <p:cNvSpPr/>
          <p:nvPr/>
        </p:nvSpPr>
        <p:spPr>
          <a:xfrm>
            <a:off x="5386388" y="3543300"/>
            <a:ext cx="1709738" cy="1101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6FCC002-D7A7-4B1A-987F-3EB3E1C9A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973" y="1873250"/>
            <a:ext cx="4351339" cy="4351339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D3EF4BB-F3F1-4D4D-A863-B672099FC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47CD-CBF0-44D0-831A-7A78373511A2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8197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F30CDA-42F9-4910-8AC2-5C88C8042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3644B9-5631-4A04-95F9-EBA0F100C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Emboss Filter</a:t>
            </a:r>
          </a:p>
          <a:p>
            <a:r>
              <a:rPr lang="en-US" altLang="zh-TW" dirty="0"/>
              <a:t>Spilt/no spilt</a:t>
            </a:r>
          </a:p>
          <a:p>
            <a:r>
              <a:rPr lang="en-US" altLang="zh-TW" dirty="0"/>
              <a:t>Pipeline</a:t>
            </a:r>
          </a:p>
          <a:p>
            <a:r>
              <a:rPr lang="en-US" altLang="zh-TW" dirty="0"/>
              <a:t>Batch row</a:t>
            </a:r>
          </a:p>
          <a:p>
            <a:r>
              <a:rPr lang="en-US" altLang="zh-TW" dirty="0"/>
              <a:t>Result</a:t>
            </a:r>
          </a:p>
          <a:p>
            <a:r>
              <a:rPr lang="en-US" altLang="zh-TW" dirty="0"/>
              <a:t>Demo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F28307-1CA7-4BED-8A9F-7837C4590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47CD-CBF0-44D0-831A-7A78373511A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2295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33378C-47B1-425C-9538-216955A48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7"/>
            <a:ext cx="10515600" cy="1052910"/>
          </a:xfrm>
        </p:spPr>
        <p:txBody>
          <a:bodyPr/>
          <a:lstStyle/>
          <a:p>
            <a:pPr algn="ctr"/>
            <a:r>
              <a:rPr lang="en-US" altLang="zh-TW" dirty="0"/>
              <a:t>Emboss Filter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510586-7F5F-4F77-8CEA-DD4DD51E1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5" y="338137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58DE5BA-91E4-4E78-B68B-EA4272137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36" y="1981199"/>
            <a:ext cx="2337514" cy="1779589"/>
          </a:xfrm>
          <a:prstGeom prst="rect">
            <a:avLst/>
          </a:prstGeom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5EA996D4-4245-4263-B6DE-12AE6120BFAD}"/>
              </a:ext>
            </a:extLst>
          </p:cNvPr>
          <p:cNvSpPr/>
          <p:nvPr/>
        </p:nvSpPr>
        <p:spPr>
          <a:xfrm>
            <a:off x="3298111" y="2305049"/>
            <a:ext cx="1250950" cy="981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C4B8812-66FA-4438-8D9E-34A4CB5977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800" y="1981199"/>
            <a:ext cx="2592680" cy="2017712"/>
          </a:xfrm>
          <a:prstGeom prst="rect">
            <a:avLst/>
          </a:prstGeom>
        </p:spPr>
      </p:pic>
      <p:sp>
        <p:nvSpPr>
          <p:cNvPr id="9" name="箭號: 向右 8">
            <a:extLst>
              <a:ext uri="{FF2B5EF4-FFF2-40B4-BE49-F238E27FC236}">
                <a16:creationId xmlns:a16="http://schemas.microsoft.com/office/drawing/2014/main" id="{462B4D4E-EF57-4A21-BDD4-3F976EEC32C7}"/>
              </a:ext>
            </a:extLst>
          </p:cNvPr>
          <p:cNvSpPr/>
          <p:nvPr/>
        </p:nvSpPr>
        <p:spPr>
          <a:xfrm>
            <a:off x="7595540" y="2380455"/>
            <a:ext cx="1250950" cy="981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2493E633-43A1-46CE-92C3-B0DABC1B27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550" y="1981199"/>
            <a:ext cx="2621039" cy="198596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ED17DF66-5A80-427E-ACC1-95CFB99AAC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90" y="4484286"/>
            <a:ext cx="4126859" cy="1685134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AA04DC15-74C7-4E25-AF3B-7E221232F1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6644" y="5088725"/>
            <a:ext cx="5365812" cy="238128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5B6760BF-B846-46C9-A782-AACA41F0CE97}"/>
              </a:ext>
            </a:extLst>
          </p:cNvPr>
          <p:cNvSpPr txBox="1"/>
          <p:nvPr/>
        </p:nvSpPr>
        <p:spPr>
          <a:xfrm>
            <a:off x="11499214" y="635214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7"/>
              </a:rPr>
              <a:t>[1]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0A9C0C1-1A2E-4E73-9F0A-841505623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47CD-CBF0-44D0-831A-7A78373511A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428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374057-1BA4-4A85-8D59-01FD067CF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Spilt/no spilt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271E280-AB9D-4B8F-B80E-C27932EDD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7169"/>
            <a:ext cx="4991100" cy="2819400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477A5FA-C02D-43AF-B540-8C76278B55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500" y="2648744"/>
            <a:ext cx="4921250" cy="3016250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CDEEF9E-7916-41FD-B161-0EA1845FA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47CD-CBF0-44D0-831A-7A78373511A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8432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AD7669-A06D-4357-8664-3E50A3216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700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/>
              <a:t>Pipeline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F7A562-F68A-4A80-B274-00D2A54BD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434975"/>
            <a:ext cx="10515600" cy="4351338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C5FAEE6-86C5-480F-B25F-30C67DCB7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350" y="1692275"/>
            <a:ext cx="6845300" cy="3473450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A244E5-C1F7-4EE9-B2F2-B05ABFD59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47CD-CBF0-44D0-831A-7A78373511A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3861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92FA76-1767-46C9-8906-EDDD3E43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Batch row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7D1869-788E-4732-8925-FE5E2B652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E18E0C-F17F-48B8-9B5B-B1F6BB86E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47CD-CBF0-44D0-831A-7A78373511A2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12C5DE4-82A7-4646-9018-217DC7024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102" y="2511364"/>
            <a:ext cx="6341470" cy="282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734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95650B-1CAD-4393-90E6-BE8652818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419" y="141885"/>
            <a:ext cx="10515600" cy="738429"/>
          </a:xfrm>
        </p:spPr>
        <p:txBody>
          <a:bodyPr/>
          <a:lstStyle/>
          <a:p>
            <a:pPr algn="ctr"/>
            <a:r>
              <a:rPr lang="en-US" altLang="zh-TW" dirty="0"/>
              <a:t>Batch row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0569142-F4D0-4B49-A21D-F8117C4749A1}"/>
              </a:ext>
            </a:extLst>
          </p:cNvPr>
          <p:cNvSpPr txBox="1"/>
          <p:nvPr/>
        </p:nvSpPr>
        <p:spPr>
          <a:xfrm>
            <a:off x="901114" y="1480024"/>
            <a:ext cx="26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Step2. Read 2 row first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41E7A43-CA75-4B61-A900-D1D5FC321046}"/>
              </a:ext>
            </a:extLst>
          </p:cNvPr>
          <p:cNvSpPr/>
          <p:nvPr/>
        </p:nvSpPr>
        <p:spPr>
          <a:xfrm>
            <a:off x="901114" y="1909240"/>
            <a:ext cx="5141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Step3. In while loop, read the third row then do conv</a:t>
            </a:r>
            <a:endParaRPr lang="zh-TW" altLang="en-US" dirty="0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CCB1CF0B-302E-4DB4-8762-6842D2FE0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6578600"/>
            <a:ext cx="10515600" cy="4351338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A847D97-253C-4562-9DF9-F251ACE8DC0E}"/>
              </a:ext>
            </a:extLst>
          </p:cNvPr>
          <p:cNvSpPr/>
          <p:nvPr/>
        </p:nvSpPr>
        <p:spPr>
          <a:xfrm>
            <a:off x="901114" y="2346674"/>
            <a:ext cx="5391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Step4. after send data to tb , change(shift) the row data</a:t>
            </a:r>
            <a:endParaRPr lang="zh-TW" altLang="en-US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598EFAF1-1234-438A-96D9-64312D5AF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225397"/>
              </p:ext>
            </p:extLst>
          </p:nvPr>
        </p:nvGraphicFramePr>
        <p:xfrm>
          <a:off x="5772153" y="3032655"/>
          <a:ext cx="5648322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4423">
                  <a:extLst>
                    <a:ext uri="{9D8B030D-6E8A-4147-A177-3AD203B41FA5}">
                      <a16:colId xmlns:a16="http://schemas.microsoft.com/office/drawing/2014/main" val="1604020229"/>
                    </a:ext>
                  </a:extLst>
                </a:gridCol>
                <a:gridCol w="564423">
                  <a:extLst>
                    <a:ext uri="{9D8B030D-6E8A-4147-A177-3AD203B41FA5}">
                      <a16:colId xmlns:a16="http://schemas.microsoft.com/office/drawing/2014/main" val="1724341593"/>
                    </a:ext>
                  </a:extLst>
                </a:gridCol>
                <a:gridCol w="564423">
                  <a:extLst>
                    <a:ext uri="{9D8B030D-6E8A-4147-A177-3AD203B41FA5}">
                      <a16:colId xmlns:a16="http://schemas.microsoft.com/office/drawing/2014/main" val="3805933928"/>
                    </a:ext>
                  </a:extLst>
                </a:gridCol>
                <a:gridCol w="564423">
                  <a:extLst>
                    <a:ext uri="{9D8B030D-6E8A-4147-A177-3AD203B41FA5}">
                      <a16:colId xmlns:a16="http://schemas.microsoft.com/office/drawing/2014/main" val="4233629593"/>
                    </a:ext>
                  </a:extLst>
                </a:gridCol>
                <a:gridCol w="565105">
                  <a:extLst>
                    <a:ext uri="{9D8B030D-6E8A-4147-A177-3AD203B41FA5}">
                      <a16:colId xmlns:a16="http://schemas.microsoft.com/office/drawing/2014/main" val="2327101657"/>
                    </a:ext>
                  </a:extLst>
                </a:gridCol>
                <a:gridCol w="565105">
                  <a:extLst>
                    <a:ext uri="{9D8B030D-6E8A-4147-A177-3AD203B41FA5}">
                      <a16:colId xmlns:a16="http://schemas.microsoft.com/office/drawing/2014/main" val="3457059721"/>
                    </a:ext>
                  </a:extLst>
                </a:gridCol>
                <a:gridCol w="565105">
                  <a:extLst>
                    <a:ext uri="{9D8B030D-6E8A-4147-A177-3AD203B41FA5}">
                      <a16:colId xmlns:a16="http://schemas.microsoft.com/office/drawing/2014/main" val="4195011883"/>
                    </a:ext>
                  </a:extLst>
                </a:gridCol>
                <a:gridCol w="565105">
                  <a:extLst>
                    <a:ext uri="{9D8B030D-6E8A-4147-A177-3AD203B41FA5}">
                      <a16:colId xmlns:a16="http://schemas.microsoft.com/office/drawing/2014/main" val="245118377"/>
                    </a:ext>
                  </a:extLst>
                </a:gridCol>
                <a:gridCol w="565105">
                  <a:extLst>
                    <a:ext uri="{9D8B030D-6E8A-4147-A177-3AD203B41FA5}">
                      <a16:colId xmlns:a16="http://schemas.microsoft.com/office/drawing/2014/main" val="1825807308"/>
                    </a:ext>
                  </a:extLst>
                </a:gridCol>
                <a:gridCol w="565105">
                  <a:extLst>
                    <a:ext uri="{9D8B030D-6E8A-4147-A177-3AD203B41FA5}">
                      <a16:colId xmlns:a16="http://schemas.microsoft.com/office/drawing/2014/main" val="122441142"/>
                    </a:ext>
                  </a:extLst>
                </a:gridCol>
              </a:tblGrid>
              <a:tr h="2592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>
                        <a:alpha val="4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>
                        <a:alpha val="4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>
                        <a:alpha val="4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4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>
                        <a:alpha val="4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….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>
                        <a:alpha val="4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….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>
                        <a:alpha val="4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509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>
                        <a:alpha val="4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510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>
                        <a:alpha val="4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511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>
                        <a:alpha val="4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512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>
                        <a:alpha val="4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349689"/>
                  </a:ext>
                </a:extLst>
              </a:tr>
              <a:tr h="2023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>
                        <a:alpha val="4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>
                        <a:alpha val="4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>
                        <a:alpha val="4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>
                        <a:alpha val="4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….</a:t>
                      </a:r>
                      <a:endParaRPr kumimoji="0" lang="zh-TW" altLang="zh-TW" sz="2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>
                        <a:alpha val="4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….</a:t>
                      </a:r>
                      <a:endParaRPr kumimoji="0" lang="zh-TW" altLang="zh-TW" sz="2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>
                        <a:alpha val="4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>
                        <a:alpha val="4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>
                        <a:alpha val="4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>
                        <a:alpha val="4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>
                        <a:alpha val="4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424096"/>
                  </a:ext>
                </a:extLst>
              </a:tr>
              <a:tr h="2023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>
                        <a:alpha val="4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>
                        <a:alpha val="4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>
                        <a:alpha val="4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>
                        <a:alpha val="4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….</a:t>
                      </a:r>
                      <a:endParaRPr kumimoji="0" lang="zh-TW" altLang="zh-TW" sz="2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>
                        <a:alpha val="4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….</a:t>
                      </a:r>
                      <a:endParaRPr kumimoji="0" lang="zh-TW" altLang="zh-TW" sz="2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>
                        <a:alpha val="4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>
                        <a:alpha val="4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>
                        <a:alpha val="4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>
                        <a:alpha val="4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>
                        <a:alpha val="4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820060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04B803AE-B549-4F4F-82B8-692A2C93B2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284536"/>
              </p:ext>
            </p:extLst>
          </p:nvPr>
        </p:nvGraphicFramePr>
        <p:xfrm>
          <a:off x="901114" y="3032655"/>
          <a:ext cx="3905249" cy="34205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0908">
                  <a:extLst>
                    <a:ext uri="{9D8B030D-6E8A-4147-A177-3AD203B41FA5}">
                      <a16:colId xmlns:a16="http://schemas.microsoft.com/office/drawing/2014/main" val="2099996362"/>
                    </a:ext>
                  </a:extLst>
                </a:gridCol>
                <a:gridCol w="780908">
                  <a:extLst>
                    <a:ext uri="{9D8B030D-6E8A-4147-A177-3AD203B41FA5}">
                      <a16:colId xmlns:a16="http://schemas.microsoft.com/office/drawing/2014/main" val="3881251149"/>
                    </a:ext>
                  </a:extLst>
                </a:gridCol>
                <a:gridCol w="780908">
                  <a:extLst>
                    <a:ext uri="{9D8B030D-6E8A-4147-A177-3AD203B41FA5}">
                      <a16:colId xmlns:a16="http://schemas.microsoft.com/office/drawing/2014/main" val="1601070005"/>
                    </a:ext>
                  </a:extLst>
                </a:gridCol>
                <a:gridCol w="780908">
                  <a:extLst>
                    <a:ext uri="{9D8B030D-6E8A-4147-A177-3AD203B41FA5}">
                      <a16:colId xmlns:a16="http://schemas.microsoft.com/office/drawing/2014/main" val="396898139"/>
                    </a:ext>
                  </a:extLst>
                </a:gridCol>
                <a:gridCol w="781617">
                  <a:extLst>
                    <a:ext uri="{9D8B030D-6E8A-4147-A177-3AD203B41FA5}">
                      <a16:colId xmlns:a16="http://schemas.microsoft.com/office/drawing/2014/main" val="401345718"/>
                    </a:ext>
                  </a:extLst>
                </a:gridCol>
              </a:tblGrid>
              <a:tr h="6841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1</a:t>
                      </a:r>
                      <a:endParaRPr lang="zh-TW" sz="2400" b="1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alpha val="5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2</a:t>
                      </a:r>
                      <a:endParaRPr lang="zh-TW" sz="2400" b="1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alpha val="5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….</a:t>
                      </a:r>
                      <a:endParaRPr lang="zh-TW" sz="24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alpha val="5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511</a:t>
                      </a:r>
                      <a:endParaRPr lang="zh-TW" sz="2400" b="1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alpha val="5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512</a:t>
                      </a:r>
                      <a:endParaRPr lang="zh-TW" sz="24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alpha val="5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21580"/>
                  </a:ext>
                </a:extLst>
              </a:tr>
              <a:tr h="6841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2</a:t>
                      </a:r>
                      <a:endParaRPr lang="zh-TW" sz="2400" b="1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alpha val="5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 </a:t>
                      </a:r>
                      <a:endParaRPr lang="zh-TW" sz="2400" b="1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alpha val="5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 </a:t>
                      </a:r>
                      <a:endParaRPr lang="zh-TW" sz="24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alpha val="5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 </a:t>
                      </a:r>
                      <a:endParaRPr lang="zh-TW" sz="24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alpha val="5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 </a:t>
                      </a:r>
                      <a:endParaRPr lang="zh-TW" sz="2400" b="1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alpha val="5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586300"/>
                  </a:ext>
                </a:extLst>
              </a:tr>
              <a:tr h="6841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⋮</a:t>
                      </a:r>
                      <a:endParaRPr lang="zh-TW" sz="2400" b="1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alpha val="5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 </a:t>
                      </a:r>
                      <a:endParaRPr lang="zh-TW" sz="24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alpha val="5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 </a:t>
                      </a:r>
                      <a:endParaRPr lang="zh-TW" sz="2400" b="1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alpha val="5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 </a:t>
                      </a:r>
                      <a:endParaRPr lang="zh-TW" sz="2400" b="1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alpha val="5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 </a:t>
                      </a:r>
                      <a:endParaRPr lang="zh-TW" sz="24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alpha val="5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259617"/>
                  </a:ext>
                </a:extLst>
              </a:tr>
              <a:tr h="6841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511</a:t>
                      </a:r>
                      <a:endParaRPr lang="zh-TW" sz="2400" b="1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alpha val="5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 </a:t>
                      </a:r>
                      <a:endParaRPr lang="zh-TW" sz="2400" b="1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alpha val="5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 </a:t>
                      </a:r>
                      <a:endParaRPr lang="zh-TW" sz="24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alpha val="5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 </a:t>
                      </a:r>
                      <a:endParaRPr lang="zh-TW" sz="24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alpha val="5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 </a:t>
                      </a:r>
                      <a:endParaRPr lang="zh-TW" sz="2400" b="1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alpha val="5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23264"/>
                  </a:ext>
                </a:extLst>
              </a:tr>
              <a:tr h="6841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512</a:t>
                      </a:r>
                      <a:endParaRPr lang="zh-TW" sz="2400" b="1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alpha val="5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 </a:t>
                      </a:r>
                      <a:endParaRPr lang="zh-TW" sz="2400" b="1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alpha val="5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 </a:t>
                      </a:r>
                      <a:endParaRPr lang="zh-TW" sz="2400" b="1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alpha val="5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 </a:t>
                      </a:r>
                      <a:endParaRPr lang="zh-TW" sz="2400" b="1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alpha val="5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 </a:t>
                      </a:r>
                      <a:endParaRPr lang="zh-TW" sz="24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alpha val="5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479013"/>
                  </a:ext>
                </a:extLst>
              </a:tr>
            </a:tbl>
          </a:graphicData>
        </a:graphic>
      </p:graphicFrame>
      <p:pic>
        <p:nvPicPr>
          <p:cNvPr id="13" name="圖片 12">
            <a:extLst>
              <a:ext uri="{FF2B5EF4-FFF2-40B4-BE49-F238E27FC236}">
                <a16:creationId xmlns:a16="http://schemas.microsoft.com/office/drawing/2014/main" id="{A46E1F08-43E0-45BD-A6CC-2019DFFC7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276" y="4201597"/>
            <a:ext cx="3046199" cy="77629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7C90A9A3-8E6B-4E55-BB68-42333DBA2E2B}"/>
              </a:ext>
            </a:extLst>
          </p:cNvPr>
          <p:cNvSpPr/>
          <p:nvPr/>
        </p:nvSpPr>
        <p:spPr>
          <a:xfrm>
            <a:off x="901114" y="1046195"/>
            <a:ext cx="4123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Step1. create variable to store row of data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91057EE-4329-48F5-A5C3-AFEBDD29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47CD-CBF0-44D0-831A-7A78373511A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6712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C93890-0CD8-4DDF-9E38-D6B62B755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127"/>
            <a:ext cx="10515600" cy="866334"/>
          </a:xfrm>
        </p:spPr>
        <p:txBody>
          <a:bodyPr/>
          <a:lstStyle/>
          <a:p>
            <a:pPr algn="ctr"/>
            <a:r>
              <a:rPr lang="en-US" altLang="zh-TW" dirty="0"/>
              <a:t>Result of HLS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FC4AA9C1-8541-45E6-A4AB-F0543C7C9B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8060357"/>
              </p:ext>
            </p:extLst>
          </p:nvPr>
        </p:nvGraphicFramePr>
        <p:xfrm>
          <a:off x="1714501" y="1609726"/>
          <a:ext cx="8505825" cy="35623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6457">
                  <a:extLst>
                    <a:ext uri="{9D8B030D-6E8A-4147-A177-3AD203B41FA5}">
                      <a16:colId xmlns:a16="http://schemas.microsoft.com/office/drawing/2014/main" val="986780963"/>
                    </a:ext>
                  </a:extLst>
                </a:gridCol>
                <a:gridCol w="1720949">
                  <a:extLst>
                    <a:ext uri="{9D8B030D-6E8A-4147-A177-3AD203B41FA5}">
                      <a16:colId xmlns:a16="http://schemas.microsoft.com/office/drawing/2014/main" val="1573620442"/>
                    </a:ext>
                  </a:extLst>
                </a:gridCol>
                <a:gridCol w="2531962">
                  <a:extLst>
                    <a:ext uri="{9D8B030D-6E8A-4147-A177-3AD203B41FA5}">
                      <a16:colId xmlns:a16="http://schemas.microsoft.com/office/drawing/2014/main" val="600739181"/>
                    </a:ext>
                  </a:extLst>
                </a:gridCol>
                <a:gridCol w="2126457">
                  <a:extLst>
                    <a:ext uri="{9D8B030D-6E8A-4147-A177-3AD203B41FA5}">
                      <a16:colId xmlns:a16="http://schemas.microsoft.com/office/drawing/2014/main" val="3677064187"/>
                    </a:ext>
                  </a:extLst>
                </a:gridCol>
              </a:tblGrid>
              <a:tr h="5907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simulated time(ns)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estimated area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6060152"/>
                  </a:ext>
                </a:extLst>
              </a:tr>
              <a:tr h="3635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Sim_B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No spilt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52,428,850    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002020"/>
                  </a:ext>
                </a:extLst>
              </a:tr>
              <a:tr h="3635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spilt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104,857,650   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5697370"/>
                  </a:ext>
                </a:extLst>
              </a:tr>
              <a:tr h="3635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313069"/>
                  </a:ext>
                </a:extLst>
              </a:tr>
              <a:tr h="3800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Sim_V_BAISC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No spilt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99,614,775    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5269.9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6925559"/>
                  </a:ext>
                </a:extLst>
              </a:tr>
              <a:tr h="3635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spilt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152,043,575   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3493.9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9865856"/>
                  </a:ext>
                </a:extLst>
              </a:tr>
              <a:tr h="3635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8504528"/>
                  </a:ext>
                </a:extLst>
              </a:tr>
              <a:tr h="4104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Sim_V_DPA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No spilt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78,643,255    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2448.3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8808006"/>
                  </a:ext>
                </a:extLst>
              </a:tr>
              <a:tr h="3635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spilt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131,072,055   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2138.7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173899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1E000804-8046-43EE-B3EE-D17098DE5464}"/>
              </a:ext>
            </a:extLst>
          </p:cNvPr>
          <p:cNvSpPr txBox="1"/>
          <p:nvPr/>
        </p:nvSpPr>
        <p:spPr>
          <a:xfrm>
            <a:off x="8860658" y="5305424"/>
            <a:ext cx="1359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(Clock period = 10)</a:t>
            </a:r>
            <a:endParaRPr lang="zh-TW" altLang="en-US" sz="12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824E5F9-953E-41D7-B35E-58C6EA295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47CD-CBF0-44D0-831A-7A78373511A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4846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D67F6E-87CD-4ACC-97A5-A3429CFEF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5250" y="130174"/>
            <a:ext cx="10515600" cy="56832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/>
              <a:t>Result of HLS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ABB2C945-7525-426D-86C1-EBB84818F6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8655864"/>
              </p:ext>
            </p:extLst>
          </p:nvPr>
        </p:nvGraphicFramePr>
        <p:xfrm>
          <a:off x="590550" y="2259342"/>
          <a:ext cx="8105774" cy="38997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9070">
                  <a:extLst>
                    <a:ext uri="{9D8B030D-6E8A-4147-A177-3AD203B41FA5}">
                      <a16:colId xmlns:a16="http://schemas.microsoft.com/office/drawing/2014/main" val="1776613704"/>
                    </a:ext>
                  </a:extLst>
                </a:gridCol>
                <a:gridCol w="933504">
                  <a:extLst>
                    <a:ext uri="{9D8B030D-6E8A-4147-A177-3AD203B41FA5}">
                      <a16:colId xmlns:a16="http://schemas.microsoft.com/office/drawing/2014/main" val="1369197876"/>
                    </a:ext>
                  </a:extLst>
                </a:gridCol>
                <a:gridCol w="1200460">
                  <a:extLst>
                    <a:ext uri="{9D8B030D-6E8A-4147-A177-3AD203B41FA5}">
                      <a16:colId xmlns:a16="http://schemas.microsoft.com/office/drawing/2014/main" val="4225397278"/>
                    </a:ext>
                  </a:extLst>
                </a:gridCol>
                <a:gridCol w="1635490">
                  <a:extLst>
                    <a:ext uri="{9D8B030D-6E8A-4147-A177-3AD203B41FA5}">
                      <a16:colId xmlns:a16="http://schemas.microsoft.com/office/drawing/2014/main" val="1432742973"/>
                    </a:ext>
                  </a:extLst>
                </a:gridCol>
                <a:gridCol w="1517672">
                  <a:extLst>
                    <a:ext uri="{9D8B030D-6E8A-4147-A177-3AD203B41FA5}">
                      <a16:colId xmlns:a16="http://schemas.microsoft.com/office/drawing/2014/main" val="3232987282"/>
                    </a:ext>
                  </a:extLst>
                </a:gridCol>
                <a:gridCol w="1569578">
                  <a:extLst>
                    <a:ext uri="{9D8B030D-6E8A-4147-A177-3AD203B41FA5}">
                      <a16:colId xmlns:a16="http://schemas.microsoft.com/office/drawing/2014/main" val="355045227"/>
                    </a:ext>
                  </a:extLst>
                </a:gridCol>
              </a:tblGrid>
              <a:tr h="74607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simulated time(ns)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Color </a:t>
                      </a:r>
                      <a:endParaRPr lang="zh-TW" sz="1600" kern="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Transform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(area)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Image Gradient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(area)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Total estimated area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1346885"/>
                  </a:ext>
                </a:extLst>
              </a:tr>
              <a:tr h="3303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Sim_B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Pipeline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47,185,990    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9789757"/>
                  </a:ext>
                </a:extLst>
              </a:tr>
              <a:tr h="2706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Batch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15,687,740   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354058"/>
                  </a:ext>
                </a:extLst>
              </a:tr>
              <a:tr h="3698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7174997"/>
                  </a:ext>
                </a:extLst>
              </a:tr>
              <a:tr h="4815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Sim_V_BAISC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Pipeline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125,829,225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2519.5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1286.5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3806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0602679"/>
                  </a:ext>
                </a:extLst>
              </a:tr>
              <a:tr h="4351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Batch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459,520,095   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5933.2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2267822"/>
                  </a:ext>
                </a:extLst>
              </a:tr>
              <a:tr h="4730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7642347"/>
                  </a:ext>
                </a:extLst>
              </a:tr>
              <a:tr h="3518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Sim_V_DPA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Pipeline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96,993,355    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1068.5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1197.6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2266.1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8049564"/>
                  </a:ext>
                </a:extLst>
              </a:tr>
              <a:tr h="4351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Batch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151,444,545   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3254.5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9854501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982AEA5C-0BBB-4917-9005-74B439CC3E51}"/>
              </a:ext>
            </a:extLst>
          </p:cNvPr>
          <p:cNvSpPr/>
          <p:nvPr/>
        </p:nvSpPr>
        <p:spPr>
          <a:xfrm>
            <a:off x="6748355" y="6171683"/>
            <a:ext cx="1947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(Clock period = 10)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51E7BF7-9721-41A5-A2A3-ECB4AC519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47CD-CBF0-44D0-831A-7A78373511A2}" type="slidenum">
              <a:rPr lang="zh-TW" altLang="en-US" smtClean="0"/>
              <a:t>9</a:t>
            </a:fld>
            <a:endParaRPr lang="zh-TW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08CC711-875C-4A4F-AA3F-1A279CBD3B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295272"/>
              </p:ext>
            </p:extLst>
          </p:nvPr>
        </p:nvGraphicFramePr>
        <p:xfrm>
          <a:off x="7305675" y="139699"/>
          <a:ext cx="4686299" cy="19223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1575">
                  <a:extLst>
                    <a:ext uri="{9D8B030D-6E8A-4147-A177-3AD203B41FA5}">
                      <a16:colId xmlns:a16="http://schemas.microsoft.com/office/drawing/2014/main" val="4168044694"/>
                    </a:ext>
                  </a:extLst>
                </a:gridCol>
                <a:gridCol w="948160">
                  <a:extLst>
                    <a:ext uri="{9D8B030D-6E8A-4147-A177-3AD203B41FA5}">
                      <a16:colId xmlns:a16="http://schemas.microsoft.com/office/drawing/2014/main" val="1203369655"/>
                    </a:ext>
                  </a:extLst>
                </a:gridCol>
                <a:gridCol w="1394989">
                  <a:extLst>
                    <a:ext uri="{9D8B030D-6E8A-4147-A177-3AD203B41FA5}">
                      <a16:colId xmlns:a16="http://schemas.microsoft.com/office/drawing/2014/main" val="444293945"/>
                    </a:ext>
                  </a:extLst>
                </a:gridCol>
                <a:gridCol w="1171575">
                  <a:extLst>
                    <a:ext uri="{9D8B030D-6E8A-4147-A177-3AD203B41FA5}">
                      <a16:colId xmlns:a16="http://schemas.microsoft.com/office/drawing/2014/main" val="892195585"/>
                    </a:ext>
                  </a:extLst>
                </a:gridCol>
              </a:tblGrid>
              <a:tr h="4593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simulated time(ns)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estimated area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0812914"/>
                  </a:ext>
                </a:extLst>
              </a:tr>
              <a:tr h="1802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Sim_B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 spilt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  52,428,850    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4175938"/>
                  </a:ext>
                </a:extLst>
              </a:tr>
              <a:tr h="1802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spilt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104,857,650   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6098310"/>
                  </a:ext>
                </a:extLst>
              </a:tr>
              <a:tr h="1802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5609898"/>
                  </a:ext>
                </a:extLst>
              </a:tr>
              <a:tr h="1802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Sim_V_BAISC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 spilt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   99,614,775    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5269.9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361026"/>
                  </a:ext>
                </a:extLst>
              </a:tr>
              <a:tr h="1802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spilt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152,043,575   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3493.9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15403"/>
                  </a:ext>
                </a:extLst>
              </a:tr>
              <a:tr h="1802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4002706"/>
                  </a:ext>
                </a:extLst>
              </a:tr>
              <a:tr h="16178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Sim_V_DPA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 spilt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  78,643,255    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2448.3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9080118"/>
                  </a:ext>
                </a:extLst>
              </a:tr>
              <a:tr h="1802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spilt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131,072,055   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2138.7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7098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324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439</Words>
  <Application>Microsoft Office PowerPoint</Application>
  <PresentationFormat>寬螢幕</PresentationFormat>
  <Paragraphs>329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佈景主題</vt:lpstr>
      <vt:lpstr>  EE6470 Midterm Project</vt:lpstr>
      <vt:lpstr>Outline</vt:lpstr>
      <vt:lpstr>Emboss Filter</vt:lpstr>
      <vt:lpstr>Spilt/no spilt</vt:lpstr>
      <vt:lpstr>Pipeline</vt:lpstr>
      <vt:lpstr>Batch row</vt:lpstr>
      <vt:lpstr>Batch row</vt:lpstr>
      <vt:lpstr>Result of HLS</vt:lpstr>
      <vt:lpstr>Result of HLS</vt:lpstr>
      <vt:lpstr>With/without CONSTRAIN_LATENCY </vt:lpstr>
      <vt:lpstr>Result of TLM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EE6470 Midtern Project</dc:title>
  <dc:creator>Kai</dc:creator>
  <cp:lastModifiedBy>Kai</cp:lastModifiedBy>
  <cp:revision>40</cp:revision>
  <dcterms:created xsi:type="dcterms:W3CDTF">2021-05-04T17:00:55Z</dcterms:created>
  <dcterms:modified xsi:type="dcterms:W3CDTF">2021-05-05T20:32:24Z</dcterms:modified>
</cp:coreProperties>
</file>