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6"/>
    <p:restoredTop sz="94643"/>
  </p:normalViewPr>
  <p:slideViewPr>
    <p:cSldViewPr snapToGrid="0" snapToObjects="1">
      <p:cViewPr varScale="1">
        <p:scale>
          <a:sx n="123" d="100"/>
          <a:sy n="123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85F4-8196-6946-A005-76BF83C60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333" y="1608667"/>
            <a:ext cx="9720792" cy="2777064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Analysis of long-term physical status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CHINESE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en-US" dirty="0"/>
              <a:t> for sharing fitness 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MEDIA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2593C-08AB-E445-839D-CFA43AAE9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1066" y="4385731"/>
            <a:ext cx="7197726" cy="1405467"/>
          </a:xfrm>
        </p:spPr>
        <p:txBody>
          <a:bodyPr/>
          <a:lstStyle/>
          <a:p>
            <a:r>
              <a:rPr lang="en-US" altLang="zh-CN" b="1" dirty="0" err="1"/>
              <a:t>Wenyu</a:t>
            </a:r>
            <a:r>
              <a:rPr lang="zh-CN" altLang="en-US" b="1" dirty="0"/>
              <a:t> </a:t>
            </a:r>
            <a:r>
              <a:rPr lang="en-US" altLang="zh-CN" b="1" dirty="0"/>
              <a:t>Tang</a:t>
            </a:r>
          </a:p>
          <a:p>
            <a:r>
              <a:rPr lang="en-US" altLang="zh-CN" b="1" dirty="0"/>
              <a:t>19028204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20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19E2-7654-984D-9268-5230C778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DFDD25-90D1-014F-9B8B-4A771C039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291" y="203200"/>
            <a:ext cx="8425776" cy="63330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0AE44E-AEEF-EB4F-98F7-C9BC76306CFA}"/>
              </a:ext>
            </a:extLst>
          </p:cNvPr>
          <p:cNvSpPr txBox="1"/>
          <p:nvPr/>
        </p:nvSpPr>
        <p:spPr>
          <a:xfrm>
            <a:off x="685801" y="212513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Toatal</a:t>
            </a:r>
            <a:r>
              <a:rPr lang="zh-CN" altLang="en-US" dirty="0"/>
              <a:t> </a:t>
            </a:r>
            <a:r>
              <a:rPr lang="en-US" altLang="zh-CN" dirty="0"/>
              <a:t>62</a:t>
            </a:r>
            <a:r>
              <a:rPr lang="zh-CN" altLang="en-US" dirty="0"/>
              <a:t> </a:t>
            </a:r>
            <a:r>
              <a:rPr lang="en-US" altLang="zh-CN" dirty="0"/>
              <a:t>samples: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5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0DC9-5776-CE4F-AF60-E07EE989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555C0-3031-224E-B67C-F64475541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5" y="1540934"/>
            <a:ext cx="2920998" cy="1049866"/>
          </a:xfrm>
        </p:spPr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dirty="0"/>
              <a:t>Coefficient matrix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B5AA8-5FD8-4B40-82FC-BA7BCA4A9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75" y="2590800"/>
            <a:ext cx="9919651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7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5F59-FE75-6244-89AB-9AEB454A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645D0-E331-6845-A341-46155954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Gender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r>
              <a:rPr lang="zh-CN" altLang="en-US" dirty="0"/>
              <a:t> </a:t>
            </a:r>
            <a:r>
              <a:rPr lang="en-US" altLang="zh-CN" dirty="0"/>
              <a:t>insist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body</a:t>
            </a:r>
            <a:r>
              <a:rPr lang="zh-CN" altLang="en-US" dirty="0"/>
              <a:t> </a:t>
            </a:r>
            <a:r>
              <a:rPr lang="en-US" altLang="zh-CN" dirty="0"/>
              <a:t>fitness</a:t>
            </a:r>
            <a:r>
              <a:rPr lang="zh-CN" altLang="en-US" dirty="0"/>
              <a:t> </a:t>
            </a:r>
            <a:r>
              <a:rPr lang="en-US" altLang="zh-CN" dirty="0"/>
              <a:t>effect.</a:t>
            </a:r>
          </a:p>
          <a:p>
            <a:endParaRPr 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role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doing</a:t>
            </a:r>
            <a:r>
              <a:rPr lang="zh-CN" altLang="en-US" dirty="0"/>
              <a:t> </a:t>
            </a:r>
            <a:r>
              <a:rPr lang="en-US" altLang="zh-CN" dirty="0"/>
              <a:t>body</a:t>
            </a:r>
            <a:r>
              <a:rPr lang="zh-CN" altLang="en-US" dirty="0"/>
              <a:t> </a:t>
            </a:r>
            <a:r>
              <a:rPr lang="en-US" altLang="zh-CN" dirty="0"/>
              <a:t>fitness.</a:t>
            </a:r>
            <a:r>
              <a:rPr lang="zh-CN" altLang="en-US" dirty="0"/>
              <a:t> </a:t>
            </a:r>
            <a:r>
              <a:rPr lang="en-US" altLang="zh-CN" dirty="0"/>
              <a:t>Sleep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seems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gym.</a:t>
            </a:r>
          </a:p>
          <a:p>
            <a:endParaRPr 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beyond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expectation,</a:t>
            </a:r>
            <a:r>
              <a:rPr lang="zh-CN" altLang="en-US" dirty="0"/>
              <a:t> </a:t>
            </a:r>
            <a:r>
              <a:rPr lang="en-US" altLang="zh-CN" dirty="0"/>
              <a:t>daily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sharing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media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significant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improving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status(may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frequently</a:t>
            </a:r>
            <a:r>
              <a:rPr lang="zh-CN" altLang="en-US" dirty="0"/>
              <a:t> </a:t>
            </a:r>
            <a:r>
              <a:rPr lang="en-US" altLang="zh-CN" dirty="0"/>
              <a:t>sharing</a:t>
            </a:r>
            <a:r>
              <a:rPr lang="zh-CN" altLang="en-US" dirty="0"/>
              <a:t> 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exercise)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longer</a:t>
            </a:r>
            <a:r>
              <a:rPr lang="zh-CN" altLang="en-US" dirty="0"/>
              <a:t> </a:t>
            </a:r>
            <a:r>
              <a:rPr lang="en-US" altLang="zh-CN" dirty="0"/>
              <a:t>transportation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pattern.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9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9CCD-974F-3E42-8DC3-8538EDBC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3F5D3-E594-B94F-9AF4-A294C080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  <a:r>
              <a:rPr lang="zh-CN" altLang="en-US" dirty="0"/>
              <a:t> </a:t>
            </a:r>
            <a:r>
              <a:rPr lang="en-US" altLang="zh-CN" dirty="0"/>
              <a:t>involved.</a:t>
            </a:r>
          </a:p>
          <a:p>
            <a:endParaRPr lang="en-US" dirty="0"/>
          </a:p>
          <a:p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suitable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scenario.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effective.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9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8543-49C4-0A4B-B295-1281602A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AE25C-8D6B-E949-9BA1-673518FB7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 </a:t>
            </a:r>
            <a:r>
              <a:rPr lang="en-US" dirty="0" err="1"/>
              <a:t>Geuens</a:t>
            </a:r>
            <a:r>
              <a:rPr lang="en-US" dirty="0"/>
              <a:t> J </a:t>
            </a:r>
            <a:r>
              <a:rPr lang="zh-CN" altLang="en-US" dirty="0"/>
              <a:t>，</a:t>
            </a:r>
            <a:r>
              <a:rPr lang="en-US" dirty="0" err="1"/>
              <a:t>Swinnen</a:t>
            </a:r>
            <a:r>
              <a:rPr lang="en-US" dirty="0"/>
              <a:t> TW</a:t>
            </a:r>
            <a:r>
              <a:rPr lang="zh-CN" altLang="en-US" dirty="0"/>
              <a:t>，</a:t>
            </a:r>
            <a:r>
              <a:rPr lang="en-US" dirty="0" err="1"/>
              <a:t>Westhovens</a:t>
            </a:r>
            <a:r>
              <a:rPr lang="en-US" dirty="0"/>
              <a:t> R</a:t>
            </a:r>
            <a:r>
              <a:rPr lang="zh-CN" altLang="en-US" dirty="0"/>
              <a:t>，</a:t>
            </a:r>
            <a:r>
              <a:rPr lang="en-US" dirty="0"/>
              <a:t>et al. A Review of Persuasive Principles in Mobile Apps for Chronic Arthritis Patients: </a:t>
            </a:r>
            <a:r>
              <a:rPr lang="en-US" dirty="0" err="1"/>
              <a:t>Oppor</a:t>
            </a:r>
            <a:r>
              <a:rPr lang="en-US" dirty="0"/>
              <a:t>- </a:t>
            </a:r>
            <a:r>
              <a:rPr lang="en-US" dirty="0" err="1"/>
              <a:t>tunities</a:t>
            </a:r>
            <a:r>
              <a:rPr lang="en-US" dirty="0"/>
              <a:t> for Improvement. </a:t>
            </a:r>
            <a:r>
              <a:rPr lang="en-US" dirty="0" err="1"/>
              <a:t>Jmir</a:t>
            </a:r>
            <a:r>
              <a:rPr lang="en-US" dirty="0"/>
              <a:t> </a:t>
            </a:r>
            <a:r>
              <a:rPr lang="en-US" dirty="0" err="1"/>
              <a:t>mhealth</a:t>
            </a:r>
            <a:r>
              <a:rPr lang="en-US" dirty="0"/>
              <a:t> and </a:t>
            </a:r>
            <a:r>
              <a:rPr lang="en-US" dirty="0" err="1"/>
              <a:t>uhealth</a:t>
            </a:r>
            <a:r>
              <a:rPr lang="en-US" dirty="0"/>
              <a:t> </a:t>
            </a:r>
            <a:r>
              <a:rPr lang="zh-CN" altLang="en-US" dirty="0"/>
              <a:t>，</a:t>
            </a:r>
            <a:r>
              <a:rPr lang="en-US" dirty="0"/>
              <a:t>2016</a:t>
            </a:r>
            <a:r>
              <a:rPr lang="zh-CN" altLang="en-US" dirty="0"/>
              <a:t>，</a:t>
            </a:r>
            <a:r>
              <a:rPr lang="en-US" dirty="0"/>
              <a:t>4 ( 4) : e118.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2 </a:t>
            </a:r>
            <a:r>
              <a:rPr lang="en-US" dirty="0" err="1"/>
              <a:t>Kylef</a:t>
            </a:r>
            <a:r>
              <a:rPr lang="en-US" dirty="0"/>
              <a:t> P</a:t>
            </a:r>
            <a:r>
              <a:rPr lang="zh-CN" altLang="en-US" dirty="0"/>
              <a:t>，</a:t>
            </a:r>
            <a:r>
              <a:rPr lang="en-US" dirty="0"/>
              <a:t>&amp; Luc J M. Team Building in Sport: Linking Theory and Research to Practical Application. Journal of Sport Psychology in Ac- </a:t>
            </a:r>
            <a:r>
              <a:rPr lang="en-US" dirty="0" err="1"/>
              <a:t>tion</a:t>
            </a:r>
            <a:r>
              <a:rPr lang="zh-CN" altLang="en-US" dirty="0"/>
              <a:t>，</a:t>
            </a:r>
            <a:r>
              <a:rPr lang="en-US" dirty="0"/>
              <a:t>2012</a:t>
            </a:r>
            <a:r>
              <a:rPr lang="zh-CN" altLang="en-US" dirty="0"/>
              <a:t>，</a:t>
            </a:r>
            <a:r>
              <a:rPr lang="en-US" dirty="0"/>
              <a:t>3: 159 - 170.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3 Bassett-Gunter R</a:t>
            </a:r>
            <a:r>
              <a:rPr lang="zh-CN" altLang="en-US" dirty="0"/>
              <a:t>，</a:t>
            </a:r>
            <a:r>
              <a:rPr lang="en-US" dirty="0"/>
              <a:t>&amp; Chang A. Self-Regulatory Self-Efficacy</a:t>
            </a:r>
            <a:r>
              <a:rPr lang="zh-CN" altLang="en-US" dirty="0"/>
              <a:t>，</a:t>
            </a:r>
            <a:r>
              <a:rPr lang="en-US" dirty="0"/>
              <a:t>Action Control</a:t>
            </a:r>
            <a:r>
              <a:rPr lang="zh-CN" altLang="en-US" dirty="0"/>
              <a:t>，</a:t>
            </a:r>
            <a:r>
              <a:rPr lang="en-US" dirty="0"/>
              <a:t>and Planning: There's an App for That. Telemedicine and e - health</a:t>
            </a:r>
            <a:r>
              <a:rPr lang="zh-CN" altLang="en-US" dirty="0"/>
              <a:t>，</a:t>
            </a:r>
            <a:r>
              <a:rPr lang="en-US" dirty="0"/>
              <a:t>2016</a:t>
            </a:r>
            <a:r>
              <a:rPr lang="zh-CN" altLang="en-US" dirty="0"/>
              <a:t>，</a:t>
            </a:r>
            <a:r>
              <a:rPr lang="en-US" dirty="0"/>
              <a:t>22 ( 4) : 325 - 331.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4 </a:t>
            </a:r>
            <a:r>
              <a:rPr lang="en-US" dirty="0" err="1"/>
              <a:t>Belmon</a:t>
            </a:r>
            <a:r>
              <a:rPr lang="zh-CN" altLang="en-US" dirty="0"/>
              <a:t>，</a:t>
            </a:r>
            <a:r>
              <a:rPr lang="en-US" dirty="0"/>
              <a:t>LS</a:t>
            </a:r>
            <a:r>
              <a:rPr lang="zh-CN" altLang="en-US" dirty="0"/>
              <a:t>，</a:t>
            </a:r>
            <a:r>
              <a:rPr lang="en-US" dirty="0" err="1"/>
              <a:t>Middelweerd</a:t>
            </a:r>
            <a:r>
              <a:rPr lang="zh-CN" altLang="en-US" dirty="0"/>
              <a:t>，</a:t>
            </a:r>
            <a:r>
              <a:rPr lang="en-US" dirty="0"/>
              <a:t>A</a:t>
            </a:r>
            <a:r>
              <a:rPr lang="zh-CN" altLang="en-US" dirty="0"/>
              <a:t>，</a:t>
            </a:r>
            <a:r>
              <a:rPr lang="en-US" dirty="0" err="1"/>
              <a:t>Tevelde</a:t>
            </a:r>
            <a:r>
              <a:rPr lang="zh-CN" altLang="en-US" dirty="0"/>
              <a:t>，</a:t>
            </a:r>
            <a:r>
              <a:rPr lang="en-US" dirty="0"/>
              <a:t>SJ</a:t>
            </a:r>
            <a:r>
              <a:rPr lang="zh-CN" altLang="en-US" dirty="0"/>
              <a:t>，</a:t>
            </a:r>
            <a:r>
              <a:rPr lang="en-US" dirty="0"/>
              <a:t>&amp; </a:t>
            </a:r>
            <a:r>
              <a:rPr lang="en-US" dirty="0" err="1"/>
              <a:t>Brug</a:t>
            </a:r>
            <a:r>
              <a:rPr lang="zh-CN" altLang="en-US" dirty="0"/>
              <a:t>，</a:t>
            </a:r>
            <a:r>
              <a:rPr lang="en-US" dirty="0"/>
              <a:t>J. Dutch Young Adults Ratings of Behavior Change Techniques Applied in Mo- bile Phone Apps to Promote Physical Activity: A Cross-Sectional Survey. </a:t>
            </a:r>
            <a:r>
              <a:rPr lang="en-US" dirty="0" err="1"/>
              <a:t>Jmir</a:t>
            </a:r>
            <a:r>
              <a:rPr lang="en-US" dirty="0"/>
              <a:t> </a:t>
            </a:r>
            <a:r>
              <a:rPr lang="en-US" dirty="0" err="1"/>
              <a:t>mhealth</a:t>
            </a:r>
            <a:r>
              <a:rPr lang="en-US" dirty="0"/>
              <a:t> and </a:t>
            </a:r>
            <a:r>
              <a:rPr lang="en-US" dirty="0" err="1"/>
              <a:t>uhealth</a:t>
            </a:r>
            <a:r>
              <a:rPr lang="zh-CN" altLang="en-US" dirty="0"/>
              <a:t>，</a:t>
            </a:r>
            <a:r>
              <a:rPr lang="en-US" dirty="0"/>
              <a:t>2015</a:t>
            </a:r>
            <a:r>
              <a:rPr lang="zh-CN" altLang="en-US" dirty="0"/>
              <a:t>，</a:t>
            </a:r>
            <a:r>
              <a:rPr lang="en-US" dirty="0"/>
              <a:t>3 ( 4) : 68 - 81.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5 Cowan L T</a:t>
            </a:r>
            <a:r>
              <a:rPr lang="zh-CN" altLang="en-US" dirty="0"/>
              <a:t>，</a:t>
            </a:r>
            <a:r>
              <a:rPr lang="en-US" dirty="0"/>
              <a:t>Van Wagenen S A</a:t>
            </a:r>
            <a:r>
              <a:rPr lang="zh-CN" altLang="en-US" dirty="0"/>
              <a:t>，</a:t>
            </a:r>
            <a:r>
              <a:rPr lang="en-US" dirty="0"/>
              <a:t>Brown B A</a:t>
            </a:r>
            <a:r>
              <a:rPr lang="zh-CN" altLang="en-US" dirty="0"/>
              <a:t>，</a:t>
            </a:r>
            <a:r>
              <a:rPr lang="en-US" dirty="0"/>
              <a:t>Hedin R J</a:t>
            </a:r>
            <a:r>
              <a:rPr lang="zh-CN" altLang="en-US" dirty="0"/>
              <a:t>，</a:t>
            </a:r>
            <a:r>
              <a:rPr lang="en-US" dirty="0"/>
              <a:t>Seino-Stephan Y</a:t>
            </a:r>
            <a:r>
              <a:rPr lang="zh-CN" altLang="en-US" dirty="0"/>
              <a:t>，</a:t>
            </a:r>
            <a:r>
              <a:rPr lang="en-US" dirty="0"/>
              <a:t>Hall P C</a:t>
            </a:r>
            <a:r>
              <a:rPr lang="zh-CN" altLang="en-US" dirty="0"/>
              <a:t>，</a:t>
            </a:r>
            <a:r>
              <a:rPr lang="en-US" dirty="0"/>
              <a:t>West J H. Apps of steel: are exercise apps providing consumers with realistic expectations: A content analysis of exercise apps for presence of behavior change theory[J]. Health </a:t>
            </a:r>
            <a:r>
              <a:rPr lang="en-US" dirty="0" err="1"/>
              <a:t>Educ</a:t>
            </a:r>
            <a:r>
              <a:rPr lang="en-US" dirty="0"/>
              <a:t> </a:t>
            </a:r>
            <a:r>
              <a:rPr lang="en-US" dirty="0" err="1"/>
              <a:t>Behav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5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1215-34BE-884A-B73A-1DE6C3B7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4E04-22C1-6C47-A3B7-56CA57EC1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09601"/>
            <a:ext cx="10131425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6 F o x S </a:t>
            </a:r>
            <a:r>
              <a:rPr lang="zh-CN" altLang="en-US" dirty="0"/>
              <a:t>，</a:t>
            </a:r>
            <a:r>
              <a:rPr lang="en-US" dirty="0"/>
              <a:t>D u g g a n M . M o b </a:t>
            </a:r>
            <a:r>
              <a:rPr lang="en-US" dirty="0" err="1"/>
              <a:t>i</a:t>
            </a:r>
            <a:r>
              <a:rPr lang="en-US" dirty="0"/>
              <a:t> l e H e a l t h 2 0 1 2 [ R B / O L ] ]. http: / /www. </a:t>
            </a:r>
            <a:r>
              <a:rPr lang="en-US" dirty="0" err="1"/>
              <a:t>pewinternet</a:t>
            </a:r>
            <a:r>
              <a:rPr lang="en-US" dirty="0"/>
              <a:t>. org/ 2012/11/08/mobile-health -2012/.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7 (US) John </a:t>
            </a:r>
            <a:r>
              <a:rPr lang="en-US" dirty="0" err="1"/>
              <a:t>Ratey</a:t>
            </a:r>
            <a:r>
              <a:rPr lang="en-US" dirty="0"/>
              <a:t>, Eric Hagerman. Sports to transform the brain</a:t>
            </a:r>
          </a:p>
          <a:p>
            <a:r>
              <a:rPr lang="en-US" dirty="0"/>
              <a:t>[M]. Pu </a:t>
            </a:r>
            <a:r>
              <a:rPr lang="en-US" dirty="0" err="1"/>
              <a:t>Rong</a:t>
            </a:r>
            <a:r>
              <a:rPr lang="en-US" dirty="0"/>
              <a:t> Translation. Hangzhou: Zhejiang People's Publishing House, 60-61.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8 "Health China, 2 0 2 " Strategic Research Report Editorial Board . "Health</a:t>
            </a:r>
          </a:p>
          <a:p>
            <a:r>
              <a:rPr lang="en-US" dirty="0"/>
              <a:t>China 2020 Strategy Research Report [M]. Beijing: People's Health</a:t>
            </a:r>
          </a:p>
          <a:p>
            <a:r>
              <a:rPr lang="en-US" dirty="0"/>
              <a:t>Publisher, 2012: 44.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9 (US) Charles Duhigg. The power of habit [M]. Wu Hao</a:t>
            </a:r>
          </a:p>
          <a:p>
            <a:r>
              <a:rPr lang="en-US" dirty="0"/>
              <a:t>Jun ( Beijing ) : CITIC Publishing House,</a:t>
            </a:r>
          </a:p>
          <a:p>
            <a:r>
              <a:rPr lang="en-US" dirty="0"/>
              <a:t>8 4 -8 7 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10 He </a:t>
            </a:r>
            <a:r>
              <a:rPr lang="en-US" dirty="0" err="1"/>
              <a:t>Buwen</a:t>
            </a:r>
            <a:r>
              <a:rPr lang="en-US" dirty="0"/>
              <a:t>. On the formation and lifelong life of college students' physical exercise habits Sports [J]. Journal of Lanzhou University: Social Science Edition (S2) : 413-414.</a:t>
            </a:r>
          </a:p>
          <a:p>
            <a:endParaRPr lang="en-US" dirty="0"/>
          </a:p>
          <a:p>
            <a:r>
              <a:rPr lang="en-US" dirty="0"/>
              <a:t>Study on the Effective Factors of Sports APP Promoting Persistence in Public Exercise</a:t>
            </a:r>
            <a:r>
              <a:rPr lang="zh-CN" altLang="en-US" dirty="0"/>
              <a:t>  </a:t>
            </a:r>
            <a:r>
              <a:rPr lang="en-US" altLang="zh-CN" dirty="0"/>
              <a:t>by:</a:t>
            </a:r>
            <a:r>
              <a:rPr lang="zh-CN" altLang="en-US" dirty="0"/>
              <a:t> </a:t>
            </a:r>
            <a:r>
              <a:rPr lang="en-US" altLang="zh-CN" dirty="0" err="1"/>
              <a:t>shen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  <a:r>
              <a:rPr lang="zh-CN" altLang="en-US" dirty="0"/>
              <a:t> </a:t>
            </a:r>
            <a:r>
              <a:rPr lang="en-US" altLang="zh-CN" dirty="0"/>
              <a:t>2017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4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8BF9-60CD-C44A-AF66-E72DC0E4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50D9-7E41-334E-B9D0-BE547661D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Introduction</a:t>
            </a:r>
          </a:p>
          <a:p>
            <a:endParaRPr lang="en-US" sz="2400" b="1" dirty="0"/>
          </a:p>
          <a:p>
            <a:r>
              <a:rPr lang="en-US" altLang="zh-CN" sz="2400" b="1" dirty="0"/>
              <a:t>2.Background</a:t>
            </a:r>
          </a:p>
          <a:p>
            <a:endParaRPr lang="en-US" sz="2400" b="1" dirty="0"/>
          </a:p>
          <a:p>
            <a:r>
              <a:rPr lang="en-US" altLang="zh-CN" sz="2400" b="1" dirty="0"/>
              <a:t>3.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Research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Question</a:t>
            </a:r>
          </a:p>
          <a:p>
            <a:endParaRPr lang="en-US" sz="2400" b="1" dirty="0"/>
          </a:p>
          <a:p>
            <a:r>
              <a:rPr lang="en-US" altLang="zh-CN" sz="2400" b="1" dirty="0"/>
              <a:t>4.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Methodology</a:t>
            </a:r>
          </a:p>
          <a:p>
            <a:endParaRPr lang="en-US" sz="2400" b="1" dirty="0"/>
          </a:p>
          <a:p>
            <a:r>
              <a:rPr lang="en-US" altLang="zh-CN" sz="2400" b="1" dirty="0"/>
              <a:t>5.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Results</a:t>
            </a:r>
          </a:p>
          <a:p>
            <a:endParaRPr lang="en-US" sz="2400" b="1" dirty="0"/>
          </a:p>
          <a:p>
            <a:r>
              <a:rPr lang="en-US" altLang="zh-CN" sz="2400" b="1" dirty="0"/>
              <a:t>6.Conclusion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9367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87FD-004F-1E45-A475-C3DF186C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E7C8-55E1-0442-82D4-B39DE578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trackable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introduced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life.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wide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changes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reform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life.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researches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roles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status.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(</a:t>
            </a:r>
            <a:r>
              <a:rPr lang="en-US" dirty="0"/>
              <a:t>Study on the Effective Factors of Sports APP Promoting Persistence in Public Exercise</a:t>
            </a:r>
            <a:r>
              <a:rPr lang="zh-CN" altLang="en-US" dirty="0"/>
              <a:t>  </a:t>
            </a:r>
            <a:r>
              <a:rPr lang="en-US" altLang="zh-CN" dirty="0"/>
              <a:t>by:</a:t>
            </a:r>
            <a:r>
              <a:rPr lang="zh-CN" altLang="en-US" dirty="0"/>
              <a:t> </a:t>
            </a:r>
            <a:r>
              <a:rPr lang="en-US" altLang="zh-CN" dirty="0" err="1"/>
              <a:t>shen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  <a:r>
              <a:rPr lang="zh-CN" altLang="en-US" dirty="0"/>
              <a:t> </a:t>
            </a:r>
            <a:r>
              <a:rPr lang="en-US" altLang="zh-CN" dirty="0"/>
              <a:t>2017)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media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deeply</a:t>
            </a:r>
            <a:r>
              <a:rPr lang="zh-CN" altLang="en-US" dirty="0"/>
              <a:t> </a:t>
            </a:r>
            <a:r>
              <a:rPr lang="en-US" altLang="zh-CN" dirty="0"/>
              <a:t>affect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daily</a:t>
            </a:r>
            <a:r>
              <a:rPr lang="zh-CN" altLang="en-US" dirty="0"/>
              <a:t> </a:t>
            </a:r>
            <a:r>
              <a:rPr lang="en-US" altLang="zh-CN" dirty="0"/>
              <a:t>behaviors.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9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EEB2-F835-504B-A268-4F75201C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C3B34-B322-984C-A111-6A9628EF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&gt;Using</a:t>
            </a:r>
            <a:r>
              <a:rPr lang="zh-CN" altLang="en-US" b="1" dirty="0"/>
              <a:t> </a:t>
            </a:r>
            <a:r>
              <a:rPr lang="en-US" altLang="zh-CN" b="1" dirty="0"/>
              <a:t>wearable</a:t>
            </a:r>
            <a:r>
              <a:rPr lang="zh-CN" altLang="en-US" b="1" dirty="0"/>
              <a:t> </a:t>
            </a:r>
            <a:r>
              <a:rPr lang="en-US" altLang="zh-CN" b="1" dirty="0"/>
              <a:t>devices</a:t>
            </a:r>
            <a:r>
              <a:rPr lang="zh-CN" altLang="en-US" b="1" dirty="0"/>
              <a:t> </a:t>
            </a:r>
            <a:r>
              <a:rPr lang="en-US" altLang="zh-CN" b="1" dirty="0"/>
              <a:t>can</a:t>
            </a:r>
            <a:r>
              <a:rPr lang="zh-CN" altLang="en-US" b="1" dirty="0"/>
              <a:t> </a:t>
            </a:r>
            <a:r>
              <a:rPr lang="en-US" altLang="zh-CN" b="1" dirty="0"/>
              <a:t>significantly</a:t>
            </a:r>
            <a:r>
              <a:rPr lang="zh-CN" altLang="en-US" b="1" dirty="0"/>
              <a:t> </a:t>
            </a:r>
            <a:r>
              <a:rPr lang="en-US" altLang="zh-CN" b="1" dirty="0"/>
              <a:t>improve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enthusiasm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fitness.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dirty="0"/>
              <a:t>Wearable Devices as Facilitators, Not Drivers, of </a:t>
            </a:r>
            <a:r>
              <a:rPr lang="en-US" b="1" dirty="0"/>
              <a:t>Health</a:t>
            </a:r>
            <a:r>
              <a:rPr lang="en-US" dirty="0"/>
              <a:t> Behavior Change</a:t>
            </a:r>
            <a:r>
              <a:rPr lang="zh-CN" altLang="en-US" dirty="0"/>
              <a:t>  </a:t>
            </a:r>
            <a:r>
              <a:rPr lang="en-US" altLang="zh-CN" dirty="0"/>
              <a:t>by:</a:t>
            </a:r>
            <a:r>
              <a:rPr lang="zh-CN" altLang="en-US" dirty="0"/>
              <a:t> </a:t>
            </a:r>
            <a:r>
              <a:rPr lang="en-US" altLang="zh-CN" dirty="0" err="1"/>
              <a:t>Ms</a:t>
            </a:r>
            <a:r>
              <a:rPr lang="zh-CN" altLang="en-US" dirty="0"/>
              <a:t> </a:t>
            </a:r>
            <a:r>
              <a:rPr lang="en-US" altLang="zh-CN" dirty="0"/>
              <a:t>Pastel2015)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&gt;The</a:t>
            </a:r>
            <a:r>
              <a:rPr lang="zh-CN" altLang="en-US" b="1" dirty="0"/>
              <a:t> </a:t>
            </a:r>
            <a:r>
              <a:rPr lang="en-US" altLang="zh-CN" b="1" dirty="0"/>
              <a:t>mobile</a:t>
            </a:r>
            <a:r>
              <a:rPr lang="zh-CN" altLang="en-US" b="1" dirty="0"/>
              <a:t> </a:t>
            </a:r>
            <a:r>
              <a:rPr lang="en-US" altLang="zh-CN" b="1" dirty="0"/>
              <a:t>devices</a:t>
            </a:r>
            <a:r>
              <a:rPr lang="zh-CN" altLang="en-US" b="1" dirty="0"/>
              <a:t> </a:t>
            </a:r>
            <a:r>
              <a:rPr lang="en-US" altLang="zh-CN" b="1" dirty="0"/>
              <a:t>like</a:t>
            </a:r>
            <a:r>
              <a:rPr lang="zh-CN" altLang="en-US" b="1" dirty="0"/>
              <a:t> </a:t>
            </a:r>
            <a:r>
              <a:rPr lang="en-US" altLang="zh-CN" b="1" dirty="0"/>
              <a:t>apple</a:t>
            </a:r>
            <a:r>
              <a:rPr lang="zh-CN" altLang="en-US" b="1" dirty="0"/>
              <a:t> </a:t>
            </a:r>
            <a:r>
              <a:rPr lang="en-US" altLang="zh-CN" b="1" dirty="0"/>
              <a:t>watch</a:t>
            </a:r>
            <a:r>
              <a:rPr lang="zh-CN" altLang="en-US" b="1" dirty="0"/>
              <a:t> </a:t>
            </a:r>
            <a:r>
              <a:rPr lang="en-US" altLang="zh-CN" b="1" dirty="0"/>
              <a:t>are</a:t>
            </a:r>
            <a:r>
              <a:rPr lang="zh-CN" altLang="en-US" b="1" dirty="0"/>
              <a:t> </a:t>
            </a:r>
            <a:r>
              <a:rPr lang="en-US" altLang="zh-CN" b="1" dirty="0"/>
              <a:t>widely</a:t>
            </a:r>
            <a:r>
              <a:rPr lang="zh-CN" altLang="en-US" b="1" dirty="0"/>
              <a:t> </a:t>
            </a:r>
            <a:r>
              <a:rPr lang="en-US" altLang="zh-CN" b="1" dirty="0"/>
              <a:t>used</a:t>
            </a:r>
            <a:r>
              <a:rPr lang="zh-CN" altLang="en-US" b="1" dirty="0"/>
              <a:t> </a:t>
            </a:r>
            <a:r>
              <a:rPr lang="en-US" altLang="zh-CN" b="1" dirty="0"/>
              <a:t>nowadays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plays</a:t>
            </a:r>
            <a:r>
              <a:rPr lang="zh-CN" altLang="en-US" b="1" dirty="0"/>
              <a:t> </a:t>
            </a:r>
            <a:r>
              <a:rPr lang="en-US" altLang="zh-CN" b="1" dirty="0"/>
              <a:t>an</a:t>
            </a:r>
            <a:r>
              <a:rPr lang="zh-CN" altLang="en-US" b="1" dirty="0"/>
              <a:t> </a:t>
            </a:r>
            <a:r>
              <a:rPr lang="en-US" altLang="zh-CN" b="1" dirty="0"/>
              <a:t>important</a:t>
            </a:r>
            <a:r>
              <a:rPr lang="zh-CN" altLang="en-US" b="1" dirty="0"/>
              <a:t> </a:t>
            </a:r>
            <a:r>
              <a:rPr lang="en-US" altLang="zh-CN" b="1" dirty="0"/>
              <a:t>role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people</a:t>
            </a:r>
            <a:r>
              <a:rPr lang="zh-CN" altLang="en-US" b="1" dirty="0"/>
              <a:t> </a:t>
            </a:r>
            <a:r>
              <a:rPr lang="en-US" altLang="zh-CN" b="1" dirty="0"/>
              <a:t>tracking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controlling</a:t>
            </a:r>
            <a:r>
              <a:rPr lang="zh-CN" altLang="en-US" b="1" dirty="0"/>
              <a:t> </a:t>
            </a:r>
            <a:r>
              <a:rPr lang="en-US" altLang="zh-CN" b="1" dirty="0"/>
              <a:t>their</a:t>
            </a:r>
            <a:r>
              <a:rPr lang="zh-CN" altLang="en-US" b="1" dirty="0"/>
              <a:t> </a:t>
            </a:r>
            <a:r>
              <a:rPr lang="en-US" altLang="zh-CN" b="1" dirty="0"/>
              <a:t>physical</a:t>
            </a:r>
            <a:r>
              <a:rPr lang="zh-CN" altLang="en-US" b="1" dirty="0"/>
              <a:t> </a:t>
            </a:r>
            <a:r>
              <a:rPr lang="en-US" altLang="zh-CN" b="1" dirty="0"/>
              <a:t>data.</a:t>
            </a:r>
          </a:p>
          <a:p>
            <a:pPr marL="0" indent="0">
              <a:buNone/>
            </a:pPr>
            <a:r>
              <a:rPr lang="en-US" altLang="zh-CN" b="1" dirty="0"/>
              <a:t>(</a:t>
            </a:r>
            <a:r>
              <a:rPr lang="en-US" dirty="0" err="1"/>
              <a:t>Geuens</a:t>
            </a:r>
            <a:r>
              <a:rPr lang="en-US" dirty="0"/>
              <a:t> J </a:t>
            </a:r>
            <a:r>
              <a:rPr lang="zh-CN" altLang="en-US" dirty="0"/>
              <a:t>，</a:t>
            </a:r>
            <a:r>
              <a:rPr lang="en-US" dirty="0" err="1"/>
              <a:t>Swinnen</a:t>
            </a:r>
            <a:r>
              <a:rPr lang="en-US" dirty="0"/>
              <a:t> TW</a:t>
            </a:r>
            <a:r>
              <a:rPr lang="zh-CN" altLang="en-US" dirty="0"/>
              <a:t>，</a:t>
            </a:r>
            <a:r>
              <a:rPr lang="en-US" dirty="0" err="1"/>
              <a:t>Westhovens</a:t>
            </a:r>
            <a:r>
              <a:rPr lang="en-US" dirty="0"/>
              <a:t> R</a:t>
            </a:r>
            <a:r>
              <a:rPr lang="zh-CN" altLang="en-US" dirty="0"/>
              <a:t>，</a:t>
            </a:r>
            <a:r>
              <a:rPr lang="en-US" dirty="0"/>
              <a:t>et al. A Review of Persuasive Principles in Mobile Apps for Chronic Arthritis Patients: </a:t>
            </a:r>
            <a:r>
              <a:rPr lang="en-US" dirty="0" err="1"/>
              <a:t>Oppor</a:t>
            </a:r>
            <a:r>
              <a:rPr lang="en-US" dirty="0"/>
              <a:t>- </a:t>
            </a:r>
            <a:r>
              <a:rPr lang="en-US" dirty="0" err="1"/>
              <a:t>tunities</a:t>
            </a:r>
            <a:r>
              <a:rPr lang="en-US" dirty="0"/>
              <a:t> for Improvement. </a:t>
            </a:r>
            <a:r>
              <a:rPr lang="en-US" dirty="0" err="1"/>
              <a:t>Jmir</a:t>
            </a:r>
            <a:r>
              <a:rPr lang="en-US" dirty="0"/>
              <a:t> </a:t>
            </a:r>
            <a:r>
              <a:rPr lang="en-US" dirty="0" err="1"/>
              <a:t>mhealth</a:t>
            </a:r>
            <a:r>
              <a:rPr lang="en-US" dirty="0"/>
              <a:t> and </a:t>
            </a:r>
            <a:r>
              <a:rPr lang="en-US" dirty="0" err="1"/>
              <a:t>uhealth</a:t>
            </a:r>
            <a:r>
              <a:rPr lang="en-US" dirty="0"/>
              <a:t> </a:t>
            </a:r>
            <a:r>
              <a:rPr lang="zh-CN" altLang="en-US" dirty="0"/>
              <a:t>，</a:t>
            </a:r>
            <a:r>
              <a:rPr lang="en-US" dirty="0"/>
              <a:t>2016</a:t>
            </a:r>
            <a:r>
              <a:rPr lang="zh-CN" altLang="en-US" dirty="0"/>
              <a:t>，</a:t>
            </a:r>
            <a:r>
              <a:rPr lang="en-US" dirty="0"/>
              <a:t>4 ( 4) : e118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b="1" dirty="0"/>
          </a:p>
          <a:p>
            <a:pPr>
              <a:buFont typeface="Wingdings" pitchFamily="2" charset="2"/>
              <a:buChar char="Ø"/>
            </a:pPr>
            <a:r>
              <a:rPr lang="en-US" altLang="zh-CN" b="1" dirty="0"/>
              <a:t>75%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 err="1"/>
              <a:t>sam</a:t>
            </a:r>
            <a:r>
              <a:rPr lang="zh-CN" altLang="en-US" b="1" dirty="0"/>
              <a:t> </a:t>
            </a:r>
            <a:r>
              <a:rPr lang="en-US" altLang="zh-CN" b="1" dirty="0"/>
              <a:t>fitness</a:t>
            </a:r>
            <a:r>
              <a:rPr lang="zh-CN" altLang="en-US" b="1" dirty="0"/>
              <a:t> </a:t>
            </a:r>
            <a:r>
              <a:rPr lang="en-US" altLang="zh-CN" b="1" dirty="0"/>
              <a:t>club</a:t>
            </a:r>
            <a:r>
              <a:rPr lang="zh-CN" altLang="en-US" b="1" dirty="0"/>
              <a:t> </a:t>
            </a:r>
            <a:r>
              <a:rPr lang="en-US" altLang="zh-CN" b="1" dirty="0"/>
              <a:t>members</a:t>
            </a:r>
            <a:r>
              <a:rPr lang="zh-CN" altLang="en-US" b="1" dirty="0"/>
              <a:t> </a:t>
            </a:r>
            <a:r>
              <a:rPr lang="en-US" altLang="zh-CN" b="1" dirty="0"/>
              <a:t>admit</a:t>
            </a:r>
            <a:r>
              <a:rPr lang="zh-CN" altLang="en-US" b="1" dirty="0"/>
              <a:t> </a:t>
            </a:r>
            <a:r>
              <a:rPr lang="en-US" altLang="zh-CN" b="1" dirty="0"/>
              <a:t>that</a:t>
            </a:r>
            <a:r>
              <a:rPr lang="zh-CN" altLang="en-US" b="1" dirty="0"/>
              <a:t>  </a:t>
            </a:r>
            <a:r>
              <a:rPr lang="en-US" altLang="zh-CN" b="1" dirty="0"/>
              <a:t>sharing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social</a:t>
            </a:r>
            <a:r>
              <a:rPr lang="zh-CN" altLang="en-US" b="1" dirty="0"/>
              <a:t> </a:t>
            </a:r>
            <a:r>
              <a:rPr lang="en-US" altLang="zh-CN" b="1" dirty="0"/>
              <a:t>media</a:t>
            </a:r>
            <a:r>
              <a:rPr lang="zh-CN" altLang="en-US" b="1" dirty="0"/>
              <a:t>  </a:t>
            </a:r>
            <a:r>
              <a:rPr lang="en-US" altLang="zh-CN" b="1" dirty="0"/>
              <a:t>give</a:t>
            </a:r>
            <a:r>
              <a:rPr lang="zh-CN" altLang="en-US" b="1" dirty="0"/>
              <a:t> </a:t>
            </a:r>
            <a:r>
              <a:rPr lang="en-US" altLang="zh-CN" b="1" dirty="0"/>
              <a:t>them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feeling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achievement.</a:t>
            </a:r>
          </a:p>
          <a:p>
            <a:pPr marL="0" indent="0">
              <a:buNone/>
            </a:pPr>
            <a:r>
              <a:rPr lang="en-US" altLang="zh-CN" b="1" dirty="0"/>
              <a:t>(</a:t>
            </a:r>
            <a:r>
              <a:rPr lang="en-US" altLang="zh-CN" dirty="0"/>
              <a:t>Objectifying fitness: A content and thematic analysis of# fitspiration images on social media. </a:t>
            </a:r>
            <a:r>
              <a:rPr lang="en-US" dirty="0"/>
              <a:t>N Deighton-Smith</a:t>
            </a:r>
            <a:r>
              <a:rPr lang="en-US" altLang="zh-CN" dirty="0"/>
              <a:t>2018</a:t>
            </a:r>
            <a:r>
              <a:rPr lang="en-US" altLang="zh-CN" b="1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b="1" dirty="0"/>
              <a:t>But</a:t>
            </a:r>
            <a:r>
              <a:rPr lang="zh-CN" altLang="en-US" b="1" dirty="0"/>
              <a:t> </a:t>
            </a:r>
            <a:r>
              <a:rPr lang="en-US" altLang="zh-CN" b="1" dirty="0"/>
              <a:t>when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internet</a:t>
            </a:r>
            <a:r>
              <a:rPr lang="zh-CN" altLang="en-US" b="1" dirty="0"/>
              <a:t> </a:t>
            </a:r>
            <a:r>
              <a:rPr lang="en-US" altLang="zh-CN" b="1" dirty="0"/>
              <a:t>factor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included?</a:t>
            </a:r>
            <a:r>
              <a:rPr lang="zh-CN" altLang="en-US" b="1" dirty="0"/>
              <a:t>  </a:t>
            </a:r>
            <a:r>
              <a:rPr lang="en-US" altLang="zh-CN" b="1" dirty="0"/>
              <a:t>What</a:t>
            </a:r>
            <a:r>
              <a:rPr lang="zh-CN" altLang="en-US" b="1" dirty="0"/>
              <a:t> </a:t>
            </a:r>
            <a:r>
              <a:rPr lang="en-US" altLang="zh-CN" b="1" dirty="0"/>
              <a:t>are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most</a:t>
            </a:r>
            <a:r>
              <a:rPr lang="zh-CN" altLang="en-US" b="1" dirty="0"/>
              <a:t> </a:t>
            </a:r>
            <a:r>
              <a:rPr lang="en-US" altLang="zh-CN" b="1" dirty="0"/>
              <a:t>important</a:t>
            </a:r>
            <a:r>
              <a:rPr lang="zh-CN" altLang="en-US" b="1" dirty="0"/>
              <a:t> </a:t>
            </a:r>
            <a:r>
              <a:rPr lang="en-US" altLang="zh-CN" b="1" dirty="0"/>
              <a:t>factors</a:t>
            </a:r>
            <a:r>
              <a:rPr lang="zh-CN" altLang="en-US" b="1" dirty="0"/>
              <a:t>  </a:t>
            </a:r>
            <a:r>
              <a:rPr lang="en-US" altLang="zh-CN" b="1" dirty="0" err="1"/>
              <a:t>relateing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their</a:t>
            </a:r>
            <a:r>
              <a:rPr lang="zh-CN" altLang="en-US" b="1" dirty="0"/>
              <a:t> </a:t>
            </a:r>
            <a:r>
              <a:rPr lang="en-US" altLang="zh-CN" b="1" dirty="0"/>
              <a:t>practice</a:t>
            </a:r>
            <a:r>
              <a:rPr lang="zh-CN" altLang="en-US" b="1" dirty="0"/>
              <a:t> </a:t>
            </a:r>
            <a:r>
              <a:rPr lang="en-US" altLang="zh-CN" b="1" dirty="0"/>
              <a:t>behaviors?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6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309C-4ACC-CA4F-9961-0489FEAB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94267"/>
            <a:ext cx="10131425" cy="1168400"/>
          </a:xfrm>
        </p:spPr>
        <p:txBody>
          <a:bodyPr/>
          <a:lstStyle/>
          <a:p>
            <a:r>
              <a:rPr lang="en-US" altLang="zh-CN" dirty="0"/>
              <a:t>HYPOTHESISES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5661-01DD-7B44-9923-ABE97847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H1: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media</a:t>
            </a:r>
            <a:r>
              <a:rPr lang="zh-CN" altLang="en-US" dirty="0"/>
              <a:t> </a:t>
            </a:r>
            <a:r>
              <a:rPr lang="en-US" altLang="zh-CN" dirty="0"/>
              <a:t>plays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encouraging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body</a:t>
            </a:r>
            <a:r>
              <a:rPr lang="zh-CN" altLang="en-US" dirty="0"/>
              <a:t> </a:t>
            </a:r>
            <a:r>
              <a:rPr lang="en-US" altLang="zh-CN" dirty="0"/>
              <a:t>fitness.</a:t>
            </a:r>
          </a:p>
          <a:p>
            <a:endParaRPr lang="en-US" dirty="0"/>
          </a:p>
          <a:p>
            <a:r>
              <a:rPr lang="en-US" altLang="zh-CN" dirty="0"/>
              <a:t>H2: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spent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life</a:t>
            </a:r>
            <a:r>
              <a:rPr lang="zh-CN" altLang="en-US" dirty="0"/>
              <a:t> </a:t>
            </a:r>
            <a:r>
              <a:rPr lang="en-US" altLang="zh-CN" dirty="0"/>
              <a:t>businesses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biggest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describe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regulation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survey</a:t>
            </a:r>
            <a:r>
              <a:rPr lang="zh-CN" altLang="en-US" dirty="0"/>
              <a:t> </a:t>
            </a:r>
            <a:r>
              <a:rPr lang="en-US" altLang="zh-CN" dirty="0"/>
              <a:t>group.</a:t>
            </a:r>
          </a:p>
          <a:p>
            <a:endParaRPr lang="en-US" altLang="zh-CN" dirty="0"/>
          </a:p>
          <a:p>
            <a:r>
              <a:rPr lang="en-US" altLang="zh-CN" dirty="0"/>
              <a:t>H3:</a:t>
            </a:r>
            <a:r>
              <a:rPr lang="zh-CN" altLang="en-US" dirty="0"/>
              <a:t> </a:t>
            </a:r>
            <a:r>
              <a:rPr lang="en-US" dirty="0"/>
              <a:t>Have serious two-level differentiation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 </a:t>
            </a:r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effectiveness.</a:t>
            </a:r>
            <a:r>
              <a:rPr lang="zh-CN" altLang="en-US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3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516E-DCEB-624D-A5E4-18989BF2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32EFB-1579-084B-80D4-0E883A5CD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="1" dirty="0"/>
              <a:t>.</a:t>
            </a:r>
            <a:r>
              <a:rPr lang="zh-CN" altLang="en-US" b="1" dirty="0"/>
              <a:t> </a:t>
            </a:r>
            <a:r>
              <a:rPr lang="en-US" altLang="zh-CN" b="1" dirty="0"/>
              <a:t>Survey:</a:t>
            </a:r>
          </a:p>
          <a:p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Principles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friend</a:t>
            </a:r>
            <a:r>
              <a:rPr lang="zh-CN" altLang="en-US" dirty="0"/>
              <a:t> </a:t>
            </a:r>
            <a:r>
              <a:rPr lang="en-US" altLang="zh-CN" dirty="0"/>
              <a:t>circle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Chinese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media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wechat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 </a:t>
            </a:r>
            <a:r>
              <a:rPr lang="en-US" altLang="zh-CN" dirty="0"/>
              <a:t>finish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questionairies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collection,</a:t>
            </a:r>
            <a:r>
              <a:rPr lang="zh-CN" altLang="en-US" dirty="0"/>
              <a:t> </a:t>
            </a:r>
            <a:r>
              <a:rPr lang="en-US" altLang="zh-CN" dirty="0"/>
              <a:t>extract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correspond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program.</a:t>
            </a:r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b="1" dirty="0"/>
              <a:t> </a:t>
            </a:r>
            <a:r>
              <a:rPr lang="en-US" altLang="zh-CN" b="1" dirty="0"/>
              <a:t>Analyze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Local weighted linear regression</a:t>
            </a:r>
            <a:r>
              <a:rPr lang="zh-CN" altLang="en-US" dirty="0"/>
              <a:t>  </a:t>
            </a:r>
            <a:r>
              <a:rPr lang="en-US" altLang="zh-CN" dirty="0"/>
              <a:t>algorithm.</a:t>
            </a:r>
          </a:p>
          <a:p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handling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dirty="0"/>
              <a:t>singular</a:t>
            </a:r>
            <a:r>
              <a:rPr lang="zh-CN" altLang="en-US" dirty="0"/>
              <a:t> </a:t>
            </a:r>
            <a:r>
              <a:rPr lang="en-US" altLang="zh-CN" dirty="0"/>
              <a:t>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6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72E9-8BE8-7A46-B1D5-D6748035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Survey: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5518C-41E1-9140-B506-A3057C08C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Originally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calculating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pattern,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considering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users,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finally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principles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survey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finish.</a:t>
            </a:r>
            <a:r>
              <a:rPr lang="zh-CN" altLang="en-US" dirty="0"/>
              <a:t> 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18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40</a:t>
            </a:r>
            <a:r>
              <a:rPr lang="zh-CN" altLang="en-US" dirty="0"/>
              <a:t> </a:t>
            </a:r>
            <a:r>
              <a:rPr lang="en-US" altLang="zh-CN" dirty="0"/>
              <a:t>years</a:t>
            </a:r>
            <a:r>
              <a:rPr lang="zh-CN" altLang="en-US" dirty="0"/>
              <a:t> </a:t>
            </a:r>
            <a:r>
              <a:rPr lang="en-US" altLang="zh-CN" dirty="0"/>
              <a:t>old.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daily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8-14</a:t>
            </a:r>
            <a:r>
              <a:rPr lang="zh-CN" altLang="en-US" dirty="0"/>
              <a:t> </a:t>
            </a:r>
            <a:r>
              <a:rPr lang="en-US" altLang="zh-CN" dirty="0"/>
              <a:t>hours.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Gender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Daily</a:t>
            </a:r>
            <a:r>
              <a:rPr lang="zh-CN" altLang="en-US" dirty="0"/>
              <a:t> </a:t>
            </a:r>
            <a:r>
              <a:rPr lang="en-US" altLang="zh-CN" dirty="0"/>
              <a:t>numbers 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sharing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media.</a:t>
            </a:r>
            <a:r>
              <a:rPr lang="zh-CN" altLang="en-US" dirty="0"/>
              <a:t> </a:t>
            </a:r>
            <a:r>
              <a:rPr lang="en-US" altLang="zh-CN" dirty="0"/>
              <a:t>(result: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12)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sharing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  <a:r>
              <a:rPr lang="zh-CN" altLang="en-US" dirty="0"/>
              <a:t> </a:t>
            </a:r>
            <a:r>
              <a:rPr lang="en-US" altLang="zh-CN" dirty="0"/>
              <a:t>(range: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-36</a:t>
            </a:r>
            <a:r>
              <a:rPr lang="zh-CN" altLang="en-US" dirty="0"/>
              <a:t> </a:t>
            </a:r>
            <a:r>
              <a:rPr lang="en-US" altLang="zh-CN" dirty="0"/>
              <a:t>months)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daily</a:t>
            </a:r>
            <a:r>
              <a:rPr lang="zh-CN" altLang="en-US" dirty="0"/>
              <a:t> </a:t>
            </a:r>
            <a:r>
              <a:rPr lang="en-US" altLang="zh-CN" dirty="0"/>
              <a:t>sleep</a:t>
            </a:r>
            <a:r>
              <a:rPr lang="zh-CN" altLang="en-US" dirty="0"/>
              <a:t> </a:t>
            </a:r>
            <a:r>
              <a:rPr lang="en-US" altLang="zh-CN" dirty="0"/>
              <a:t>time(range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-11</a:t>
            </a:r>
            <a:r>
              <a:rPr lang="zh-CN" altLang="en-US" dirty="0"/>
              <a:t> </a:t>
            </a:r>
            <a:r>
              <a:rPr lang="en-US" altLang="zh-CN" dirty="0"/>
              <a:t>hours)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transportation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r>
              <a:rPr lang="en-US" altLang="zh-CN" dirty="0"/>
              <a:t>(range:</a:t>
            </a:r>
            <a:r>
              <a:rPr lang="zh-CN" altLang="en-US" dirty="0"/>
              <a:t> </a:t>
            </a:r>
            <a:r>
              <a:rPr lang="en-US" altLang="zh-CN" dirty="0"/>
              <a:t>0.5-2.5</a:t>
            </a:r>
            <a:r>
              <a:rPr lang="zh-CN" altLang="en-US" dirty="0"/>
              <a:t> </a:t>
            </a:r>
            <a:r>
              <a:rPr lang="en-US" altLang="zh-CN" dirty="0"/>
              <a:t>hours)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level(range:</a:t>
            </a:r>
            <a:r>
              <a:rPr lang="zh-CN" altLang="en-US" dirty="0"/>
              <a:t> </a:t>
            </a:r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E46A-2FA6-B340-BCD3-759D724A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assessment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90BE-AF47-8449-A6CD-5AA55306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 err="1"/>
              <a:t>Assesment</a:t>
            </a:r>
            <a:r>
              <a:rPr lang="zh-CN" altLang="en-US" dirty="0"/>
              <a:t> </a:t>
            </a:r>
            <a:r>
              <a:rPr lang="en-US" altLang="zh-CN" dirty="0"/>
              <a:t>standard: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body</a:t>
            </a:r>
            <a:r>
              <a:rPr lang="zh-CN" altLang="en-US" dirty="0"/>
              <a:t> </a:t>
            </a:r>
            <a:r>
              <a:rPr lang="en-US" altLang="zh-CN" dirty="0"/>
              <a:t>status?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 err="1"/>
              <a:t>e.p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body</a:t>
            </a:r>
            <a:r>
              <a:rPr lang="zh-CN" altLang="en-US" dirty="0"/>
              <a:t> </a:t>
            </a:r>
            <a:r>
              <a:rPr lang="en-US" altLang="zh-CN" dirty="0"/>
              <a:t>exam</a:t>
            </a:r>
            <a:r>
              <a:rPr lang="zh-CN" altLang="en-US" dirty="0"/>
              <a:t> </a:t>
            </a:r>
            <a:r>
              <a:rPr lang="en-US" altLang="zh-CN" dirty="0"/>
              <a:t>data:</a:t>
            </a:r>
            <a:r>
              <a:rPr lang="zh-CN" altLang="en-US" dirty="0"/>
              <a:t> </a:t>
            </a:r>
            <a:r>
              <a:rPr lang="en-US" altLang="zh-CN" dirty="0"/>
              <a:t>body</a:t>
            </a:r>
            <a:r>
              <a:rPr lang="zh-CN" altLang="en-US" dirty="0"/>
              <a:t> </a:t>
            </a:r>
            <a:r>
              <a:rPr lang="en-US" altLang="zh-CN" dirty="0"/>
              <a:t>fat</a:t>
            </a:r>
            <a:r>
              <a:rPr lang="zh-CN" altLang="en-US" dirty="0"/>
              <a:t> </a:t>
            </a:r>
            <a:r>
              <a:rPr lang="en-US" altLang="zh-CN" dirty="0"/>
              <a:t>index,</a:t>
            </a:r>
            <a:r>
              <a:rPr lang="zh-CN" altLang="en-US" dirty="0"/>
              <a:t> </a:t>
            </a:r>
            <a:r>
              <a:rPr lang="en-US" altLang="zh-CN" dirty="0"/>
              <a:t>blood</a:t>
            </a:r>
            <a:r>
              <a:rPr lang="zh-CN" altLang="en-US" dirty="0"/>
              <a:t> </a:t>
            </a:r>
            <a:r>
              <a:rPr lang="en-US" altLang="zh-CN" dirty="0"/>
              <a:t>pressure,</a:t>
            </a:r>
            <a:r>
              <a:rPr lang="zh-CN" altLang="en-US" dirty="0"/>
              <a:t> </a:t>
            </a:r>
            <a:r>
              <a:rPr lang="en-US" altLang="zh-CN" dirty="0"/>
              <a:t>heart</a:t>
            </a:r>
            <a:r>
              <a:rPr lang="zh-CN" altLang="en-US" dirty="0"/>
              <a:t> </a:t>
            </a:r>
            <a:r>
              <a:rPr lang="en-US" altLang="zh-CN" dirty="0"/>
              <a:t>beat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</a:t>
            </a:r>
            <a:endParaRPr lang="en-US" altLang="zh-CN" dirty="0"/>
          </a:p>
          <a:p>
            <a:r>
              <a:rPr lang="zh-CN" altLang="en-US" dirty="0"/>
              <a:t>  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submitted.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finally</a:t>
            </a:r>
            <a:r>
              <a:rPr lang="zh-CN" altLang="en-US" dirty="0"/>
              <a:t> </a:t>
            </a:r>
            <a:r>
              <a:rPr lang="en-US" altLang="zh-CN" dirty="0"/>
              <a:t>simplify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body</a:t>
            </a:r>
            <a:r>
              <a:rPr lang="zh-CN" altLang="en-US" dirty="0"/>
              <a:t>   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status</a:t>
            </a:r>
            <a:r>
              <a:rPr lang="zh-CN" altLang="en-US" dirty="0"/>
              <a:t>  </a:t>
            </a:r>
            <a:r>
              <a:rPr lang="en-US" altLang="zh-CN" dirty="0"/>
              <a:t>feeling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assessment</a:t>
            </a:r>
            <a:r>
              <a:rPr lang="zh-CN" altLang="en-US" dirty="0"/>
              <a:t> </a:t>
            </a:r>
            <a:r>
              <a:rPr lang="en-US" altLang="zh-CN" dirty="0"/>
              <a:t>standard(rate</a:t>
            </a:r>
            <a:r>
              <a:rPr lang="zh-CN" altLang="en-US" dirty="0"/>
              <a:t> </a:t>
            </a:r>
            <a:r>
              <a:rPr lang="en-US" altLang="zh-CN" dirty="0"/>
              <a:t>point: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10)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4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94A3-6EB1-BF40-AC3B-805819B8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589B-5B92-854E-9760-86BF53865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use: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Theory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en-US" dirty="0"/>
              <a:t>uadratic functio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（</a:t>
            </a:r>
            <a:r>
              <a:rPr lang="en-US" altLang="zh-CN" dirty="0"/>
              <a:t>fitting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）</a:t>
            </a:r>
            <a:endParaRPr lang="en-US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524B9-D8AD-5D42-9CC6-E2BDD677D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025" y="394857"/>
            <a:ext cx="4891340" cy="28055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7AAE0A-F533-6144-91A4-8088B2D79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2" y="3667831"/>
            <a:ext cx="2415057" cy="9391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A4F889-98FF-094D-9496-D88013808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558" y="5791200"/>
            <a:ext cx="2934966" cy="939189"/>
          </a:xfrm>
          <a:prstGeom prst="rect">
            <a:avLst/>
          </a:prstGeom>
        </p:spPr>
      </p:pic>
      <p:sp>
        <p:nvSpPr>
          <p:cNvPr id="15" name="Down Arrow 14">
            <a:extLst>
              <a:ext uri="{FF2B5EF4-FFF2-40B4-BE49-F238E27FC236}">
                <a16:creationId xmlns:a16="http://schemas.microsoft.com/office/drawing/2014/main" id="{578BD83B-BBCA-1E44-BCDA-12451C8E8049}"/>
              </a:ext>
            </a:extLst>
          </p:cNvPr>
          <p:cNvSpPr/>
          <p:nvPr/>
        </p:nvSpPr>
        <p:spPr>
          <a:xfrm>
            <a:off x="6688667" y="4885843"/>
            <a:ext cx="615028" cy="62653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5164FC-9099-4540-9B02-EF04CB71F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536" y="5512376"/>
            <a:ext cx="2741405" cy="130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38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102</TotalTime>
  <Words>811</Words>
  <Application>Microsoft Macintosh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Wingdings</vt:lpstr>
      <vt:lpstr>Celestial</vt:lpstr>
      <vt:lpstr> Analysis of long-term physical status OF CHINESE PEOPLE for sharing fitness data TO SOCIAL MEDIA </vt:lpstr>
      <vt:lpstr>OUTLINE</vt:lpstr>
      <vt:lpstr>Introduction</vt:lpstr>
      <vt:lpstr>Background AND PREVIOUS RESEARCH</vt:lpstr>
      <vt:lpstr>HYPOTHESISES</vt:lpstr>
      <vt:lpstr>Methodology</vt:lpstr>
      <vt:lpstr>Survey:</vt:lpstr>
      <vt:lpstr>assessment standard</vt:lpstr>
      <vt:lpstr>Analyze</vt:lpstr>
      <vt:lpstr>TRAIN SET</vt:lpstr>
      <vt:lpstr>Result</vt:lpstr>
      <vt:lpstr>Conclusion:</vt:lpstr>
      <vt:lpstr>Limitation</vt:lpstr>
      <vt:lpstr>Reference: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LONG TERM BODY STATUS FOR CHINESE People WHO SHAREING exercise data to SOCIAL MEDIA </dc:title>
  <dc:creator>wenyuforwes@163.com</dc:creator>
  <cp:lastModifiedBy>wenyuforwes@163.com</cp:lastModifiedBy>
  <cp:revision>11</cp:revision>
  <dcterms:created xsi:type="dcterms:W3CDTF">2019-05-26T05:43:08Z</dcterms:created>
  <dcterms:modified xsi:type="dcterms:W3CDTF">2019-05-26T07:25:50Z</dcterms:modified>
</cp:coreProperties>
</file>