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Old Standard TT"/>
      <p:regular r:id="rId20"/>
      <p:bold r:id="rId21"/>
      <p: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22" Type="http://schemas.openxmlformats.org/officeDocument/2006/relationships/font" Target="fonts/OldStandardTT-italic.fntdata"/><Relationship Id="rId21" Type="http://schemas.openxmlformats.org/officeDocument/2006/relationships/font" Target="fonts/OldStandardTT-bold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2f5622ef0_0_2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2f5622ef0_0_2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f5622ef0_0_19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f5622ef0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f5622ef0_0_19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f5622ef0_0_1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f5622ef0_0_20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f5622ef0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f5622ef0_0_20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f5622ef0_0_2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f5622ef0_0_20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2f5622ef0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41303306_1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04130330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1016/j.jvcir.2017.09.0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426675" y="567800"/>
            <a:ext cx="81186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 - Journal Club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Pluralistic Image Completion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667575" y="39619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Presented by Yunting Chiu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CSC-676 Computer Vision at American University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426900" y="2090600"/>
            <a:ext cx="650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</a:t>
            </a:r>
            <a:endParaRPr sz="20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021025" y="18731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26675" y="2134175"/>
            <a:ext cx="48057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Chuanxia Zheng, Tat-Jen Cham, and Jianfei Cai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School of Computer Science and Engineering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Nanyang Technological University, Singapore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241700" y="13864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6"/>
              <a:t>Have a wonderful weekend</a:t>
            </a:r>
            <a:endParaRPr sz="3866"/>
          </a:p>
        </p:txBody>
      </p:sp>
      <p:sp>
        <p:nvSpPr>
          <p:cNvPr id="175" name="Google Shape;175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88225" y="9291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-3822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" sz="2420"/>
              <a:t>Purpose</a:t>
            </a:r>
            <a:endParaRPr sz="2420"/>
          </a:p>
          <a:p>
            <a:pPr indent="-3822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" sz="2420"/>
              <a:t>Summary</a:t>
            </a:r>
            <a:endParaRPr sz="2420"/>
          </a:p>
          <a:p>
            <a:pPr indent="-3822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" sz="2420"/>
              <a:t>Approach</a:t>
            </a:r>
            <a:endParaRPr sz="2420"/>
          </a:p>
          <a:p>
            <a:pPr indent="-3822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" sz="2420"/>
              <a:t>Experiments</a:t>
            </a:r>
            <a:endParaRPr sz="2420"/>
          </a:p>
          <a:p>
            <a:pPr indent="-3822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" sz="2420"/>
              <a:t>Ablation Studies </a:t>
            </a:r>
            <a:endParaRPr sz="2420"/>
          </a:p>
          <a:p>
            <a:pPr indent="-3822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" sz="2420"/>
              <a:t>Critiques</a:t>
            </a:r>
            <a:endParaRPr sz="2420"/>
          </a:p>
          <a:p>
            <a:pPr indent="-3822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" sz="2420"/>
              <a:t>References</a:t>
            </a:r>
            <a:endParaRPr sz="242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/>
          </a:p>
        </p:txBody>
      </p:sp>
      <p:sp>
        <p:nvSpPr>
          <p:cNvPr id="88" name="Google Shape;88;p16"/>
          <p:cNvSpPr txBox="1"/>
          <p:nvPr/>
        </p:nvSpPr>
        <p:spPr>
          <a:xfrm>
            <a:off x="2164875" y="130500"/>
            <a:ext cx="4422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827" y="1165725"/>
            <a:ext cx="4631424" cy="33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4572000" y="4611050"/>
            <a:ext cx="4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Photo Credit: Pluralistic Image Completion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Purpose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7700" y="2432075"/>
            <a:ext cx="80730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Early image completion assumes that blanks should be filled with similar content to that of the background.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majority of image completion methods only produce </a:t>
            </a:r>
            <a:r>
              <a:rPr b="1" lang="en"/>
              <a:t>ONE</a:t>
            </a:r>
            <a:r>
              <a:rPr lang="en"/>
              <a:t> result for each input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Most methods concentrate on reconstructing the original image during the training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2069750"/>
            <a:ext cx="8520600" cy="22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PICNet</a:t>
            </a:r>
            <a:r>
              <a:rPr lang="en" sz="1700"/>
              <a:t>[1]</a:t>
            </a:r>
            <a:r>
              <a:rPr b="1" lang="en" sz="1700"/>
              <a:t> </a:t>
            </a:r>
            <a:r>
              <a:rPr lang="en" sz="1700"/>
              <a:t>returns a variety of plausible results for a single masked image.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Produce a wide range of possible results with different structure, color, and texture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output is of high quality, particularly for large holes.</a:t>
            </a:r>
            <a:endParaRPr sz="17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0" y="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08350" y="762700"/>
            <a:ext cx="8284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Ig is the original image, and Im is the masked image. The method is mapping Ig to Im.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Define Ic as the converse of Im, which is constructed from the masked image.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This paper final goal is to take sample from p(Ic|Im) to inpaint images.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356050" y="400200"/>
            <a:ext cx="50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Pluralistic Image Completion Network (PICNet)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75" y="1709200"/>
            <a:ext cx="7547476" cy="33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5917825" y="4702675"/>
            <a:ext cx="64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Pluralistic Image Completion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65625" y="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683250" y="2172550"/>
            <a:ext cx="6264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61300" y="831350"/>
            <a:ext cx="81744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Implementation Details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SA-GAN, growing-GAN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Datasets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u="sng">
                <a:latin typeface="Roboto"/>
                <a:ea typeface="Roboto"/>
                <a:cs typeface="Roboto"/>
                <a:sym typeface="Roboto"/>
              </a:rPr>
              <a:t>Face Dataset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: 24183 training images and 2824 test images from CelebA and use the algorithm of Growing GANs to get the high-resolution CelebA-HQ dataset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u="sng">
                <a:latin typeface="Roboto"/>
                <a:ea typeface="Roboto"/>
                <a:cs typeface="Roboto"/>
                <a:sym typeface="Roboto"/>
              </a:rPr>
              <a:t>Building Dataset: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14900 training images and 100 test images from Paris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u="sng">
                <a:latin typeface="Roboto"/>
                <a:ea typeface="Roboto"/>
                <a:cs typeface="Roboto"/>
                <a:sym typeface="Roboto"/>
              </a:rPr>
              <a:t>Natural Scenery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: original training and val images from Places2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u="sng">
                <a:latin typeface="Roboto"/>
                <a:ea typeface="Roboto"/>
                <a:cs typeface="Roboto"/>
                <a:sym typeface="Roboto"/>
              </a:rPr>
              <a:t>Object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:  original training images from ImageNet.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Data Visualization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u="sng">
                <a:latin typeface="Roboto"/>
                <a:ea typeface="Roboto"/>
                <a:cs typeface="Roboto"/>
                <a:sym typeface="Roboto"/>
              </a:rPr>
              <a:t>visdom and dominate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to visualize the image and loss plot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65625" y="178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blation Studies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633100" y="3937825"/>
            <a:ext cx="258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Source: Pluralistic Image Completion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867550" y="3353300"/>
            <a:ext cx="626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263138" y="1001450"/>
            <a:ext cx="427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Learned Perceptual Image Patch Similarity (LPIPS)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25" y="1504938"/>
            <a:ext cx="38195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4675200" y="1714325"/>
            <a:ext cx="41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63150" y="4168050"/>
            <a:ext cx="79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Challenge: Only one “ground truth” is available during the training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Solution: rank the top 10 samples from the discriminator, which is close to the ground truth.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72075"/>
            <a:ext cx="3976426" cy="38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265625" y="178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683250" y="2172550"/>
            <a:ext cx="62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98200" y="975150"/>
            <a:ext cx="81744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latin typeface="Roboto"/>
                <a:ea typeface="Roboto"/>
                <a:cs typeface="Roboto"/>
                <a:sym typeface="Roboto"/>
              </a:rPr>
              <a:t>Pros</a:t>
            </a:r>
            <a:endParaRPr b="1" sz="1700" u="sng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PICNet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can be solved to large masked images, especially for large holes[2]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 single image can generate 49 different types of images.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Provide variously realistic content in the absence of missing regions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latin typeface="Roboto"/>
                <a:ea typeface="Roboto"/>
                <a:cs typeface="Roboto"/>
                <a:sym typeface="Roboto"/>
              </a:rPr>
              <a:t>Cons</a:t>
            </a:r>
            <a:endParaRPr b="1" sz="1700" u="sng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How to "recover" the image rather than "produce"[3]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 image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that is realistic-looking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In reality, sometimes the image recovering requirement is from historical images or fully destroyed images.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Compared to their ablation studies, The outputs are not similar to the original one.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0" y="178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265625" y="178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683250" y="2172550"/>
            <a:ext cx="62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398200" y="975150"/>
            <a:ext cx="81744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376650" y="1581450"/>
            <a:ext cx="839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[1] Zheng, C., Cham, T. J., &amp; Cai, J. (2019). Pluralistic image completion.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In Proceedings of the IEEE/CVF Conference on Computer Vision and Pattern Recognition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(pp. 1438-1447).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[2] Qureshi, M., Deriche, M., Beghdadi, A., &amp; Amin, A. (2017). A critical survey of state-of-the-art image inpainting quality assessment metrics.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Journal of Visual Communication and Image Representation, 49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177–191.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https://doi.org/10.1016/j.jvcir.2017.09.006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[3] Zhang, R., Isola, P., &amp; Efros, A. A. (2016, October). Colorful image colorization. In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European conference on computer vision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(pp. 649-666). Springer, Cham.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