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HGSSoeiKakugothicUB" panose="020B0900000000000000" pitchFamily="34" charset="-128"/>
      <p:regular r:id="rId7"/>
    </p:embeddedFont>
    <p:embeddedFont>
      <p:font typeface="Arial Black" panose="020B0604020202020204" pitchFamily="34" charset="0"/>
      <p:regular r:id="rId8"/>
      <p:bold r:id="rId9"/>
    </p:embeddedFont>
    <p:embeddedFont>
      <p:font typeface="Calibri" panose="020F0502020204030204" pitchFamily="34" charset="0"/>
      <p:regular r:id="rId10"/>
      <p:bold r:id="rId11"/>
      <p:italic r:id="rId12"/>
      <p:boldItalic r:id="rId13"/>
    </p:embeddedFont>
    <p:embeddedFont>
      <p:font typeface="Trebuchet MS" panose="020B0703020202090204" pitchFamily="3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4"/>
    <p:restoredTop sz="94719"/>
  </p:normalViewPr>
  <p:slideViewPr>
    <p:cSldViewPr snapToGrid="0">
      <p:cViewPr>
        <p:scale>
          <a:sx n="70" d="100"/>
          <a:sy n="70" d="100"/>
        </p:scale>
        <p:origin x="-12720" y="192"/>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507310" y="6115394"/>
            <a:ext cx="10047019" cy="6442739"/>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b="1" u="sng" dirty="0"/>
              <a:t>Contributions</a:t>
            </a:r>
          </a:p>
          <a:p>
            <a:pPr marL="0" lvl="0" indent="0"/>
            <a:r>
              <a:rPr lang="en-US" dirty="0"/>
              <a:t>I successfully extract two important video features: images and texts. Then, I concatenate them as a data frame for model training.</a:t>
            </a:r>
          </a:p>
          <a:p>
            <a:pPr marL="0" lvl="0" indent="0"/>
            <a:r>
              <a:rPr lang="en-US" dirty="0"/>
              <a:t>I construct two different classification models to identify Deepfake videos with 97 % and 88 % accuracy score. </a:t>
            </a:r>
          </a:p>
          <a:p>
            <a:pPr marL="0" lvl="0" indent="0"/>
            <a:r>
              <a:rPr lang="en-US" b="1" u="sng" dirty="0"/>
              <a:t>Keywords</a:t>
            </a:r>
          </a:p>
          <a:p>
            <a:pPr marL="0" lvl="0" indent="0"/>
            <a:r>
              <a:rPr lang="en-US" sz="2200" i="1" dirty="0">
                <a:solidFill>
                  <a:schemeClr val="bg2"/>
                </a:solidFill>
              </a:rPr>
              <a:t>Computer Vision, Natural Language Processing, Machine Learning, Neural Network</a:t>
            </a:r>
          </a:p>
          <a:p>
            <a:pPr marL="0" lvl="0" indent="0"/>
            <a:endParaRPr lang="en-US" dirty="0"/>
          </a:p>
          <a:p>
            <a:pPr marL="0" lvl="0" indent="0"/>
            <a:endParaRPr lang="en-US" dirty="0"/>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21205" y="5556294"/>
            <a:ext cx="10048874" cy="14542392"/>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Random Forest Model </a:t>
            </a:r>
          </a:p>
          <a:p>
            <a:pPr marL="0" lvl="0" indent="0">
              <a:spcBef>
                <a:spcPts val="0"/>
              </a:spcBef>
            </a:pPr>
            <a:r>
              <a:rPr lang="en-US" dirty="0"/>
              <a:t>I leverage grid search in training set, the selected parameters are:</a:t>
            </a:r>
          </a:p>
          <a:p>
            <a:pPr marL="342900" lvl="0" indent="-342900">
              <a:spcBef>
                <a:spcPts val="0"/>
              </a:spcBef>
              <a:buFont typeface="Arial" panose="020B0604020202020204" pitchFamily="34" charset="0"/>
              <a:buChar char="•"/>
            </a:pPr>
            <a:r>
              <a:rPr lang="en-US" dirty="0"/>
              <a:t>grid['</a:t>
            </a:r>
            <a:r>
              <a:rPr lang="en-US" dirty="0" err="1"/>
              <a:t>n_estimators</a:t>
            </a:r>
            <a:r>
              <a:rPr lang="en-US" dirty="0"/>
              <a:t>'] = [100, </a:t>
            </a:r>
            <a:r>
              <a:rPr lang="en-US" b="1" dirty="0">
                <a:highlight>
                  <a:srgbClr val="FFFF00"/>
                </a:highlight>
              </a:rPr>
              <a:t>500</a:t>
            </a:r>
            <a:r>
              <a:rPr lang="en-US" dirty="0"/>
              <a:t>]</a:t>
            </a:r>
          </a:p>
          <a:p>
            <a:pPr marL="342900" lvl="0" indent="-342900">
              <a:spcBef>
                <a:spcPts val="0"/>
              </a:spcBef>
              <a:buFont typeface="Arial" panose="020B0604020202020204" pitchFamily="34" charset="0"/>
              <a:buChar char="•"/>
            </a:pPr>
            <a:r>
              <a:rPr lang="en-US" dirty="0"/>
              <a:t>grid['</a:t>
            </a:r>
            <a:r>
              <a:rPr lang="en-US" dirty="0" err="1"/>
              <a:t>max_depth</a:t>
            </a:r>
            <a:r>
              <a:rPr lang="en-US" dirty="0"/>
              <a:t>'] = [5, 10, 50,</a:t>
            </a:r>
            <a:r>
              <a:rPr lang="en-US" b="1" dirty="0"/>
              <a:t> </a:t>
            </a:r>
            <a:r>
              <a:rPr lang="en-US" b="1" dirty="0">
                <a:highlight>
                  <a:srgbClr val="FFFF00"/>
                </a:highlight>
              </a:rPr>
              <a:t>100</a:t>
            </a:r>
            <a:r>
              <a:rPr lang="en-US" dirty="0"/>
              <a:t>]</a:t>
            </a:r>
          </a:p>
          <a:p>
            <a:pPr marL="342900" lvl="0" indent="-342900">
              <a:spcBef>
                <a:spcPts val="0"/>
              </a:spcBef>
              <a:buFont typeface="Arial" panose="020B0604020202020204" pitchFamily="34" charset="0"/>
              <a:buChar char="•"/>
            </a:pPr>
            <a:endParaRPr lang="en-US" dirty="0"/>
          </a:p>
          <a:p>
            <a:pPr marL="0" lvl="0" indent="0">
              <a:spcBef>
                <a:spcPts val="0"/>
              </a:spcBef>
            </a:pPr>
            <a:r>
              <a:rPr lang="en-US" b="1" u="sng" dirty="0"/>
              <a:t>Random Forest Model Results</a:t>
            </a:r>
          </a:p>
          <a:p>
            <a:pPr marL="0" lvl="0" indent="0">
              <a:spcBef>
                <a:spcPts val="0"/>
              </a:spcBef>
            </a:pPr>
            <a:r>
              <a:rPr lang="en-US" sz="4000" b="1" dirty="0">
                <a:solidFill>
                  <a:srgbClr val="FF0000"/>
                </a:solidFill>
              </a:rPr>
              <a:t>Testing Accuracy: 97.41%</a:t>
            </a:r>
          </a:p>
          <a:p>
            <a:pPr marL="0" lvl="0" indent="0">
              <a:spcBef>
                <a:spcPts val="0"/>
              </a:spcBef>
            </a:pPr>
            <a:endParaRPr lang="en-US" dirty="0">
              <a:solidFill>
                <a:srgbClr val="FF0000"/>
              </a:solidFill>
            </a:endParaRPr>
          </a:p>
          <a:p>
            <a:pPr marL="0" lvl="0" indent="0">
              <a:spcBef>
                <a:spcPts val="0"/>
              </a:spcBef>
            </a:pPr>
            <a:r>
              <a:rPr lang="en-US" b="1" u="sng" dirty="0"/>
              <a:t>Random Forest Model Confusion Matrix</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Random Forest Model Classification Report</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p:txBody>
      </p:sp>
      <p:sp>
        <p:nvSpPr>
          <p:cNvPr id="127" name="Google Shape;127;p1"/>
          <p:cNvSpPr txBox="1">
            <a:spLocks noGrp="1"/>
          </p:cNvSpPr>
          <p:nvPr>
            <p:ph type="body" idx="8"/>
          </p:nvPr>
        </p:nvSpPr>
        <p:spPr>
          <a:xfrm>
            <a:off x="22121585" y="2202051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DEEP LEARNING MODEL</a:t>
            </a:r>
            <a:endParaRPr dirty="0"/>
          </a:p>
        </p:txBody>
      </p:sp>
      <p:sp>
        <p:nvSpPr>
          <p:cNvPr id="128" name="Google Shape;128;p1"/>
          <p:cNvSpPr txBox="1">
            <a:spLocks noGrp="1"/>
          </p:cNvSpPr>
          <p:nvPr>
            <p:ph type="body" idx="9"/>
          </p:nvPr>
        </p:nvSpPr>
        <p:spPr>
          <a:xfrm>
            <a:off x="22158738" y="22637611"/>
            <a:ext cx="10054835" cy="9464079"/>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Why Deep Learning</a:t>
            </a:r>
          </a:p>
          <a:p>
            <a:pPr marL="0" lvl="0" indent="0">
              <a:spcBef>
                <a:spcPts val="0"/>
              </a:spcBef>
            </a:pPr>
            <a:r>
              <a:rPr lang="en-US" dirty="0"/>
              <a:t>I would like to experiment with incrementally learning high-level features from data in order to capture more underlying relationships in the data.</a:t>
            </a:r>
          </a:p>
          <a:p>
            <a:pPr marL="0" lvl="0" indent="0">
              <a:spcBef>
                <a:spcPts val="0"/>
              </a:spcBef>
            </a:pPr>
            <a:endParaRPr lang="en-US" dirty="0"/>
          </a:p>
          <a:p>
            <a:pPr marL="0" lvl="0" indent="0">
              <a:spcBef>
                <a:spcPts val="0"/>
              </a:spcBef>
            </a:pPr>
            <a:r>
              <a:rPr lang="en-US" b="1" u="sng" dirty="0"/>
              <a:t>Neuron Network Architecture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Model: "sequential"</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Layer (type)                Output Shape              Param #                Activation</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 (Dense)               (None, 8192)            103129088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 (Dropout)           (None, 8192)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dense_1 (Dense)            (None, 4096)            33558528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dropout_1 (Dropout)         (None, 4096)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dense_2 (Dense)             (None, 1024)           4195328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dense_3 (Dense)             (None, 512)             524800              [sigmoid]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dense_4 (Dense)             (None, 256)             131328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softmax</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dense_5 (Dense)             (None, 64)               16448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dense_6 (Dense)             (None, 1)                 65        	      [sigmoid]</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Total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Trainable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Non-trainable params: 0</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endPar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31" name="Google Shape;131;p1"/>
          <p:cNvSpPr txBox="1">
            <a:spLocks noGrp="1"/>
          </p:cNvSpPr>
          <p:nvPr>
            <p:ph type="body" idx="15"/>
          </p:nvPr>
        </p:nvSpPr>
        <p:spPr>
          <a:xfrm>
            <a:off x="32704033" y="2793539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IMPROVEMENTS AND FURTHER WORKS</a:t>
            </a:r>
            <a:endParaRPr dirty="0"/>
          </a:p>
        </p:txBody>
      </p:sp>
      <p:sp>
        <p:nvSpPr>
          <p:cNvPr id="132" name="Google Shape;132;p1"/>
          <p:cNvSpPr txBox="1">
            <a:spLocks noGrp="1"/>
          </p:cNvSpPr>
          <p:nvPr>
            <p:ph type="body" idx="16"/>
          </p:nvPr>
        </p:nvSpPr>
        <p:spPr>
          <a:xfrm>
            <a:off x="32470078" y="5664272"/>
            <a:ext cx="10052050" cy="2223680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Deep Learning Model</a:t>
            </a:r>
            <a:endParaRPr lang="en-US" dirty="0"/>
          </a:p>
          <a:p>
            <a:pPr marL="342900" lvl="0" indent="-342900">
              <a:spcBef>
                <a:spcPts val="0"/>
              </a:spcBef>
              <a:buFont typeface="Arial" panose="020B0604020202020204" pitchFamily="34" charset="0"/>
              <a:buChar char="•"/>
            </a:pPr>
            <a:r>
              <a:rPr lang="en-US" dirty="0"/>
              <a:t>Train-test split: 80 % training, 20 % testing. I also use the testing set for 		       validation during training.</a:t>
            </a:r>
          </a:p>
          <a:p>
            <a:pPr marL="342900" lvl="0" indent="-342900">
              <a:spcBef>
                <a:spcPts val="0"/>
              </a:spcBef>
              <a:buFont typeface="Arial" panose="020B0604020202020204" pitchFamily="34" charset="0"/>
              <a:buChar char="•"/>
            </a:pPr>
            <a:r>
              <a:rPr lang="en-US" dirty="0"/>
              <a:t>Learning Rate: 0.0001</a:t>
            </a:r>
          </a:p>
          <a:p>
            <a:pPr marL="342900" lvl="0" indent="-342900">
              <a:spcBef>
                <a:spcPts val="0"/>
              </a:spcBef>
              <a:buFont typeface="Arial" panose="020B0604020202020204" pitchFamily="34" charset="0"/>
              <a:buChar char="•"/>
            </a:pPr>
            <a:r>
              <a:rPr lang="en-US" dirty="0"/>
              <a:t>Optimizer: Adam</a:t>
            </a:r>
          </a:p>
          <a:p>
            <a:pPr marL="342900" lvl="0" indent="-342900">
              <a:spcBef>
                <a:spcPts val="0"/>
              </a:spcBef>
              <a:buFont typeface="Arial" panose="020B0604020202020204" pitchFamily="34" charset="0"/>
              <a:buChar char="•"/>
            </a:pPr>
            <a:r>
              <a:rPr lang="en-US" dirty="0"/>
              <a:t>Loss Function: Binary </a:t>
            </a:r>
            <a:r>
              <a:rPr lang="en-US" dirty="0" err="1"/>
              <a:t>Crossentropy</a:t>
            </a:r>
            <a:endParaRPr lang="en-US" dirty="0"/>
          </a:p>
          <a:p>
            <a:pPr marL="342900" lvl="0" indent="-342900">
              <a:spcBef>
                <a:spcPts val="0"/>
              </a:spcBef>
              <a:buFont typeface="Arial" panose="020B0604020202020204" pitchFamily="34" charset="0"/>
              <a:buChar char="•"/>
            </a:pPr>
            <a:r>
              <a:rPr lang="en-US" dirty="0"/>
              <a:t>Grid Search: batch size = [</a:t>
            </a:r>
            <a:r>
              <a:rPr lang="en-US" b="1" dirty="0">
                <a:highlight>
                  <a:srgbClr val="FFFF00"/>
                </a:highlight>
              </a:rPr>
              <a:t>64</a:t>
            </a:r>
            <a:r>
              <a:rPr lang="en-US" dirty="0"/>
              <a:t>, 128], epochs = [10, 20, </a:t>
            </a:r>
            <a:r>
              <a:rPr lang="en-US" b="1" dirty="0">
                <a:highlight>
                  <a:srgbClr val="FFFF00"/>
                </a:highlight>
              </a:rPr>
              <a:t>50</a:t>
            </a:r>
            <a:r>
              <a:rPr lang="en-US" dirty="0"/>
              <a:t>], 3-fold cv</a:t>
            </a:r>
          </a:p>
          <a:p>
            <a:pPr marL="0" lvl="0" indent="0">
              <a:spcBef>
                <a:spcPts val="0"/>
              </a:spcBef>
            </a:pPr>
            <a:endParaRPr lang="en-US" dirty="0"/>
          </a:p>
          <a:p>
            <a:pPr marL="0" lvl="0" indent="0">
              <a:spcBef>
                <a:spcPts val="0"/>
              </a:spcBef>
            </a:pPr>
            <a:r>
              <a:rPr lang="en-US" b="1" u="sng" dirty="0"/>
              <a:t>Training and Validation</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Deep Learning Model Results</a:t>
            </a:r>
          </a:p>
          <a:p>
            <a:pPr marL="0" lvl="0" indent="0">
              <a:spcBef>
                <a:spcPts val="0"/>
              </a:spcBef>
            </a:pPr>
            <a:r>
              <a:rPr lang="en-US" sz="4000" b="1" dirty="0">
                <a:solidFill>
                  <a:srgbClr val="FF0000"/>
                </a:solidFill>
              </a:rPr>
              <a:t>Testing Accuracy: 87.83%</a:t>
            </a:r>
          </a:p>
          <a:p>
            <a:pPr marL="0" lvl="0" indent="0">
              <a:spcBef>
                <a:spcPts val="0"/>
              </a:spcBef>
            </a:pPr>
            <a:endParaRPr lang="en-US" b="1" u="sng" dirty="0"/>
          </a:p>
          <a:p>
            <a:pPr marL="0" lvl="0" indent="0">
              <a:spcBef>
                <a:spcPts val="0"/>
              </a:spcBef>
            </a:pPr>
            <a:r>
              <a:rPr lang="en-US" b="1" u="sng" dirty="0"/>
              <a:t>Deep Learning Model Confusion Matrix</a:t>
            </a: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b="1" u="sng" dirty="0"/>
          </a:p>
          <a:p>
            <a:pPr marL="0" lvl="0" indent="0">
              <a:spcBef>
                <a:spcPts val="0"/>
              </a:spcBef>
            </a:pPr>
            <a:r>
              <a:rPr lang="en-US" b="1" u="sng" dirty="0"/>
              <a:t>Deep Learning Model Classification Report</a:t>
            </a:r>
          </a:p>
          <a:p>
            <a:pPr marL="0" lvl="0" indent="0">
              <a:spcBef>
                <a:spcPts val="0"/>
              </a:spcBef>
            </a:pPr>
            <a:endParaRPr lang="en-US" b="1" u="sng" dirty="0"/>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dirty="0"/>
          </a:p>
          <a:p>
            <a:pPr marL="0" lvl="0" indent="0">
              <a:spcBef>
                <a:spcPts val="0"/>
              </a:spcBef>
            </a:pPr>
            <a:endParaRPr lang="en-US" dirty="0"/>
          </a:p>
          <a:p>
            <a:pPr marL="0" lvl="0" indent="0">
              <a:spcBef>
                <a:spcPts val="0"/>
              </a:spcBef>
            </a:pPr>
            <a:endParaRPr lang="en-US" dirty="0"/>
          </a:p>
          <a:p>
            <a:pPr marL="0" lvl="0" indent="0" algn="l" rtl="0">
              <a:spcBef>
                <a:spcPts val="0"/>
              </a:spcBef>
              <a:spcAft>
                <a:spcPts val="0"/>
              </a:spcAft>
              <a:buClr>
                <a:srgbClr val="4B376B"/>
              </a:buClr>
              <a:buSzPts val="2500"/>
              <a:buNone/>
            </a:pPr>
            <a:endParaRPr dirty="0"/>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Capture Images and Texts from Deepfake &amp; Real YouTube Videos as Features</a:t>
            </a:r>
            <a:endParaRPr sz="6600" dirty="0">
              <a:latin typeface="Times New Roman" panose="02020603050405020304" pitchFamily="18" charset="0"/>
              <a:cs typeface="Times New Roman" panose="02020603050405020304" pitchFamily="18" charset="0"/>
            </a:endParaRPr>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[1])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1238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I choose RTVC as the fake subset in terms of real-video and fake-audio </a:t>
            </a:r>
          </a:p>
          <a:p>
            <a:pPr marL="0" indent="0"/>
            <a:r>
              <a:rPr lang="en-US" dirty="0"/>
              <a:t>I choose FSGAN as the fake subset in terms of fake-video and real-audio </a:t>
            </a:r>
          </a:p>
          <a:p>
            <a:pPr marL="0" indent="0"/>
            <a:r>
              <a:rPr lang="en-US" dirty="0"/>
              <a:t>I choose </a:t>
            </a:r>
            <a:r>
              <a:rPr lang="en-US" dirty="0" err="1"/>
              <a:t>Faceswap</a:t>
            </a:r>
            <a:r>
              <a:rPr lang="en-US" dirty="0"/>
              <a:t> as the fake subset in terms of fake-video and fake-audio </a:t>
            </a:r>
          </a:p>
          <a:p>
            <a:pPr marL="0" indent="0"/>
            <a:r>
              <a:rPr lang="en-US" dirty="0"/>
              <a:t>I choose VoxCeleb2 as the real subset in terms of real-video and</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the </a:t>
            </a:r>
            <a:r>
              <a:rPr lang="en-US" b="0" i="1" u="none" dirty="0"/>
              <a:t>SpeechRecognition</a:t>
            </a:r>
            <a:r>
              <a:rPr lang="en-US" b="0" u="none" dirty="0"/>
              <a:t> package to covert audios to texts.</a:t>
            </a:r>
          </a:p>
          <a:p>
            <a:r>
              <a:rPr lang="en-US" b="0" u="none" dirty="0"/>
              <a:t>Fake Texts: “</a:t>
            </a:r>
            <a:r>
              <a:rPr lang="en-US" sz="2400" b="0" i="1" u="none" dirty="0"/>
              <a:t>it's just be widespread casted like 12 cast members”, “attraction 	carries not that she's being that and then that's address and everything</a:t>
            </a:r>
            <a:r>
              <a:rPr lang="en-US" b="0" u="none" dirty="0"/>
              <a:t>”</a:t>
            </a:r>
          </a:p>
          <a:p>
            <a:r>
              <a:rPr lang="en-US" b="0" u="none" dirty="0"/>
              <a:t>Real Texts: “</a:t>
            </a:r>
            <a:r>
              <a:rPr lang="en-US" sz="2400" b="0" i="1" u="none" dirty="0"/>
              <a:t>beautiful I love the weather here I love like the warm climate 		I've loved every everywhere we go out to eat and”, “I said that 		you know God so had this plan where he thought I want</a:t>
            </a:r>
            <a:r>
              <a:rPr lang="en-US" b="0" u="none" dirty="0"/>
              <a: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Vectorize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Because each observation is labeled,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MACHINE LEARNING MODEL</a:t>
            </a:r>
          </a:p>
        </p:txBody>
      </p:sp>
      <p:sp>
        <p:nvSpPr>
          <p:cNvPr id="52" name="TextBox 51">
            <a:extLst>
              <a:ext uri="{FF2B5EF4-FFF2-40B4-BE49-F238E27FC236}">
                <a16:creationId xmlns:a16="http://schemas.microsoft.com/office/drawing/2014/main" id="{6E3AC4EB-FEC5-E547-97F9-93600946A7A9}"/>
              </a:ext>
            </a:extLst>
          </p:cNvPr>
          <p:cNvSpPr txBox="1"/>
          <p:nvPr/>
        </p:nvSpPr>
        <p:spPr>
          <a:xfrm>
            <a:off x="8393893" y="19514031"/>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77" name="TextBox 76">
            <a:extLst>
              <a:ext uri="{FF2B5EF4-FFF2-40B4-BE49-F238E27FC236}">
                <a16:creationId xmlns:a16="http://schemas.microsoft.com/office/drawing/2014/main" id="{273EFA5A-BEF3-BF4B-907F-5132D80AD223}"/>
              </a:ext>
            </a:extLst>
          </p:cNvPr>
          <p:cNvSpPr txBox="1"/>
          <p:nvPr/>
        </p:nvSpPr>
        <p:spPr>
          <a:xfrm>
            <a:off x="8393892" y="17278073"/>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53" name="TextBox 52">
            <a:extLst>
              <a:ext uri="{FF2B5EF4-FFF2-40B4-BE49-F238E27FC236}">
                <a16:creationId xmlns:a16="http://schemas.microsoft.com/office/drawing/2014/main" id="{707ED3ED-93C6-BF4C-9F89-0B3D47EAD5CA}"/>
              </a:ext>
            </a:extLst>
          </p:cNvPr>
          <p:cNvSpPr txBox="1"/>
          <p:nvPr/>
        </p:nvSpPr>
        <p:spPr>
          <a:xfrm>
            <a:off x="13111566" y="30392176"/>
            <a:ext cx="184731" cy="307777"/>
          </a:xfrm>
          <a:prstGeom prst="rect">
            <a:avLst/>
          </a:prstGeom>
          <a:noFill/>
        </p:spPr>
        <p:txBody>
          <a:bodyPr wrap="none" rtlCol="0">
            <a:spAutoFit/>
          </a:bodyPr>
          <a:lstStyle/>
          <a:p>
            <a:endParaRPr lang="en-US" dirty="0"/>
          </a:p>
        </p:txBody>
      </p:sp>
      <p:sp>
        <p:nvSpPr>
          <p:cNvPr id="79" name="Google Shape;123;p1">
            <a:extLst>
              <a:ext uri="{FF2B5EF4-FFF2-40B4-BE49-F238E27FC236}">
                <a16:creationId xmlns:a16="http://schemas.microsoft.com/office/drawing/2014/main" id="{7CC74E5F-A0A6-BE4F-9965-3255E9C211C4}"/>
              </a:ext>
            </a:extLst>
          </p:cNvPr>
          <p:cNvSpPr txBox="1">
            <a:spLocks/>
          </p:cNvSpPr>
          <p:nvPr/>
        </p:nvSpPr>
        <p:spPr>
          <a:xfrm>
            <a:off x="11498584" y="29734967"/>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Random Forest</a:t>
            </a:r>
          </a:p>
          <a:p>
            <a:pPr marL="342900" indent="-342900">
              <a:spcBef>
                <a:spcPts val="0"/>
              </a:spcBef>
              <a:buFont typeface="Arial" panose="020B0604020202020204" pitchFamily="34" charset="0"/>
              <a:buChar char="•"/>
            </a:pPr>
            <a:r>
              <a:rPr lang="en-US" dirty="0"/>
              <a:t>Train-test split: 80 % training, 20 % testing</a:t>
            </a:r>
          </a:p>
          <a:p>
            <a:pPr marL="342900" indent="-342900">
              <a:spcBef>
                <a:spcPts val="0"/>
              </a:spcBef>
              <a:buFont typeface="Arial" panose="020B0604020202020204" pitchFamily="34" charset="0"/>
              <a:buChar char="•"/>
            </a:pPr>
            <a:r>
              <a:rPr lang="en-US" dirty="0"/>
              <a:t>Cross validation: (1) K-fold cross-validation, k = 5</a:t>
            </a:r>
          </a:p>
          <a:p>
            <a:pPr marL="0" indent="0">
              <a:spcBef>
                <a:spcPts val="0"/>
              </a:spcBef>
            </a:pPr>
            <a:r>
              <a:rPr lang="en-US" dirty="0"/>
              <a:t>		</a:t>
            </a:r>
            <a:r>
              <a:rPr lang="zh-TW" altLang="en-US" dirty="0"/>
              <a:t>         </a:t>
            </a:r>
            <a:r>
              <a:rPr lang="en-US" altLang="zh-TW" dirty="0"/>
              <a:t> (2) U</a:t>
            </a:r>
            <a:r>
              <a:rPr lang="en-US" dirty="0"/>
              <a:t>tilize bootstrap</a:t>
            </a:r>
            <a:r>
              <a:rPr lang="zh-TW" altLang="en-US" dirty="0"/>
              <a:t> </a:t>
            </a:r>
            <a:r>
              <a:rPr lang="en-US" dirty="0"/>
              <a:t>samples to build trees</a:t>
            </a:r>
          </a:p>
          <a:p>
            <a:pPr marL="0" indent="0">
              <a:spcBef>
                <a:spcPts val="0"/>
              </a:spcBef>
            </a:pPr>
            <a:r>
              <a:rPr lang="en-US" b="1" u="sng" dirty="0"/>
              <a:t>Why Random Forest</a:t>
            </a:r>
          </a:p>
          <a:p>
            <a:pPr indent="-457200">
              <a:spcBef>
                <a:spcPts val="0"/>
              </a:spcBef>
              <a:buFont typeface="+mj-lt"/>
              <a:buAutoNum type="arabicPeriod"/>
            </a:pPr>
            <a:r>
              <a:rPr lang="en-US" dirty="0"/>
              <a:t>It can handle large features efficiently</a:t>
            </a:r>
          </a:p>
          <a:p>
            <a:pPr indent="-457200">
              <a:spcBef>
                <a:spcPts val="0"/>
              </a:spcBef>
              <a:buFont typeface="+mj-lt"/>
              <a:buAutoNum type="arabicPeriod"/>
            </a:pPr>
            <a:r>
              <a:rPr lang="en-US" dirty="0"/>
              <a:t>It can reduce computation time</a:t>
            </a:r>
          </a:p>
        </p:txBody>
      </p:sp>
      <p:sp>
        <p:nvSpPr>
          <p:cNvPr id="58" name="TextBox 57">
            <a:extLst>
              <a:ext uri="{FF2B5EF4-FFF2-40B4-BE49-F238E27FC236}">
                <a16:creationId xmlns:a16="http://schemas.microsoft.com/office/drawing/2014/main" id="{0758FB15-D5CB-5643-8763-D741087C71D3}"/>
              </a:ext>
            </a:extLst>
          </p:cNvPr>
          <p:cNvSpPr txBox="1"/>
          <p:nvPr/>
        </p:nvSpPr>
        <p:spPr>
          <a:xfrm>
            <a:off x="28199443" y="32395180"/>
            <a:ext cx="16214272" cy="523220"/>
          </a:xfrm>
          <a:prstGeom prst="rect">
            <a:avLst/>
          </a:prstGeom>
          <a:noFill/>
        </p:spPr>
        <p:txBody>
          <a:bodyPr wrap="square" rtlCol="0">
            <a:spAutoFit/>
          </a:bodyPr>
          <a:lstStyle/>
          <a:p>
            <a:pPr algn="ctr"/>
            <a:r>
              <a:rPr lang="en-US" dirty="0"/>
              <a:t>[1] Khalid, H., Tariq, S., Kim, M., &amp; Woo, S. S. (2021). </a:t>
            </a:r>
            <a:r>
              <a:rPr lang="en-US" dirty="0" err="1"/>
              <a:t>FakeAVCeleb</a:t>
            </a:r>
            <a:r>
              <a:rPr lang="en-US" dirty="0"/>
              <a:t>: A Novel Audio-Video Multimodal Deepfake Dataset. </a:t>
            </a:r>
            <a:r>
              <a:rPr lang="en-US" i="1" dirty="0" err="1"/>
              <a:t>arXiv</a:t>
            </a:r>
            <a:r>
              <a:rPr lang="en-US" i="1" dirty="0"/>
              <a:t> preprint arXiv:2108.05080</a:t>
            </a:r>
            <a:r>
              <a:rPr lang="en-US" dirty="0"/>
              <a:t>.</a:t>
            </a:r>
          </a:p>
          <a:p>
            <a:pPr algn="ctr"/>
            <a:r>
              <a:rPr lang="en-US" dirty="0"/>
              <a:t>[2] </a:t>
            </a:r>
            <a:r>
              <a:rPr lang="en-US" dirty="0" err="1"/>
              <a:t>Kastrati</a:t>
            </a:r>
            <a:r>
              <a:rPr lang="en-US" dirty="0"/>
              <a:t>, Z., Imran, A. S., &amp; </a:t>
            </a:r>
            <a:r>
              <a:rPr lang="en-US" dirty="0" err="1"/>
              <a:t>Kurti</a:t>
            </a:r>
            <a:r>
              <a:rPr lang="en-US" dirty="0"/>
              <a:t>, A. (2019). Integrating word embeddings and document topics with deep learning in a video classification framework. </a:t>
            </a:r>
            <a:r>
              <a:rPr lang="en-US" i="1" dirty="0"/>
              <a:t>Pattern Recognition Letters, 128, </a:t>
            </a:r>
            <a:r>
              <a:rPr lang="en-US" dirty="0"/>
              <a:t>85-92.</a:t>
            </a:r>
          </a:p>
        </p:txBody>
      </p:sp>
      <p:graphicFrame>
        <p:nvGraphicFramePr>
          <p:cNvPr id="63" name="Table 63">
            <a:extLst>
              <a:ext uri="{FF2B5EF4-FFF2-40B4-BE49-F238E27FC236}">
                <a16:creationId xmlns:a16="http://schemas.microsoft.com/office/drawing/2014/main" id="{D3DF0929-956C-ED43-BDF2-9F3CBABB154C}"/>
              </a:ext>
            </a:extLst>
          </p:cNvPr>
          <p:cNvGraphicFramePr>
            <a:graphicFrameLocks noGrp="1"/>
          </p:cNvGraphicFramePr>
          <p:nvPr>
            <p:extLst>
              <p:ext uri="{D42A27DB-BD31-4B8C-83A1-F6EECF244321}">
                <p14:modId xmlns:p14="http://schemas.microsoft.com/office/powerpoint/2010/main" val="3123964707"/>
              </p:ext>
            </p:extLst>
          </p:nvPr>
        </p:nvGraphicFramePr>
        <p:xfrm>
          <a:off x="22114933" y="17727797"/>
          <a:ext cx="10355145" cy="3474720"/>
        </p:xfrm>
        <a:graphic>
          <a:graphicData uri="http://schemas.openxmlformats.org/drawingml/2006/table">
            <a:tbl>
              <a:tblPr firstRow="1" bandRow="1">
                <a:tableStyleId>{BEE778FD-A961-408E-85A3-17AF4F6781A1}</a:tableStyleId>
              </a:tblPr>
              <a:tblGrid>
                <a:gridCol w="2581526">
                  <a:extLst>
                    <a:ext uri="{9D8B030D-6E8A-4147-A177-3AD203B41FA5}">
                      <a16:colId xmlns:a16="http://schemas.microsoft.com/office/drawing/2014/main" val="1279194181"/>
                    </a:ext>
                  </a:extLst>
                </a:gridCol>
                <a:gridCol w="1881714">
                  <a:extLst>
                    <a:ext uri="{9D8B030D-6E8A-4147-A177-3AD203B41FA5}">
                      <a16:colId xmlns:a16="http://schemas.microsoft.com/office/drawing/2014/main" val="1205917689"/>
                    </a:ext>
                  </a:extLst>
                </a:gridCol>
                <a:gridCol w="1928368">
                  <a:extLst>
                    <a:ext uri="{9D8B030D-6E8A-4147-A177-3AD203B41FA5}">
                      <a16:colId xmlns:a16="http://schemas.microsoft.com/office/drawing/2014/main" val="251187181"/>
                    </a:ext>
                  </a:extLst>
                </a:gridCol>
                <a:gridCol w="1881715">
                  <a:extLst>
                    <a:ext uri="{9D8B030D-6E8A-4147-A177-3AD203B41FA5}">
                      <a16:colId xmlns:a16="http://schemas.microsoft.com/office/drawing/2014/main" val="668713819"/>
                    </a:ext>
                  </a:extLst>
                </a:gridCol>
                <a:gridCol w="2081822">
                  <a:extLst>
                    <a:ext uri="{9D8B030D-6E8A-4147-A177-3AD203B41FA5}">
                      <a16:colId xmlns:a16="http://schemas.microsoft.com/office/drawing/2014/main" val="244795252"/>
                    </a:ext>
                  </a:extLst>
                </a:gridCol>
              </a:tblGrid>
              <a:tr h="37084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u="none" strike="noStrike" cap="none" dirty="0">
                          <a:solidFill>
                            <a:schemeClr val="bg2"/>
                          </a:solidFill>
                          <a:sym typeface="Arial"/>
                        </a:rPr>
                        <a:t>precision</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recall</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F1-score</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support</a:t>
                      </a:r>
                      <a:endParaRPr lang="en-US" sz="3200" b="0" i="0" u="none" strike="noStrike" cap="none" dirty="0">
                        <a:solidFill>
                          <a:schemeClr val="bg2"/>
                        </a:solidFill>
                        <a:latin typeface="Calibri"/>
                        <a:cs typeface="Calibri"/>
                        <a:sym typeface="Arial"/>
                      </a:endParaRPr>
                    </a:p>
                  </a:txBody>
                  <a:tcPr/>
                </a:tc>
                <a:extLst>
                  <a:ext uri="{0D108BD9-81ED-4DB2-BD59-A6C34878D82A}">
                    <a16:rowId xmlns:a16="http://schemas.microsoft.com/office/drawing/2014/main" val="726777022"/>
                  </a:ext>
                </a:extLst>
              </a:tr>
              <a:tr h="370840">
                <a:tc>
                  <a:txBody>
                    <a:bodyPr/>
                    <a:lstStyle/>
                    <a:p>
                      <a:r>
                        <a:rPr lang="en-US" sz="3200" b="0" u="none" strike="noStrike" cap="none" dirty="0">
                          <a:solidFill>
                            <a:schemeClr val="tx1"/>
                          </a:solidFill>
                          <a:sym typeface="Arial"/>
                        </a:rPr>
                        <a:t>fake</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0.96</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1918</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928498877"/>
                  </a:ext>
                </a:extLst>
              </a:tr>
              <a:tr h="370840">
                <a:tc>
                  <a:txBody>
                    <a:bodyPr/>
                    <a:lstStyle/>
                    <a:p>
                      <a:r>
                        <a:rPr lang="en-US" sz="3200" b="0" u="none" strike="noStrike" cap="none">
                          <a:solidFill>
                            <a:schemeClr val="tx1"/>
                          </a:solidFill>
                          <a:sym typeface="Arial"/>
                        </a:rPr>
                        <a:t>real</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1976</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565177930"/>
                  </a:ext>
                </a:extLst>
              </a:tr>
              <a:tr h="370840">
                <a:tc>
                  <a:txBody>
                    <a:bodyPr/>
                    <a:lstStyle/>
                    <a:p>
                      <a:r>
                        <a:rPr lang="en-US" sz="3200" b="0" u="none" strike="noStrike" cap="none">
                          <a:solidFill>
                            <a:schemeClr val="tx1"/>
                          </a:solidFill>
                          <a:sym typeface="Arial"/>
                        </a:rPr>
                        <a:t>accuracy</a:t>
                      </a:r>
                      <a:endParaRPr lang="en-US" sz="3200" b="0"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174178643"/>
                  </a:ext>
                </a:extLst>
              </a:tr>
              <a:tr h="370840">
                <a:tc>
                  <a:txBody>
                    <a:bodyPr/>
                    <a:lstStyle/>
                    <a:p>
                      <a:r>
                        <a:rPr lang="en-US" sz="3200" b="0" u="none" strike="noStrike" cap="none">
                          <a:solidFill>
                            <a:schemeClr val="tx1"/>
                          </a:solidFill>
                          <a:sym typeface="Arial"/>
                        </a:rPr>
                        <a:t>macro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2866962639"/>
                  </a:ext>
                </a:extLst>
              </a:tr>
              <a:tr h="370840">
                <a:tc>
                  <a:txBody>
                    <a:bodyPr/>
                    <a:lstStyle/>
                    <a:p>
                      <a:r>
                        <a:rPr lang="en-US" sz="3200" b="0" u="none" strike="noStrike" cap="none" dirty="0">
                          <a:solidFill>
                            <a:schemeClr val="tx1"/>
                          </a:solidFill>
                          <a:sym typeface="Arial"/>
                        </a:rPr>
                        <a:t>weighted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460315747"/>
                  </a:ext>
                </a:extLst>
              </a:tr>
            </a:tbl>
          </a:graphicData>
        </a:graphic>
      </p:graphicFrame>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17"/>
          <a:stretch>
            <a:fillRect/>
          </a:stretch>
        </p:blipFill>
        <p:spPr>
          <a:xfrm>
            <a:off x="23716094" y="9867449"/>
            <a:ext cx="6858000" cy="6858000"/>
          </a:xfrm>
          <a:prstGeom prst="rect">
            <a:avLst/>
          </a:prstGeom>
        </p:spPr>
      </p:pic>
      <p:pic>
        <p:nvPicPr>
          <p:cNvPr id="67" name="Picture 66" descr="A picture containing chart&#10;&#10;Description automatically generated">
            <a:extLst>
              <a:ext uri="{FF2B5EF4-FFF2-40B4-BE49-F238E27FC236}">
                <a16:creationId xmlns:a16="http://schemas.microsoft.com/office/drawing/2014/main" id="{6FA17FCD-584F-F744-84FC-EBF1A69E963A}"/>
              </a:ext>
            </a:extLst>
          </p:cNvPr>
          <p:cNvPicPr>
            <a:picLocks noChangeAspect="1"/>
          </p:cNvPicPr>
          <p:nvPr/>
        </p:nvPicPr>
        <p:blipFill>
          <a:blip r:embed="rId18"/>
          <a:stretch>
            <a:fillRect/>
          </a:stretch>
        </p:blipFill>
        <p:spPr>
          <a:xfrm>
            <a:off x="31871959" y="9587831"/>
            <a:ext cx="5596599" cy="3908736"/>
          </a:xfrm>
          <a:prstGeom prst="rect">
            <a:avLst/>
          </a:prstGeom>
        </p:spPr>
      </p:pic>
      <p:pic>
        <p:nvPicPr>
          <p:cNvPr id="69" name="Picture 68" descr="Chart&#10;&#10;Description automatically generated">
            <a:extLst>
              <a:ext uri="{FF2B5EF4-FFF2-40B4-BE49-F238E27FC236}">
                <a16:creationId xmlns:a16="http://schemas.microsoft.com/office/drawing/2014/main" id="{FADF01F2-11E7-1545-ABFE-2537B6DA7743}"/>
              </a:ext>
            </a:extLst>
          </p:cNvPr>
          <p:cNvPicPr>
            <a:picLocks noChangeAspect="1"/>
          </p:cNvPicPr>
          <p:nvPr/>
        </p:nvPicPr>
        <p:blipFill>
          <a:blip r:embed="rId19"/>
          <a:stretch>
            <a:fillRect/>
          </a:stretch>
        </p:blipFill>
        <p:spPr>
          <a:xfrm>
            <a:off x="37727542" y="9587831"/>
            <a:ext cx="5596599" cy="3908736"/>
          </a:xfrm>
          <a:prstGeom prst="rect">
            <a:avLst/>
          </a:prstGeom>
        </p:spPr>
      </p:pic>
      <p:pic>
        <p:nvPicPr>
          <p:cNvPr id="80" name="Picture 79" descr="Chart, treemap chart&#10;&#10;Description automatically generated with medium confidence">
            <a:extLst>
              <a:ext uri="{FF2B5EF4-FFF2-40B4-BE49-F238E27FC236}">
                <a16:creationId xmlns:a16="http://schemas.microsoft.com/office/drawing/2014/main" id="{9834332E-B306-5A47-88DA-EF9B49CD1326}"/>
              </a:ext>
            </a:extLst>
          </p:cNvPr>
          <p:cNvPicPr>
            <a:picLocks noChangeAspect="1"/>
          </p:cNvPicPr>
          <p:nvPr/>
        </p:nvPicPr>
        <p:blipFill>
          <a:blip r:embed="rId20"/>
          <a:stretch>
            <a:fillRect/>
          </a:stretch>
        </p:blipFill>
        <p:spPr>
          <a:xfrm>
            <a:off x="34648510" y="16118822"/>
            <a:ext cx="6566102" cy="6954034"/>
          </a:xfrm>
          <a:prstGeom prst="rect">
            <a:avLst/>
          </a:prstGeom>
        </p:spPr>
      </p:pic>
      <p:graphicFrame>
        <p:nvGraphicFramePr>
          <p:cNvPr id="85" name="Table 85">
            <a:extLst>
              <a:ext uri="{FF2B5EF4-FFF2-40B4-BE49-F238E27FC236}">
                <a16:creationId xmlns:a16="http://schemas.microsoft.com/office/drawing/2014/main" id="{9802D9FD-AC1A-1940-8365-A77E367A5F6B}"/>
              </a:ext>
            </a:extLst>
          </p:cNvPr>
          <p:cNvGraphicFramePr>
            <a:graphicFrameLocks noGrp="1"/>
          </p:cNvGraphicFramePr>
          <p:nvPr>
            <p:extLst>
              <p:ext uri="{D42A27DB-BD31-4B8C-83A1-F6EECF244321}">
                <p14:modId xmlns:p14="http://schemas.microsoft.com/office/powerpoint/2010/main" val="3049741956"/>
              </p:ext>
            </p:extLst>
          </p:nvPr>
        </p:nvGraphicFramePr>
        <p:xfrm>
          <a:off x="32704033" y="24229661"/>
          <a:ext cx="10632846" cy="3474720"/>
        </p:xfrm>
        <a:graphic>
          <a:graphicData uri="http://schemas.openxmlformats.org/drawingml/2006/table">
            <a:tbl>
              <a:tblPr firstRow="1" bandRow="1">
                <a:tableStyleId>{BEE778FD-A961-408E-85A3-17AF4F6781A1}</a:tableStyleId>
              </a:tblPr>
              <a:tblGrid>
                <a:gridCol w="2465507">
                  <a:extLst>
                    <a:ext uri="{9D8B030D-6E8A-4147-A177-3AD203B41FA5}">
                      <a16:colId xmlns:a16="http://schemas.microsoft.com/office/drawing/2014/main" val="1837421961"/>
                    </a:ext>
                  </a:extLst>
                </a:gridCol>
                <a:gridCol w="2048188">
                  <a:extLst>
                    <a:ext uri="{9D8B030D-6E8A-4147-A177-3AD203B41FA5}">
                      <a16:colId xmlns:a16="http://schemas.microsoft.com/office/drawing/2014/main" val="87083544"/>
                    </a:ext>
                  </a:extLst>
                </a:gridCol>
                <a:gridCol w="2026508">
                  <a:extLst>
                    <a:ext uri="{9D8B030D-6E8A-4147-A177-3AD203B41FA5}">
                      <a16:colId xmlns:a16="http://schemas.microsoft.com/office/drawing/2014/main" val="695374123"/>
                    </a:ext>
                  </a:extLst>
                </a:gridCol>
                <a:gridCol w="2063578">
                  <a:extLst>
                    <a:ext uri="{9D8B030D-6E8A-4147-A177-3AD203B41FA5}">
                      <a16:colId xmlns:a16="http://schemas.microsoft.com/office/drawing/2014/main" val="4277632285"/>
                    </a:ext>
                  </a:extLst>
                </a:gridCol>
                <a:gridCol w="2029065">
                  <a:extLst>
                    <a:ext uri="{9D8B030D-6E8A-4147-A177-3AD203B41FA5}">
                      <a16:colId xmlns:a16="http://schemas.microsoft.com/office/drawing/2014/main" val="1278046763"/>
                    </a:ext>
                  </a:extLst>
                </a:gridCol>
              </a:tblGrid>
              <a:tr h="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i="0" u="none" strike="noStrike" cap="none" dirty="0">
                          <a:solidFill>
                            <a:schemeClr val="tx1"/>
                          </a:solidFill>
                          <a:latin typeface="Calibri"/>
                          <a:cs typeface="Calibri"/>
                          <a:sym typeface="Arial"/>
                        </a:rPr>
                        <a:t>precision</a:t>
                      </a:r>
                    </a:p>
                  </a:txBody>
                  <a:tcPr/>
                </a:tc>
                <a:tc>
                  <a:txBody>
                    <a:bodyPr/>
                    <a:lstStyle/>
                    <a:p>
                      <a:r>
                        <a:rPr lang="en-US" sz="3200" b="0" i="0" u="none" strike="noStrike" cap="none" dirty="0">
                          <a:solidFill>
                            <a:schemeClr val="tx1"/>
                          </a:solidFill>
                          <a:latin typeface="Calibri"/>
                          <a:cs typeface="Calibri"/>
                          <a:sym typeface="Arial"/>
                        </a:rPr>
                        <a:t>recall</a:t>
                      </a:r>
                    </a:p>
                  </a:txBody>
                  <a:tcPr/>
                </a:tc>
                <a:tc>
                  <a:txBody>
                    <a:bodyPr/>
                    <a:lstStyle/>
                    <a:p>
                      <a:r>
                        <a:rPr lang="en-US" sz="3200" b="0" i="0" u="none" strike="noStrike" cap="none" dirty="0">
                          <a:solidFill>
                            <a:schemeClr val="tx1"/>
                          </a:solidFill>
                          <a:latin typeface="Calibri"/>
                          <a:cs typeface="Calibri"/>
                          <a:sym typeface="Arial"/>
                        </a:rPr>
                        <a:t>F1-score</a:t>
                      </a:r>
                    </a:p>
                  </a:txBody>
                  <a:tcPr/>
                </a:tc>
                <a:tc>
                  <a:txBody>
                    <a:bodyPr/>
                    <a:lstStyle/>
                    <a:p>
                      <a:r>
                        <a:rPr lang="en-US" sz="3200" b="0" i="0" u="none" strike="noStrike" cap="none" dirty="0">
                          <a:solidFill>
                            <a:schemeClr val="tx1"/>
                          </a:solidFill>
                          <a:latin typeface="Calibri"/>
                          <a:cs typeface="Calibri"/>
                          <a:sym typeface="Arial"/>
                        </a:rPr>
                        <a:t>support</a:t>
                      </a:r>
                    </a:p>
                  </a:txBody>
                  <a:tcPr/>
                </a:tc>
                <a:extLst>
                  <a:ext uri="{0D108BD9-81ED-4DB2-BD59-A6C34878D82A}">
                    <a16:rowId xmlns:a16="http://schemas.microsoft.com/office/drawing/2014/main" val="1220930028"/>
                  </a:ext>
                </a:extLst>
              </a:tr>
              <a:tr h="370840">
                <a:tc>
                  <a:txBody>
                    <a:bodyPr/>
                    <a:lstStyle/>
                    <a:p>
                      <a:r>
                        <a:rPr lang="en-US" sz="3200" b="0" i="0" u="none" strike="noStrike" cap="none" dirty="0">
                          <a:solidFill>
                            <a:schemeClr val="tx1"/>
                          </a:solidFill>
                          <a:latin typeface="Calibri"/>
                          <a:cs typeface="Calibri"/>
                          <a:sym typeface="Arial"/>
                        </a:rPr>
                        <a:t>fake</a:t>
                      </a:r>
                    </a:p>
                  </a:txBody>
                  <a:tcPr/>
                </a:tc>
                <a:tc>
                  <a:txBody>
                    <a:bodyPr/>
                    <a:lstStyle/>
                    <a:p>
                      <a:r>
                        <a:rPr lang="en-US" altLang="zh-TW" sz="3200" b="1" i="0" u="none" strike="noStrike" cap="none" dirty="0">
                          <a:solidFill>
                            <a:schemeClr val="tx1"/>
                          </a:solidFill>
                          <a:latin typeface="Calibri"/>
                          <a:cs typeface="Calibri"/>
                          <a:sym typeface="Arial"/>
                        </a:rPr>
                        <a:t>0.92</a:t>
                      </a:r>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0.82</a:t>
                      </a:r>
                    </a:p>
                  </a:txBody>
                  <a:tcPr/>
                </a:tc>
                <a:tc>
                  <a:txBody>
                    <a:bodyPr/>
                    <a:lstStyle/>
                    <a:p>
                      <a:r>
                        <a:rPr lang="en-US" sz="3200" b="1" i="0" u="none" strike="noStrike" cap="none" dirty="0">
                          <a:solidFill>
                            <a:schemeClr val="tx1"/>
                          </a:solidFill>
                          <a:latin typeface="Calibri"/>
                          <a:cs typeface="Calibri"/>
                          <a:sym typeface="Arial"/>
                        </a:rPr>
                        <a:t>0.87</a:t>
                      </a:r>
                    </a:p>
                  </a:txBody>
                  <a:tcPr/>
                </a:tc>
                <a:tc>
                  <a:txBody>
                    <a:bodyPr/>
                    <a:lstStyle/>
                    <a:p>
                      <a:r>
                        <a:rPr lang="en-US" sz="3200" b="1" i="0" u="none" strike="noStrike" cap="none" dirty="0">
                          <a:solidFill>
                            <a:schemeClr val="tx1"/>
                          </a:solidFill>
                          <a:latin typeface="Calibri"/>
                          <a:cs typeface="Calibri"/>
                          <a:sym typeface="Arial"/>
                        </a:rPr>
                        <a:t>1903</a:t>
                      </a:r>
                    </a:p>
                  </a:txBody>
                  <a:tcPr/>
                </a:tc>
                <a:extLst>
                  <a:ext uri="{0D108BD9-81ED-4DB2-BD59-A6C34878D82A}">
                    <a16:rowId xmlns:a16="http://schemas.microsoft.com/office/drawing/2014/main" val="2139959617"/>
                  </a:ext>
                </a:extLst>
              </a:tr>
              <a:tr h="370840">
                <a:tc>
                  <a:txBody>
                    <a:bodyPr/>
                    <a:lstStyle/>
                    <a:p>
                      <a:r>
                        <a:rPr lang="en-US" sz="3200" b="0" i="0" u="none" strike="noStrike" cap="none" dirty="0">
                          <a:solidFill>
                            <a:schemeClr val="tx1"/>
                          </a:solidFill>
                          <a:latin typeface="Calibri"/>
                          <a:cs typeface="Calibri"/>
                          <a:sym typeface="Arial"/>
                        </a:rPr>
                        <a:t>real</a:t>
                      </a:r>
                    </a:p>
                  </a:txBody>
                  <a:tcPr/>
                </a:tc>
                <a:tc>
                  <a:txBody>
                    <a:bodyPr/>
                    <a:lstStyle/>
                    <a:p>
                      <a:r>
                        <a:rPr lang="en-US" sz="3200" b="1" i="0" u="none" strike="noStrike" cap="none" dirty="0">
                          <a:solidFill>
                            <a:schemeClr val="tx1"/>
                          </a:solidFill>
                          <a:latin typeface="Calibri"/>
                          <a:cs typeface="Calibri"/>
                          <a:sym typeface="Arial"/>
                        </a:rPr>
                        <a:t>0.84</a:t>
                      </a:r>
                    </a:p>
                  </a:txBody>
                  <a:tcPr/>
                </a:tc>
                <a:tc>
                  <a:txBody>
                    <a:bodyPr/>
                    <a:lstStyle/>
                    <a:p>
                      <a:r>
                        <a:rPr lang="en-US" sz="3200" b="1" i="0" u="none" strike="noStrike" cap="none" dirty="0">
                          <a:solidFill>
                            <a:schemeClr val="tx1"/>
                          </a:solidFill>
                          <a:latin typeface="Calibri"/>
                          <a:cs typeface="Calibri"/>
                          <a:sym typeface="Arial"/>
                        </a:rPr>
                        <a:t>0.93</a:t>
                      </a:r>
                    </a:p>
                  </a:txBody>
                  <a:tcPr/>
                </a:tc>
                <a:tc>
                  <a:txBody>
                    <a:bodyPr/>
                    <a:lstStyle/>
                    <a:p>
                      <a:r>
                        <a:rPr lang="en-US" sz="3200" b="1" i="0" u="none" strike="noStrike" cap="none" dirty="0">
                          <a:solidFill>
                            <a:schemeClr val="tx1"/>
                          </a:solidFill>
                          <a:latin typeface="Calibri"/>
                          <a:cs typeface="Calibri"/>
                          <a:sym typeface="Arial"/>
                        </a:rPr>
                        <a:t>0.89</a:t>
                      </a:r>
                    </a:p>
                  </a:txBody>
                  <a:tcPr/>
                </a:tc>
                <a:tc>
                  <a:txBody>
                    <a:bodyPr/>
                    <a:lstStyle/>
                    <a:p>
                      <a:r>
                        <a:rPr lang="en-US" sz="3200" b="1" i="0" u="none" strike="noStrike" cap="none" dirty="0">
                          <a:solidFill>
                            <a:schemeClr val="tx1"/>
                          </a:solidFill>
                          <a:latin typeface="Calibri"/>
                          <a:cs typeface="Calibri"/>
                          <a:sym typeface="Arial"/>
                        </a:rPr>
                        <a:t>1991</a:t>
                      </a:r>
                    </a:p>
                  </a:txBody>
                  <a:tcPr/>
                </a:tc>
                <a:extLst>
                  <a:ext uri="{0D108BD9-81ED-4DB2-BD59-A6C34878D82A}">
                    <a16:rowId xmlns:a16="http://schemas.microsoft.com/office/drawing/2014/main" val="1508648121"/>
                  </a:ext>
                </a:extLst>
              </a:tr>
              <a:tr h="370840">
                <a:tc>
                  <a:txBody>
                    <a:bodyPr/>
                    <a:lstStyle/>
                    <a:p>
                      <a:r>
                        <a:rPr lang="en-US" sz="3200" b="0" i="0" u="none" strike="noStrike" cap="none" dirty="0">
                          <a:solidFill>
                            <a:schemeClr val="tx1"/>
                          </a:solidFill>
                          <a:latin typeface="Calibri"/>
                          <a:cs typeface="Calibri"/>
                          <a:sym typeface="Arial"/>
                        </a:rPr>
                        <a:t>accuracy</a:t>
                      </a: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806057773"/>
                  </a:ext>
                </a:extLst>
              </a:tr>
              <a:tr h="370840">
                <a:tc>
                  <a:txBody>
                    <a:bodyPr/>
                    <a:lstStyle/>
                    <a:p>
                      <a:r>
                        <a:rPr lang="en-US" sz="3200" b="0" i="0" u="none" strike="noStrike" cap="none" dirty="0">
                          <a:solidFill>
                            <a:schemeClr val="tx1"/>
                          </a:solidFill>
                          <a:latin typeface="Calibri"/>
                          <a:cs typeface="Calibri"/>
                          <a:sym typeface="Arial"/>
                        </a:rPr>
                        <a:t>macro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44199286"/>
                  </a:ext>
                </a:extLst>
              </a:tr>
              <a:tr h="370840">
                <a:tc>
                  <a:txBody>
                    <a:bodyPr/>
                    <a:lstStyle/>
                    <a:p>
                      <a:r>
                        <a:rPr lang="en-US" sz="3200" b="0" i="0" u="none" strike="noStrike" cap="none" dirty="0">
                          <a:solidFill>
                            <a:schemeClr val="tx1"/>
                          </a:solidFill>
                          <a:latin typeface="Calibri"/>
                          <a:cs typeface="Calibri"/>
                          <a:sym typeface="Arial"/>
                        </a:rPr>
                        <a:t>weighted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24164474"/>
                  </a:ext>
                </a:extLst>
              </a:tr>
            </a:tbl>
          </a:graphicData>
        </a:graphic>
      </p:graphicFrame>
      <p:sp>
        <p:nvSpPr>
          <p:cNvPr id="106" name="Google Shape;128;p1">
            <a:extLst>
              <a:ext uri="{FF2B5EF4-FFF2-40B4-BE49-F238E27FC236}">
                <a16:creationId xmlns:a16="http://schemas.microsoft.com/office/drawing/2014/main" id="{6FAE9896-635D-C147-887A-FA264B4349CD}"/>
              </a:ext>
            </a:extLst>
          </p:cNvPr>
          <p:cNvSpPr txBox="1">
            <a:spLocks/>
          </p:cNvSpPr>
          <p:nvPr/>
        </p:nvSpPr>
        <p:spPr>
          <a:xfrm>
            <a:off x="32470078" y="28518170"/>
            <a:ext cx="10280973" cy="430882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Require More HPC Resources</a:t>
            </a:r>
          </a:p>
          <a:p>
            <a:pPr marL="0" indent="0">
              <a:spcBef>
                <a:spcPts val="0"/>
              </a:spcBef>
            </a:pPr>
            <a:r>
              <a:rPr lang="en-US" dirty="0"/>
              <a:t>So far, I use </a:t>
            </a:r>
            <a:r>
              <a:rPr lang="en-US" i="1" dirty="0"/>
              <a:t>@</a:t>
            </a:r>
            <a:r>
              <a:rPr lang="en-US" i="1" dirty="0" err="1"/>
              <a:t>zorro.american.edu</a:t>
            </a:r>
            <a:r>
              <a:rPr lang="en-US" dirty="0"/>
              <a:t> to implement the experiment</a:t>
            </a:r>
            <a:r>
              <a:rPr lang="en-US" altLang="zh-TW" dirty="0"/>
              <a:t>s</a:t>
            </a:r>
            <a:r>
              <a:rPr lang="en-US" dirty="0"/>
              <a:t>. If I submit my code to high performance computing (HPC) for more than two days, the submission would be automatically canceled.</a:t>
            </a:r>
            <a:r>
              <a:rPr lang="zh-TW" altLang="en-US" dirty="0"/>
              <a:t> </a:t>
            </a:r>
            <a:endParaRPr lang="en-US" altLang="zh-TW" dirty="0"/>
          </a:p>
          <a:p>
            <a:pPr marL="0" indent="0">
              <a:spcBef>
                <a:spcPts val="0"/>
              </a:spcBef>
            </a:pPr>
            <a:r>
              <a:rPr lang="en-US" b="1" u="sng" dirty="0"/>
              <a:t>Tuning More Hyperparameters of  Estimators</a:t>
            </a:r>
          </a:p>
          <a:p>
            <a:pPr marL="0" indent="0">
              <a:spcBef>
                <a:spcPts val="0"/>
              </a:spcBef>
            </a:pPr>
            <a:r>
              <a:rPr lang="en-US" dirty="0"/>
              <a:t>If I have an abundance of computation resources, I will use grid search to find the best estimators in both models.</a:t>
            </a:r>
          </a:p>
          <a:p>
            <a:pPr marL="0" indent="0">
              <a:spcBef>
                <a:spcPts val="0"/>
              </a:spcBef>
            </a:pPr>
            <a:r>
              <a:rPr lang="en-US" b="1" u="sng" dirty="0"/>
              <a:t>Source Code</a:t>
            </a:r>
          </a:p>
          <a:p>
            <a:pPr marL="0" indent="0">
              <a:spcBef>
                <a:spcPts val="0"/>
              </a:spcBef>
            </a:pPr>
            <a:r>
              <a:rPr lang="en-US" dirty="0"/>
              <a:t>Please refer to my GitHub repo: </a:t>
            </a:r>
            <a:r>
              <a:rPr lang="en-US" i="1" dirty="0" err="1"/>
              <a:t>twyunting</a:t>
            </a:r>
            <a:r>
              <a:rPr lang="en-US" i="1" dirty="0"/>
              <a:t>/Deepfake_Video_Classifier2.0</a:t>
            </a:r>
          </a:p>
          <a:p>
            <a:pPr marL="0" indent="0">
              <a:spcBef>
                <a:spcPts val="0"/>
              </a:spcBef>
            </a:pPr>
            <a:endParaRPr lang="en-US" dirty="0"/>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3012</TotalTime>
  <Words>1417</Words>
  <Application>Microsoft Macintosh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Arial Black</vt:lpstr>
      <vt:lpstr>Arial</vt:lpstr>
      <vt:lpstr>HGSSoeiKakugothicUB</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31</cp:revision>
  <dcterms:created xsi:type="dcterms:W3CDTF">2012-02-03T19:11:35Z</dcterms:created>
  <dcterms:modified xsi:type="dcterms:W3CDTF">2021-12-04T20:43:32Z</dcterms:modified>
</cp:coreProperties>
</file>