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604020202020204" pitchFamily="34" charset="0"/>
      <p:regular r:id="rId7"/>
      <p:bold r:id="rId8"/>
    </p:embeddedFont>
    <p:embeddedFont>
      <p:font typeface="Calibri" panose="020F0502020204030204" pitchFamily="34" charset="0"/>
      <p:regular r:id="rId9"/>
      <p:bold r:id="rId10"/>
      <p:italic r:id="rId11"/>
      <p:boldItalic r:id="rId12"/>
    </p:embeddedFont>
    <p:embeddedFont>
      <p:font typeface="Trebuchet MS" panose="020B0703020202090204" pitchFamily="34"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4"/>
    <p:restoredTop sz="94684"/>
  </p:normalViewPr>
  <p:slideViewPr>
    <p:cSldViewPr snapToGrid="0">
      <p:cViewPr>
        <p:scale>
          <a:sx n="32" d="100"/>
          <a:sy n="32" d="100"/>
        </p:scale>
        <p:origin x="-48" y="168"/>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5" name="Google Shape;125;p1"/>
          <p:cNvSpPr txBox="1">
            <a:spLocks noGrp="1"/>
          </p:cNvSpPr>
          <p:nvPr>
            <p:ph type="body" idx="6"/>
          </p:nvPr>
        </p:nvSpPr>
        <p:spPr>
          <a:xfrm>
            <a:off x="1135116" y="6895398"/>
            <a:ext cx="12530084" cy="28284616"/>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sz="3200" b="1" u="sng" dirty="0"/>
              <a:t>Hyperparameters Tuning the Random Forest Model </a:t>
            </a:r>
          </a:p>
          <a:p>
            <a:pPr marL="0" lvl="0" indent="0">
              <a:spcBef>
                <a:spcPts val="0"/>
              </a:spcBef>
            </a:pPr>
            <a:r>
              <a:rPr lang="en-US" sz="3200" dirty="0"/>
              <a:t>I leverage grid search in training set, the selected parameters are:</a:t>
            </a:r>
          </a:p>
          <a:p>
            <a:pPr marL="342900" lvl="0" indent="-342900">
              <a:spcBef>
                <a:spcPts val="0"/>
              </a:spcBef>
              <a:buFont typeface="Arial" panose="020B0604020202020204" pitchFamily="34" charset="0"/>
              <a:buChar char="•"/>
            </a:pPr>
            <a:r>
              <a:rPr lang="en-US" sz="3200" dirty="0"/>
              <a:t>grid['</a:t>
            </a:r>
            <a:r>
              <a:rPr lang="en-US" sz="3200" dirty="0" err="1"/>
              <a:t>n_estimators</a:t>
            </a:r>
            <a:r>
              <a:rPr lang="en-US" sz="3200" dirty="0"/>
              <a:t>'] = [100, </a:t>
            </a:r>
            <a:r>
              <a:rPr lang="en-US" sz="3200" b="1" dirty="0">
                <a:highlight>
                  <a:srgbClr val="FFFF00"/>
                </a:highlight>
              </a:rPr>
              <a:t>500</a:t>
            </a:r>
            <a:r>
              <a:rPr lang="en-US" sz="3200" dirty="0"/>
              <a:t>]</a:t>
            </a:r>
          </a:p>
          <a:p>
            <a:pPr marL="342900" lvl="0" indent="-342900">
              <a:spcBef>
                <a:spcPts val="0"/>
              </a:spcBef>
              <a:buFont typeface="Arial" panose="020B0604020202020204" pitchFamily="34" charset="0"/>
              <a:buChar char="•"/>
            </a:pPr>
            <a:r>
              <a:rPr lang="en-US" sz="3200" dirty="0"/>
              <a:t>grid['</a:t>
            </a:r>
            <a:r>
              <a:rPr lang="en-US" sz="3200" dirty="0" err="1"/>
              <a:t>max_depth</a:t>
            </a:r>
            <a:r>
              <a:rPr lang="en-US" sz="3200" dirty="0"/>
              <a:t>'] = [5, 10, 50,</a:t>
            </a:r>
            <a:r>
              <a:rPr lang="en-US" sz="3200" b="1" dirty="0"/>
              <a:t> </a:t>
            </a:r>
            <a:r>
              <a:rPr lang="en-US" sz="3200" b="1" dirty="0">
                <a:highlight>
                  <a:srgbClr val="FFFF00"/>
                </a:highlight>
              </a:rPr>
              <a:t>100</a:t>
            </a:r>
            <a:r>
              <a:rPr lang="en-US" sz="3200" dirty="0"/>
              <a:t>]</a:t>
            </a:r>
          </a:p>
          <a:p>
            <a:pPr marL="342900" lvl="0" indent="-342900">
              <a:spcBef>
                <a:spcPts val="0"/>
              </a:spcBef>
              <a:buFont typeface="Arial" panose="020B0604020202020204" pitchFamily="34" charset="0"/>
              <a:buChar char="•"/>
            </a:pPr>
            <a:endParaRPr lang="en-US" sz="3200" dirty="0"/>
          </a:p>
          <a:p>
            <a:pPr marL="0" lvl="0" indent="0">
              <a:spcBef>
                <a:spcPts val="0"/>
              </a:spcBef>
            </a:pPr>
            <a:r>
              <a:rPr lang="en-US" sz="3200" b="1" u="sng" dirty="0"/>
              <a:t>Model Results</a:t>
            </a:r>
          </a:p>
          <a:p>
            <a:pPr marL="0" lvl="0" indent="0">
              <a:spcBef>
                <a:spcPts val="0"/>
              </a:spcBef>
            </a:pPr>
            <a:r>
              <a:rPr lang="en-US" sz="4800" b="1" dirty="0">
                <a:solidFill>
                  <a:srgbClr val="FF0000"/>
                </a:solidFill>
              </a:rPr>
              <a:t>Testing Accuracy: 97.41%</a:t>
            </a:r>
          </a:p>
          <a:p>
            <a:pPr marL="0" lvl="0" indent="0">
              <a:spcBef>
                <a:spcPts val="0"/>
              </a:spcBef>
            </a:pPr>
            <a:endParaRPr lang="en-US" sz="3200" dirty="0">
              <a:solidFill>
                <a:srgbClr val="FF0000"/>
              </a:solidFill>
            </a:endParaRPr>
          </a:p>
          <a:p>
            <a:pPr marL="0" lvl="0" indent="0">
              <a:spcBef>
                <a:spcPts val="0"/>
              </a:spcBef>
            </a:pPr>
            <a:r>
              <a:rPr lang="en-US" sz="3200" b="1" u="sng" dirty="0"/>
              <a:t>Confusion Matrix</a:t>
            </a:r>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r>
              <a:rPr lang="en-US" sz="3200" b="1" u="sng" dirty="0"/>
              <a:t>Classification Report</a:t>
            </a:r>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a:p>
            <a:pPr marL="0" lvl="0" indent="0">
              <a:spcBef>
                <a:spcPts val="0"/>
              </a:spcBef>
            </a:pPr>
            <a:endParaRPr lang="en-US" sz="3200" b="1" u="sng"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latin typeface="Times New Roman" panose="02020603050405020304" pitchFamily="18" charset="0"/>
                <a:cs typeface="Times New Roman" panose="02020603050405020304" pitchFamily="18" charset="0"/>
              </a:rPr>
              <a:t>M.S. in Data Science, Department of Mathematics &amp; Statistics at American University</a:t>
            </a:r>
            <a:endParaRPr dirty="0">
              <a:latin typeface="Times New Roman" panose="02020603050405020304" pitchFamily="18" charset="0"/>
              <a:cs typeface="Times New Roman" panose="02020603050405020304" pitchFamily="18" charset="0"/>
            </a:endParaRPr>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latin typeface="Times New Roman" panose="02020603050405020304" pitchFamily="18" charset="0"/>
                <a:cs typeface="Times New Roman" panose="02020603050405020304" pitchFamily="18" charset="0"/>
              </a:rPr>
              <a:t>Yunting Chiu</a:t>
            </a:r>
            <a:endParaRPr dirty="0">
              <a:latin typeface="Times New Roman" panose="02020603050405020304" pitchFamily="18" charset="0"/>
              <a:cs typeface="Times New Roman" panose="02020603050405020304" pitchFamily="18" charset="0"/>
            </a:endParaRPr>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spcBef>
                <a:spcPts val="0"/>
              </a:spcBef>
              <a:buSzPct val="100000"/>
            </a:pPr>
            <a:r>
              <a:rPr lang="en-US" sz="6600" dirty="0">
                <a:latin typeface="Times New Roman" panose="02020603050405020304" pitchFamily="18" charset="0"/>
                <a:cs typeface="Times New Roman" panose="02020603050405020304" pitchFamily="18" charset="0"/>
              </a:rPr>
              <a:t>Deepfake Video Classifiers – The Comparison of Image and Text Features in Random Forest Model</a:t>
            </a:r>
            <a:endParaRPr sz="6600" dirty="0">
              <a:latin typeface="Times New Roman" panose="02020603050405020304" pitchFamily="18" charset="0"/>
              <a:cs typeface="Times New Roman" panose="02020603050405020304" pitchFamily="18" charset="0"/>
            </a:endParaRPr>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767468" y="5844269"/>
            <a:ext cx="10742256" cy="923299"/>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4800" dirty="0"/>
              <a:t>IMAGE + TEXT FEATURES</a:t>
            </a:r>
          </a:p>
        </p:txBody>
      </p:sp>
      <p:pic>
        <p:nvPicPr>
          <p:cNvPr id="65" name="Picture 64" descr="Chart, treemap chart&#10;&#10;Description automatically generated">
            <a:extLst>
              <a:ext uri="{FF2B5EF4-FFF2-40B4-BE49-F238E27FC236}">
                <a16:creationId xmlns:a16="http://schemas.microsoft.com/office/drawing/2014/main" id="{D967F5C3-AC75-F848-9BBE-FAD078E129DD}"/>
              </a:ext>
            </a:extLst>
          </p:cNvPr>
          <p:cNvPicPr>
            <a:picLocks noChangeAspect="1"/>
          </p:cNvPicPr>
          <p:nvPr/>
        </p:nvPicPr>
        <p:blipFill>
          <a:blip r:embed="rId3"/>
          <a:stretch>
            <a:fillRect/>
          </a:stretch>
        </p:blipFill>
        <p:spPr>
          <a:xfrm>
            <a:off x="1135116" y="12126913"/>
            <a:ext cx="12530084" cy="12530084"/>
          </a:xfrm>
          <a:prstGeom prst="rect">
            <a:avLst/>
          </a:prstGeom>
        </p:spPr>
      </p:pic>
      <p:sp>
        <p:nvSpPr>
          <p:cNvPr id="70" name="Google Shape;125;p1">
            <a:extLst>
              <a:ext uri="{FF2B5EF4-FFF2-40B4-BE49-F238E27FC236}">
                <a16:creationId xmlns:a16="http://schemas.microsoft.com/office/drawing/2014/main" id="{A47CA5FF-7745-4B4E-8013-22FC3E1D6948}"/>
              </a:ext>
            </a:extLst>
          </p:cNvPr>
          <p:cNvSpPr txBox="1">
            <a:spLocks/>
          </p:cNvSpPr>
          <p:nvPr/>
        </p:nvSpPr>
        <p:spPr>
          <a:xfrm>
            <a:off x="15371685" y="6895398"/>
            <a:ext cx="12530084" cy="28284616"/>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200" b="1" u="sng" dirty="0"/>
              <a:t>Hyperparameters Tuning the Random Forest Model </a:t>
            </a:r>
          </a:p>
          <a:p>
            <a:pPr marL="0" indent="0">
              <a:spcBef>
                <a:spcPts val="0"/>
              </a:spcBef>
            </a:pPr>
            <a:r>
              <a:rPr lang="en-US" sz="3200" dirty="0"/>
              <a:t>I leverage grid search in training set, the selected parameters are:</a:t>
            </a:r>
          </a:p>
          <a:p>
            <a:pPr marL="342900" indent="-342900">
              <a:spcBef>
                <a:spcPts val="0"/>
              </a:spcBef>
              <a:buFont typeface="Arial" panose="020B0604020202020204" pitchFamily="34" charset="0"/>
              <a:buChar char="•"/>
            </a:pPr>
            <a:r>
              <a:rPr lang="en-US" sz="3200" dirty="0"/>
              <a:t>grid['</a:t>
            </a:r>
            <a:r>
              <a:rPr lang="en-US" sz="3200" dirty="0" err="1"/>
              <a:t>n_estimators</a:t>
            </a:r>
            <a:r>
              <a:rPr lang="en-US" sz="3200" dirty="0"/>
              <a:t>'] = [100, </a:t>
            </a:r>
            <a:r>
              <a:rPr lang="en-US" sz="3200" b="1" dirty="0">
                <a:highlight>
                  <a:srgbClr val="FFFF00"/>
                </a:highlight>
              </a:rPr>
              <a:t>500</a:t>
            </a:r>
            <a:r>
              <a:rPr lang="en-US" sz="3200" dirty="0"/>
              <a:t>]</a:t>
            </a:r>
          </a:p>
          <a:p>
            <a:pPr marL="342900" indent="-342900">
              <a:spcBef>
                <a:spcPts val="0"/>
              </a:spcBef>
              <a:buFont typeface="Arial" panose="020B0604020202020204" pitchFamily="34" charset="0"/>
              <a:buChar char="•"/>
            </a:pPr>
            <a:r>
              <a:rPr lang="en-US" sz="3200" dirty="0"/>
              <a:t>grid['</a:t>
            </a:r>
            <a:r>
              <a:rPr lang="en-US" sz="3200" dirty="0" err="1"/>
              <a:t>max_depth</a:t>
            </a:r>
            <a:r>
              <a:rPr lang="en-US" sz="3200" dirty="0"/>
              <a:t>'] = [5, 10, 50,</a:t>
            </a:r>
            <a:r>
              <a:rPr lang="en-US" sz="3200" b="1" dirty="0"/>
              <a:t> </a:t>
            </a:r>
            <a:r>
              <a:rPr lang="en-US" sz="3200" b="1" dirty="0">
                <a:highlight>
                  <a:srgbClr val="FFFF00"/>
                </a:highlight>
              </a:rPr>
              <a:t>100</a:t>
            </a:r>
            <a:r>
              <a:rPr lang="en-US" sz="3200" dirty="0"/>
              <a:t>]</a:t>
            </a:r>
          </a:p>
          <a:p>
            <a:pPr marL="342900" indent="-342900">
              <a:spcBef>
                <a:spcPts val="0"/>
              </a:spcBef>
              <a:buFont typeface="Arial" panose="020B0604020202020204" pitchFamily="34" charset="0"/>
              <a:buChar char="•"/>
            </a:pPr>
            <a:endParaRPr lang="en-US" sz="3200" dirty="0"/>
          </a:p>
          <a:p>
            <a:pPr marL="0" indent="0">
              <a:spcBef>
                <a:spcPts val="0"/>
              </a:spcBef>
            </a:pPr>
            <a:r>
              <a:rPr lang="en-US" sz="3200" b="1" u="sng" dirty="0"/>
              <a:t>Model Results</a:t>
            </a:r>
          </a:p>
          <a:p>
            <a:pPr marL="0" indent="0">
              <a:spcBef>
                <a:spcPts val="0"/>
              </a:spcBef>
            </a:pPr>
            <a:r>
              <a:rPr lang="en-US" sz="4800" b="1" dirty="0">
                <a:solidFill>
                  <a:srgbClr val="FF0000"/>
                </a:solidFill>
              </a:rPr>
              <a:t>Testing Accuracy: 96.82%</a:t>
            </a:r>
          </a:p>
          <a:p>
            <a:pPr marL="0" indent="0">
              <a:spcBef>
                <a:spcPts val="0"/>
              </a:spcBef>
            </a:pPr>
            <a:endParaRPr lang="en-US" sz="3200" dirty="0">
              <a:solidFill>
                <a:srgbClr val="FF0000"/>
              </a:solidFill>
            </a:endParaRPr>
          </a:p>
          <a:p>
            <a:pPr marL="0" indent="0">
              <a:spcBef>
                <a:spcPts val="0"/>
              </a:spcBef>
            </a:pPr>
            <a:r>
              <a:rPr lang="en-US" sz="3200" b="1" u="sng" dirty="0"/>
              <a:t>Confusion Matrix</a:t>
            </a:r>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r>
              <a:rPr lang="en-US" sz="3200" b="1" u="sng" dirty="0"/>
              <a:t>Classification Report</a:t>
            </a:r>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p:txBody>
      </p:sp>
      <p:sp>
        <p:nvSpPr>
          <p:cNvPr id="95" name="Google Shape;125;p1">
            <a:extLst>
              <a:ext uri="{FF2B5EF4-FFF2-40B4-BE49-F238E27FC236}">
                <a16:creationId xmlns:a16="http://schemas.microsoft.com/office/drawing/2014/main" id="{E8D5E46D-C55A-C547-9636-9A101D37F69C}"/>
              </a:ext>
            </a:extLst>
          </p:cNvPr>
          <p:cNvSpPr txBox="1">
            <a:spLocks/>
          </p:cNvSpPr>
          <p:nvPr/>
        </p:nvSpPr>
        <p:spPr>
          <a:xfrm>
            <a:off x="29608254" y="6895398"/>
            <a:ext cx="12530084" cy="28284616"/>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200" b="1" u="sng" dirty="0"/>
              <a:t>Hyperparameters Tuning the Random Forest Model </a:t>
            </a:r>
          </a:p>
          <a:p>
            <a:pPr marL="0" indent="0">
              <a:spcBef>
                <a:spcPts val="0"/>
              </a:spcBef>
            </a:pPr>
            <a:r>
              <a:rPr lang="en-US" sz="3200" dirty="0"/>
              <a:t>I leverage grid search in training set, the selected parameters are:</a:t>
            </a:r>
          </a:p>
          <a:p>
            <a:pPr marL="342900" indent="-342900">
              <a:spcBef>
                <a:spcPts val="0"/>
              </a:spcBef>
              <a:buFont typeface="Arial" panose="020B0604020202020204" pitchFamily="34" charset="0"/>
              <a:buChar char="•"/>
            </a:pPr>
            <a:r>
              <a:rPr lang="en-US" sz="3200" dirty="0"/>
              <a:t>grid['</a:t>
            </a:r>
            <a:r>
              <a:rPr lang="en-US" sz="3200" dirty="0" err="1"/>
              <a:t>n_estimators</a:t>
            </a:r>
            <a:r>
              <a:rPr lang="en-US" sz="3200" dirty="0"/>
              <a:t>'] = [100, </a:t>
            </a:r>
            <a:r>
              <a:rPr lang="en-US" sz="3200" b="1" dirty="0">
                <a:highlight>
                  <a:srgbClr val="FFFF00"/>
                </a:highlight>
              </a:rPr>
              <a:t>500</a:t>
            </a:r>
            <a:r>
              <a:rPr lang="en-US" sz="3200" dirty="0"/>
              <a:t>]</a:t>
            </a:r>
          </a:p>
          <a:p>
            <a:pPr marL="342900" indent="-342900">
              <a:spcBef>
                <a:spcPts val="0"/>
              </a:spcBef>
              <a:buFont typeface="Arial" panose="020B0604020202020204" pitchFamily="34" charset="0"/>
              <a:buChar char="•"/>
            </a:pPr>
            <a:r>
              <a:rPr lang="en-US" sz="3200" dirty="0"/>
              <a:t>grid['</a:t>
            </a:r>
            <a:r>
              <a:rPr lang="en-US" sz="3200" dirty="0" err="1"/>
              <a:t>max_depth</a:t>
            </a:r>
            <a:r>
              <a:rPr lang="en-US" sz="3200" dirty="0"/>
              <a:t>'] = [5, 10, 50,</a:t>
            </a:r>
            <a:r>
              <a:rPr lang="en-US" sz="3200" b="1" dirty="0"/>
              <a:t> </a:t>
            </a:r>
            <a:r>
              <a:rPr lang="en-US" sz="3200" b="1" dirty="0">
                <a:highlight>
                  <a:srgbClr val="FFFF00"/>
                </a:highlight>
              </a:rPr>
              <a:t>100</a:t>
            </a:r>
            <a:r>
              <a:rPr lang="en-US" sz="3200" dirty="0"/>
              <a:t>]</a:t>
            </a:r>
          </a:p>
          <a:p>
            <a:pPr marL="342900" indent="-342900">
              <a:spcBef>
                <a:spcPts val="0"/>
              </a:spcBef>
              <a:buFont typeface="Arial" panose="020B0604020202020204" pitchFamily="34" charset="0"/>
              <a:buChar char="•"/>
            </a:pPr>
            <a:endParaRPr lang="en-US" sz="3200" dirty="0"/>
          </a:p>
          <a:p>
            <a:pPr marL="0" indent="0">
              <a:spcBef>
                <a:spcPts val="0"/>
              </a:spcBef>
            </a:pPr>
            <a:r>
              <a:rPr lang="en-US" sz="3200" b="1" u="sng" dirty="0"/>
              <a:t>Model Results</a:t>
            </a:r>
          </a:p>
          <a:p>
            <a:pPr marL="0" indent="0">
              <a:spcBef>
                <a:spcPts val="0"/>
              </a:spcBef>
            </a:pPr>
            <a:r>
              <a:rPr lang="en-US" sz="4800" b="1" dirty="0">
                <a:solidFill>
                  <a:srgbClr val="FF0000"/>
                </a:solidFill>
              </a:rPr>
              <a:t>Testing Accuracy: 90.37%</a:t>
            </a:r>
          </a:p>
          <a:p>
            <a:pPr marL="0" indent="0">
              <a:spcBef>
                <a:spcPts val="0"/>
              </a:spcBef>
            </a:pPr>
            <a:endParaRPr lang="en-US" sz="3200" dirty="0">
              <a:solidFill>
                <a:srgbClr val="FF0000"/>
              </a:solidFill>
            </a:endParaRPr>
          </a:p>
          <a:p>
            <a:pPr marL="0" indent="0">
              <a:spcBef>
                <a:spcPts val="0"/>
              </a:spcBef>
            </a:pPr>
            <a:r>
              <a:rPr lang="en-US" sz="3200" b="1" u="sng" dirty="0"/>
              <a:t>Confusion Matrix</a:t>
            </a:r>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r>
              <a:rPr lang="en-US" sz="3200" b="1" u="sng" dirty="0"/>
              <a:t>Classification Report</a:t>
            </a:r>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a:p>
            <a:pPr marL="0" indent="0">
              <a:spcBef>
                <a:spcPts val="0"/>
              </a:spcBef>
            </a:pPr>
            <a:endParaRPr lang="en-US" sz="3200" b="1" u="sng" dirty="0"/>
          </a:p>
        </p:txBody>
      </p:sp>
      <p:sp>
        <p:nvSpPr>
          <p:cNvPr id="96" name="Google Shape;121;p1">
            <a:extLst>
              <a:ext uri="{FF2B5EF4-FFF2-40B4-BE49-F238E27FC236}">
                <a16:creationId xmlns:a16="http://schemas.microsoft.com/office/drawing/2014/main" id="{4439292B-F29F-1048-B61A-7BAB75D5B451}"/>
              </a:ext>
            </a:extLst>
          </p:cNvPr>
          <p:cNvSpPr txBox="1">
            <a:spLocks/>
          </p:cNvSpPr>
          <p:nvPr/>
        </p:nvSpPr>
        <p:spPr>
          <a:xfrm>
            <a:off x="30556397" y="5844268"/>
            <a:ext cx="10742256" cy="923299"/>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4800" dirty="0"/>
              <a:t>TEXT FEATURES ONLY</a:t>
            </a:r>
          </a:p>
        </p:txBody>
      </p:sp>
      <p:sp>
        <p:nvSpPr>
          <p:cNvPr id="97" name="Google Shape;121;p1">
            <a:extLst>
              <a:ext uri="{FF2B5EF4-FFF2-40B4-BE49-F238E27FC236}">
                <a16:creationId xmlns:a16="http://schemas.microsoft.com/office/drawing/2014/main" id="{BEEC10F7-0792-2B4B-B207-485A0DFF3636}"/>
              </a:ext>
            </a:extLst>
          </p:cNvPr>
          <p:cNvSpPr txBox="1">
            <a:spLocks/>
          </p:cNvSpPr>
          <p:nvPr/>
        </p:nvSpPr>
        <p:spPr>
          <a:xfrm>
            <a:off x="15398799" y="5836713"/>
            <a:ext cx="10742256" cy="923299"/>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4800" dirty="0"/>
              <a:t>IMAGE FEATURES ONLY</a:t>
            </a:r>
          </a:p>
        </p:txBody>
      </p:sp>
      <p:pic>
        <p:nvPicPr>
          <p:cNvPr id="26" name="Picture 25" descr="Chart&#10;&#10;Description automatically generated">
            <a:extLst>
              <a:ext uri="{FF2B5EF4-FFF2-40B4-BE49-F238E27FC236}">
                <a16:creationId xmlns:a16="http://schemas.microsoft.com/office/drawing/2014/main" id="{D05F1715-6DC2-1F49-8486-1F5BCD380E1F}"/>
              </a:ext>
            </a:extLst>
          </p:cNvPr>
          <p:cNvPicPr>
            <a:picLocks noChangeAspect="1"/>
          </p:cNvPicPr>
          <p:nvPr/>
        </p:nvPicPr>
        <p:blipFill>
          <a:blip r:embed="rId4"/>
          <a:stretch>
            <a:fillRect/>
          </a:stretch>
        </p:blipFill>
        <p:spPr>
          <a:xfrm>
            <a:off x="15398799" y="12134428"/>
            <a:ext cx="12502970" cy="12502970"/>
          </a:xfrm>
          <a:prstGeom prst="rect">
            <a:avLst/>
          </a:prstGeom>
        </p:spPr>
      </p:pic>
      <p:pic>
        <p:nvPicPr>
          <p:cNvPr id="39" name="Picture 38" descr="Calendar&#10;&#10;Description automatically generated">
            <a:extLst>
              <a:ext uri="{FF2B5EF4-FFF2-40B4-BE49-F238E27FC236}">
                <a16:creationId xmlns:a16="http://schemas.microsoft.com/office/drawing/2014/main" id="{8A36A528-2EF7-B745-8988-72C28067E039}"/>
              </a:ext>
            </a:extLst>
          </p:cNvPr>
          <p:cNvPicPr>
            <a:picLocks noChangeAspect="1"/>
          </p:cNvPicPr>
          <p:nvPr/>
        </p:nvPicPr>
        <p:blipFill>
          <a:blip r:embed="rId5"/>
          <a:stretch>
            <a:fillRect/>
          </a:stretch>
        </p:blipFill>
        <p:spPr>
          <a:xfrm>
            <a:off x="1135116" y="26300119"/>
            <a:ext cx="12557198" cy="6481134"/>
          </a:xfrm>
          <a:prstGeom prst="rect">
            <a:avLst/>
          </a:prstGeom>
        </p:spPr>
      </p:pic>
      <p:pic>
        <p:nvPicPr>
          <p:cNvPr id="42" name="Picture 41" descr="Calendar&#10;&#10;Description automatically generated">
            <a:extLst>
              <a:ext uri="{FF2B5EF4-FFF2-40B4-BE49-F238E27FC236}">
                <a16:creationId xmlns:a16="http://schemas.microsoft.com/office/drawing/2014/main" id="{C3C44CC3-3F19-4543-A883-3E06CAA157AA}"/>
              </a:ext>
            </a:extLst>
          </p:cNvPr>
          <p:cNvPicPr>
            <a:picLocks noChangeAspect="1"/>
          </p:cNvPicPr>
          <p:nvPr/>
        </p:nvPicPr>
        <p:blipFill>
          <a:blip r:embed="rId6"/>
          <a:stretch>
            <a:fillRect/>
          </a:stretch>
        </p:blipFill>
        <p:spPr>
          <a:xfrm>
            <a:off x="15398799" y="26300118"/>
            <a:ext cx="12530084" cy="6410741"/>
          </a:xfrm>
          <a:prstGeom prst="rect">
            <a:avLst/>
          </a:prstGeom>
        </p:spPr>
      </p:pic>
      <p:pic>
        <p:nvPicPr>
          <p:cNvPr id="45" name="Picture 44" descr="Chart, treemap chart&#10;&#10;Description automatically generated">
            <a:extLst>
              <a:ext uri="{FF2B5EF4-FFF2-40B4-BE49-F238E27FC236}">
                <a16:creationId xmlns:a16="http://schemas.microsoft.com/office/drawing/2014/main" id="{5296A723-A352-A746-B5C3-0BB3BBFAC10A}"/>
              </a:ext>
            </a:extLst>
          </p:cNvPr>
          <p:cNvPicPr>
            <a:picLocks noChangeAspect="1"/>
          </p:cNvPicPr>
          <p:nvPr/>
        </p:nvPicPr>
        <p:blipFill>
          <a:blip r:embed="rId7"/>
          <a:stretch>
            <a:fillRect/>
          </a:stretch>
        </p:blipFill>
        <p:spPr>
          <a:xfrm>
            <a:off x="29608254" y="12126913"/>
            <a:ext cx="12502970" cy="12502970"/>
          </a:xfrm>
          <a:prstGeom prst="rect">
            <a:avLst/>
          </a:prstGeom>
        </p:spPr>
      </p:pic>
      <p:pic>
        <p:nvPicPr>
          <p:cNvPr id="56" name="Picture 55" descr="Calendar&#10;&#10;Description automatically generated">
            <a:extLst>
              <a:ext uri="{FF2B5EF4-FFF2-40B4-BE49-F238E27FC236}">
                <a16:creationId xmlns:a16="http://schemas.microsoft.com/office/drawing/2014/main" id="{254B7700-0460-D940-B52C-147DFCA79005}"/>
              </a:ext>
            </a:extLst>
          </p:cNvPr>
          <p:cNvPicPr>
            <a:picLocks noChangeAspect="1"/>
          </p:cNvPicPr>
          <p:nvPr/>
        </p:nvPicPr>
        <p:blipFill>
          <a:blip r:embed="rId8"/>
          <a:stretch>
            <a:fillRect/>
          </a:stretch>
        </p:blipFill>
        <p:spPr>
          <a:xfrm>
            <a:off x="29581140" y="26300118"/>
            <a:ext cx="12557198" cy="6311644"/>
          </a:xfrm>
          <a:prstGeom prst="rect">
            <a:avLst/>
          </a:prstGeom>
        </p:spPr>
      </p:pic>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3053</TotalTime>
  <Words>238</Words>
  <Application>Microsoft Macintosh PowerPoint</Application>
  <PresentationFormat>Custom</PresentationFormat>
  <Paragraphs>170</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Times New Roman</vt:lpstr>
      <vt:lpstr>Calibri</vt:lpstr>
      <vt:lpstr>Arial Black</vt:lpstr>
      <vt:lpstr>Arial</vt:lpstr>
      <vt:lpstr>Trebuchet MS</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38</cp:revision>
  <dcterms:created xsi:type="dcterms:W3CDTF">2012-02-03T19:11:35Z</dcterms:created>
  <dcterms:modified xsi:type="dcterms:W3CDTF">2021-12-08T18:55:06Z</dcterms:modified>
</cp:coreProperties>
</file>