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Arial Black" panose="020B0604020202020204" pitchFamily="34" charset="0"/>
      <p:regular r:id="rId7"/>
      <p:bold r:id="rId8"/>
    </p:embeddedFont>
    <p:embeddedFont>
      <p:font typeface="Calibri" panose="020F0502020204030204" pitchFamily="34" charset="0"/>
      <p:regular r:id="rId9"/>
      <p:bold r:id="rId10"/>
      <p:italic r:id="rId11"/>
      <p:boldItalic r:id="rId12"/>
    </p:embeddedFont>
    <p:embeddedFont>
      <p:font typeface="HGSSoeiKakugothicUB" panose="020B0900000000000000" pitchFamily="34" charset="-128"/>
      <p:regular r:id="rId13"/>
    </p:embeddedFont>
    <p:embeddedFont>
      <p:font typeface="Trebuchet MS" panose="020B0703020202090204" pitchFamily="34"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wRr5RV0Lc7aKBHl703qhp0qDc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E778FD-A961-408E-85A3-17AF4F6781A1}">
  <a:tblStyle styleId="{BEE778FD-A961-408E-85A3-17AF4F6781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5"/>
    <p:restoredTop sz="94761"/>
  </p:normalViewPr>
  <p:slideViewPr>
    <p:cSldViewPr snapToGrid="0">
      <p:cViewPr>
        <p:scale>
          <a:sx n="89" d="100"/>
          <a:sy n="89" d="100"/>
        </p:scale>
        <p:origin x="1088" y="-3448"/>
      </p:cViewPr>
      <p:guideLst>
        <p:guide orient="horz" pos="3318"/>
        <p:guide orient="horz" pos="288"/>
        <p:guide orient="horz" pos="20160"/>
        <p:guide orient="horz"/>
        <p:guide pos="581"/>
        <p:guide pos="27069"/>
        <p:guide pos="245"/>
        <p:guide pos="273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Calibri"/>
              <a:buNone/>
            </a:pPr>
            <a:r>
              <a:rPr lang="en-US" sz="2000" dirty="0"/>
              <a:t>For assistance with this research poster template visit: </a:t>
            </a:r>
            <a:r>
              <a:rPr lang="en-US" sz="2000" u="sng" dirty="0">
                <a:solidFill>
                  <a:schemeClr val="hlink"/>
                </a:solidFill>
                <a:hlinkClick r:id="rId3"/>
              </a:rPr>
              <a:t>https://www.posterpresentations.com/helpdesk.html</a:t>
            </a:r>
            <a:endParaRPr sz="2000" dirty="0"/>
          </a:p>
        </p:txBody>
      </p:sp>
      <p:sp>
        <p:nvSpPr>
          <p:cNvPr id="118" name="Google Shape;11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5"/>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5"/>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5"/>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5"/>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5"/>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5"/>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5"/>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70"/>
        <p:cNvGrpSpPr/>
        <p:nvPr/>
      </p:nvGrpSpPr>
      <p:grpSpPr>
        <a:xfrm>
          <a:off x="0" y="0"/>
          <a:ext cx="0" cy="0"/>
          <a:chOff x="0" y="0"/>
          <a:chExt cx="0" cy="0"/>
        </a:xfrm>
      </p:grpSpPr>
      <p:sp>
        <p:nvSpPr>
          <p:cNvPr id="71" name="Google Shape;71;p7"/>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7"/>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3"/>
          </p:nvPr>
        </p:nvSpPr>
        <p:spPr>
          <a:xfrm>
            <a:off x="922338" y="18240478"/>
            <a:ext cx="13592865"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4"/>
          </p:nvPr>
        </p:nvSpPr>
        <p:spPr>
          <a:xfrm>
            <a:off x="942080" y="17409230"/>
            <a:ext cx="1357312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5"/>
          </p:nvPr>
        </p:nvSpPr>
        <p:spPr>
          <a:xfrm>
            <a:off x="15154277" y="2159508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6"/>
          </p:nvPr>
        </p:nvSpPr>
        <p:spPr>
          <a:xfrm>
            <a:off x="15154277" y="20739663"/>
            <a:ext cx="13571534"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7"/>
          </p:nvPr>
        </p:nvSpPr>
        <p:spPr>
          <a:xfrm>
            <a:off x="15162216" y="629535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15"/>
          </p:nvPr>
        </p:nvSpPr>
        <p:spPr>
          <a:xfrm>
            <a:off x="29390709" y="18157350"/>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6"/>
          </p:nvPr>
        </p:nvSpPr>
        <p:spPr>
          <a:xfrm>
            <a:off x="29395741" y="25845656"/>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7"/>
          </p:nvPr>
        </p:nvSpPr>
        <p:spPr>
          <a:xfrm>
            <a:off x="29395741" y="26625888"/>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97"/>
        <p:cNvGrpSpPr/>
        <p:nvPr/>
      </p:nvGrpSpPr>
      <p:grpSpPr>
        <a:xfrm>
          <a:off x="0" y="0"/>
          <a:ext cx="0" cy="0"/>
          <a:chOff x="0" y="0"/>
          <a:chExt cx="0" cy="0"/>
        </a:xfrm>
      </p:grpSpPr>
      <p:sp>
        <p:nvSpPr>
          <p:cNvPr id="98" name="Google Shape;98;p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3"/>
          </p:nvPr>
        </p:nvSpPr>
        <p:spPr>
          <a:xfrm>
            <a:off x="902598" y="15043763"/>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5"/>
          </p:nvPr>
        </p:nvSpPr>
        <p:spPr>
          <a:xfrm>
            <a:off x="11587163" y="6204287"/>
            <a:ext cx="20720047"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9"/>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9"/>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9"/>
          <p:cNvSpPr txBox="1">
            <a:spLocks noGrp="1"/>
          </p:cNvSpPr>
          <p:nvPr>
            <p:ph type="body" idx="8"/>
          </p:nvPr>
        </p:nvSpPr>
        <p:spPr>
          <a:xfrm>
            <a:off x="11587162" y="21074745"/>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9"/>
          <p:cNvSpPr txBox="1">
            <a:spLocks noGrp="1"/>
          </p:cNvSpPr>
          <p:nvPr>
            <p:ph type="body" idx="9"/>
          </p:nvPr>
        </p:nvSpPr>
        <p:spPr>
          <a:xfrm>
            <a:off x="32905538" y="534886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9"/>
          <p:cNvSpPr txBox="1">
            <a:spLocks noGrp="1"/>
          </p:cNvSpPr>
          <p:nvPr>
            <p:ph type="body" idx="13"/>
          </p:nvPr>
        </p:nvSpPr>
        <p:spPr>
          <a:xfrm>
            <a:off x="32905538" y="6212225"/>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body" idx="14"/>
          </p:nvPr>
        </p:nvSpPr>
        <p:spPr>
          <a:xfrm>
            <a:off x="32905538"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15"/>
          </p:nvPr>
        </p:nvSpPr>
        <p:spPr>
          <a:xfrm>
            <a:off x="32905538"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16"/>
          </p:nvPr>
        </p:nvSpPr>
        <p:spPr>
          <a:xfrm>
            <a:off x="32905538" y="2566987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9"/>
          <p:cNvSpPr txBox="1">
            <a:spLocks noGrp="1"/>
          </p:cNvSpPr>
          <p:nvPr>
            <p:ph type="body" idx="17"/>
          </p:nvPr>
        </p:nvSpPr>
        <p:spPr>
          <a:xfrm>
            <a:off x="32905538" y="26436775"/>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9"/>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9"/>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9"/>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22803" y="-102882"/>
            <a:ext cx="44106586" cy="33075072"/>
            <a:chOff x="-122803" y="-102882"/>
            <a:chExt cx="44106586" cy="33075072"/>
          </a:xfrm>
        </p:grpSpPr>
        <p:sp>
          <p:nvSpPr>
            <p:cNvPr id="11" name="Google Shape;11;p2"/>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15" name="Google Shape;15;p2"/>
          <p:cNvGraphicFramePr/>
          <p:nvPr/>
        </p:nvGraphicFramePr>
        <p:xfrm>
          <a:off x="-10611120" y="14098"/>
          <a:ext cx="9776875" cy="3267925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Google Shape;16;p2"/>
          <p:cNvGraphicFramePr/>
          <p:nvPr/>
        </p:nvGraphicFramePr>
        <p:xfrm>
          <a:off x="44695228" y="-84749"/>
          <a:ext cx="9430175" cy="3307505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nvGrpSpPr>
          <p:cNvPr id="37" name="Google Shape;37;p4"/>
          <p:cNvGrpSpPr/>
          <p:nvPr/>
        </p:nvGrpSpPr>
        <p:grpSpPr>
          <a:xfrm>
            <a:off x="-130628" y="-102882"/>
            <a:ext cx="44021831" cy="33075072"/>
            <a:chOff x="-122803" y="-102882"/>
            <a:chExt cx="44106586" cy="33075072"/>
          </a:xfrm>
        </p:grpSpPr>
        <p:sp>
          <p:nvSpPr>
            <p:cNvPr id="38" name="Google Shape;38;p4"/>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9" name="Google Shape;39;p4"/>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0" name="Google Shape;40;p4"/>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1" name="Google Shape;41;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cxnSp>
        <p:nvCxnSpPr>
          <p:cNvPr id="61" name="Google Shape;61;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62" name="Google Shape;62;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63" name="Google Shape;63;p6"/>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64" name="Google Shape;64;p6"/>
          <p:cNvGrpSpPr/>
          <p:nvPr/>
        </p:nvGrpSpPr>
        <p:grpSpPr>
          <a:xfrm>
            <a:off x="-122803" y="-102882"/>
            <a:ext cx="44106586" cy="33075072"/>
            <a:chOff x="-122803" y="-102882"/>
            <a:chExt cx="44106586" cy="33075072"/>
          </a:xfrm>
        </p:grpSpPr>
        <p:sp>
          <p:nvSpPr>
            <p:cNvPr id="65" name="Google Shape;65;p6"/>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6" name="Google Shape;66;p6"/>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7" name="Google Shape;67;p6"/>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8" name="Google Shape;68;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69" name="Google Shape;69;p6"/>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guide id="2" pos="9360">
          <p15:clr>
            <a:srgbClr val="F26B43"/>
          </p15:clr>
        </p15:guide>
        <p15:guide id="3" pos="18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90" name="Google Shape;90;p8"/>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1" name="Google Shape;91;p8"/>
          <p:cNvGrpSpPr/>
          <p:nvPr/>
        </p:nvGrpSpPr>
        <p:grpSpPr>
          <a:xfrm>
            <a:off x="-122803" y="-102882"/>
            <a:ext cx="44106586" cy="33075072"/>
            <a:chOff x="-122803" y="-102882"/>
            <a:chExt cx="44106586" cy="33075072"/>
          </a:xfrm>
        </p:grpSpPr>
        <p:sp>
          <p:nvSpPr>
            <p:cNvPr id="92" name="Google Shape;92;p8"/>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3" name="Google Shape;93;p8"/>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4" name="Google Shape;94;p8"/>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5" name="Google Shape;95;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96" name="Google Shape;96;p8"/>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body" idx="1"/>
          </p:nvPr>
        </p:nvSpPr>
        <p:spPr>
          <a:xfrm>
            <a:off x="507310" y="6115394"/>
            <a:ext cx="10047019" cy="6596627"/>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b="1" u="sng" dirty="0"/>
              <a:t>Motivation</a:t>
            </a:r>
          </a:p>
          <a:p>
            <a:pPr marL="0" lvl="0" indent="0" algn="l" rtl="0">
              <a:spcBef>
                <a:spcPts val="0"/>
              </a:spcBef>
              <a:spcAft>
                <a:spcPts val="0"/>
              </a:spcAft>
              <a:buClr>
                <a:srgbClr val="4B376B"/>
              </a:buClr>
              <a:buSzPts val="2500"/>
              <a:buNone/>
            </a:pPr>
            <a:r>
              <a:rPr lang="en-US" dirty="0"/>
              <a:t>Deepfake Videos may fool people nowadays and they are causing trouble.</a:t>
            </a:r>
          </a:p>
          <a:p>
            <a:pPr marL="0" lvl="0" indent="0"/>
            <a:r>
              <a:rPr lang="en-US" b="1" u="sng" dirty="0"/>
              <a:t>Contributions</a:t>
            </a:r>
          </a:p>
          <a:p>
            <a:pPr lvl="0" indent="-457200">
              <a:buFont typeface="+mj-lt"/>
              <a:buAutoNum type="arabicPeriod"/>
            </a:pPr>
            <a:r>
              <a:rPr lang="en-US" dirty="0"/>
              <a:t>I successfully extract two important video features: images and texts. Then, I concatenate them as a data frame for model training.</a:t>
            </a:r>
          </a:p>
          <a:p>
            <a:pPr lvl="0" indent="-457200">
              <a:buFont typeface="+mj-lt"/>
              <a:buAutoNum type="arabicPeriod"/>
            </a:pPr>
            <a:r>
              <a:rPr lang="en-US" dirty="0"/>
              <a:t>I construct two different classification models to classify Deepfake videos with </a:t>
            </a:r>
            <a:r>
              <a:rPr lang="en-US" dirty="0">
                <a:solidFill>
                  <a:srgbClr val="FF0000"/>
                </a:solidFill>
                <a:latin typeface="Times New Roman" panose="02020603050405020304" pitchFamily="18" charset="0"/>
                <a:cs typeface="Times New Roman" panose="02020603050405020304" pitchFamily="18" charset="0"/>
                <a:sym typeface="Calibri"/>
              </a:rPr>
              <a:t>97 % and 88 % accuracy scores</a:t>
            </a:r>
            <a:r>
              <a:rPr lang="en-US" dirty="0">
                <a:latin typeface="Arial" panose="020B0604020202020204" pitchFamily="34" charset="0"/>
                <a:cs typeface="Arial" panose="020B0604020202020204" pitchFamily="34" charset="0"/>
              </a:rPr>
              <a:t>. </a:t>
            </a:r>
          </a:p>
          <a:p>
            <a:pPr marL="0" lvl="0" indent="0"/>
            <a:r>
              <a:rPr lang="en-US" b="1" u="sng" dirty="0"/>
              <a:t>Keywords</a:t>
            </a:r>
          </a:p>
          <a:p>
            <a:pPr marL="0" lvl="0" indent="0"/>
            <a:r>
              <a:rPr lang="en-US" sz="2200" i="1" dirty="0">
                <a:solidFill>
                  <a:schemeClr val="bg2"/>
                </a:solidFill>
              </a:rPr>
              <a:t>Computer Vision, Natural Language Processing, Machine Learning, Neural Network</a:t>
            </a:r>
          </a:p>
          <a:p>
            <a:pPr marL="0" lvl="0" indent="0"/>
            <a:endParaRPr lang="en-US" dirty="0"/>
          </a:p>
          <a:p>
            <a:pPr marL="0" lvl="0" indent="0"/>
            <a:endParaRPr lang="en-US" dirty="0"/>
          </a:p>
          <a:p>
            <a:pPr marL="0" lvl="0" indent="0"/>
            <a:endParaRPr lang="en-US" dirty="0"/>
          </a:p>
          <a:p>
            <a:pPr marL="0" lvl="0" indent="0" algn="l" rtl="0">
              <a:spcBef>
                <a:spcPts val="500"/>
              </a:spcBef>
              <a:spcAft>
                <a:spcPts val="0"/>
              </a:spcAft>
              <a:buClr>
                <a:srgbClr val="4B376B"/>
              </a:buClr>
              <a:buSzPts val="2500"/>
              <a:buNone/>
            </a:pPr>
            <a:endParaRPr lang="en-US" dirty="0"/>
          </a:p>
          <a:p>
            <a:pPr marL="0" lvl="0" indent="0" algn="l" rtl="0">
              <a:spcBef>
                <a:spcPts val="500"/>
              </a:spcBef>
              <a:spcAft>
                <a:spcPts val="0"/>
              </a:spcAft>
              <a:buClr>
                <a:srgbClr val="4B376B"/>
              </a:buClr>
              <a:buSzPts val="2500"/>
              <a:buNone/>
            </a:pPr>
            <a:endParaRPr dirty="0"/>
          </a:p>
        </p:txBody>
      </p:sp>
      <p:sp>
        <p:nvSpPr>
          <p:cNvPr id="121" name="Google Shape;121;p1"/>
          <p:cNvSpPr txBox="1">
            <a:spLocks noGrp="1"/>
          </p:cNvSpPr>
          <p:nvPr>
            <p:ph type="body" idx="2"/>
          </p:nvPr>
        </p:nvSpPr>
        <p:spPr>
          <a:xfrm>
            <a:off x="446076" y="5548749"/>
            <a:ext cx="10048800" cy="7233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sz="3500" dirty="0"/>
              <a:t>INTRODUCTION</a:t>
            </a:r>
            <a:endParaRPr sz="3500" dirty="0"/>
          </a:p>
        </p:txBody>
      </p:sp>
      <p:sp>
        <p:nvSpPr>
          <p:cNvPr id="122" name="Google Shape;122;p1"/>
          <p:cNvSpPr txBox="1">
            <a:spLocks noGrp="1"/>
          </p:cNvSpPr>
          <p:nvPr>
            <p:ph type="body" idx="3"/>
          </p:nvPr>
        </p:nvSpPr>
        <p:spPr>
          <a:xfrm>
            <a:off x="424480" y="16067814"/>
            <a:ext cx="10050462"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dirty="0"/>
          </a:p>
        </p:txBody>
      </p:sp>
      <p:sp>
        <p:nvSpPr>
          <p:cNvPr id="123" name="Google Shape;123;p1"/>
          <p:cNvSpPr txBox="1">
            <a:spLocks noGrp="1"/>
          </p:cNvSpPr>
          <p:nvPr>
            <p:ph type="body" idx="4"/>
          </p:nvPr>
        </p:nvSpPr>
        <p:spPr>
          <a:xfrm>
            <a:off x="11399265" y="5548749"/>
            <a:ext cx="10117551" cy="353938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dirty="0"/>
              <a:t>3</a:t>
            </a:r>
            <a:r>
              <a:rPr lang="en-US" b="1" u="sng" dirty="0"/>
              <a:t>. Extract Facial Features Using a Pre-Trained MTCNN Model</a:t>
            </a:r>
          </a:p>
          <a:p>
            <a:pPr marL="0" lvl="0" indent="0">
              <a:spcBef>
                <a:spcPts val="0"/>
              </a:spcBef>
            </a:pPr>
            <a:r>
              <a:rPr lang="en-US" dirty="0"/>
              <a:t>MTCNN (Multi-Task Cascaded Convolutional Neural Networks) is a type of neural network that recognizes faces and facial landmarks in images. It was published by Zhang et al. in 2016. MTCNN is a good face detector that provides exactly pixel positions of precise nose, mouth, left eye, right eye, and face boundary. Thanks for the prior research, I can now simply install a `MTCNN` package to capture the facial features.</a:t>
            </a:r>
          </a:p>
          <a:p>
            <a:pPr marL="0" lvl="0" indent="0" algn="l" rtl="0">
              <a:spcBef>
                <a:spcPts val="0"/>
              </a:spcBef>
              <a:spcAft>
                <a:spcPts val="0"/>
              </a:spcAft>
              <a:buClr>
                <a:srgbClr val="4B376B"/>
              </a:buClr>
              <a:buSzPts val="2500"/>
              <a:buNone/>
            </a:pPr>
            <a:endParaRPr b="1" u="sng" dirty="0"/>
          </a:p>
        </p:txBody>
      </p:sp>
      <p:sp>
        <p:nvSpPr>
          <p:cNvPr id="125" name="Google Shape;125;p1"/>
          <p:cNvSpPr txBox="1">
            <a:spLocks noGrp="1"/>
          </p:cNvSpPr>
          <p:nvPr>
            <p:ph type="body" idx="6"/>
          </p:nvPr>
        </p:nvSpPr>
        <p:spPr>
          <a:xfrm>
            <a:off x="22421205" y="5556294"/>
            <a:ext cx="10048874" cy="14542392"/>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Random Forest Model </a:t>
            </a:r>
          </a:p>
          <a:p>
            <a:pPr marL="0" lvl="0" indent="0">
              <a:spcBef>
                <a:spcPts val="0"/>
              </a:spcBef>
            </a:pPr>
            <a:r>
              <a:rPr lang="en-US" dirty="0"/>
              <a:t>I leverage grid search in training set, the selected parameters are:</a:t>
            </a:r>
          </a:p>
          <a:p>
            <a:pPr marL="342900" lvl="0" indent="-342900">
              <a:spcBef>
                <a:spcPts val="0"/>
              </a:spcBef>
              <a:buFont typeface="Arial" panose="020B0604020202020204" pitchFamily="34" charset="0"/>
              <a:buChar char="•"/>
            </a:pPr>
            <a:r>
              <a:rPr lang="en-US" dirty="0"/>
              <a:t>grid['</a:t>
            </a:r>
            <a:r>
              <a:rPr lang="en-US" dirty="0" err="1"/>
              <a:t>n_estimators</a:t>
            </a:r>
            <a:r>
              <a:rPr lang="en-US" dirty="0"/>
              <a:t>'] = [100, </a:t>
            </a:r>
            <a:r>
              <a:rPr lang="en-US" b="1" dirty="0">
                <a:highlight>
                  <a:srgbClr val="FFFF00"/>
                </a:highlight>
              </a:rPr>
              <a:t>500</a:t>
            </a:r>
            <a:r>
              <a:rPr lang="en-US" dirty="0"/>
              <a:t>]</a:t>
            </a:r>
          </a:p>
          <a:p>
            <a:pPr marL="342900" lvl="0" indent="-342900">
              <a:spcBef>
                <a:spcPts val="0"/>
              </a:spcBef>
              <a:buFont typeface="Arial" panose="020B0604020202020204" pitchFamily="34" charset="0"/>
              <a:buChar char="•"/>
            </a:pPr>
            <a:r>
              <a:rPr lang="en-US" dirty="0"/>
              <a:t>grid['</a:t>
            </a:r>
            <a:r>
              <a:rPr lang="en-US" dirty="0" err="1"/>
              <a:t>max_depth</a:t>
            </a:r>
            <a:r>
              <a:rPr lang="en-US" dirty="0"/>
              <a:t>'] = [5, 10, 50,</a:t>
            </a:r>
            <a:r>
              <a:rPr lang="en-US" b="1" dirty="0"/>
              <a:t> </a:t>
            </a:r>
            <a:r>
              <a:rPr lang="en-US" b="1" dirty="0">
                <a:highlight>
                  <a:srgbClr val="FFFF00"/>
                </a:highlight>
              </a:rPr>
              <a:t>100</a:t>
            </a:r>
            <a:r>
              <a:rPr lang="en-US" dirty="0"/>
              <a:t>]</a:t>
            </a:r>
          </a:p>
          <a:p>
            <a:pPr marL="342900" lvl="0" indent="-342900">
              <a:spcBef>
                <a:spcPts val="0"/>
              </a:spcBef>
              <a:buFont typeface="Arial" panose="020B0604020202020204" pitchFamily="34" charset="0"/>
              <a:buChar char="•"/>
            </a:pPr>
            <a:endParaRPr lang="en-US" dirty="0"/>
          </a:p>
          <a:p>
            <a:pPr marL="0" lvl="0" indent="0">
              <a:spcBef>
                <a:spcPts val="0"/>
              </a:spcBef>
            </a:pPr>
            <a:r>
              <a:rPr lang="en-US" b="1" u="sng" dirty="0"/>
              <a:t>Random Forest Model Results</a:t>
            </a:r>
          </a:p>
          <a:p>
            <a:pPr marL="0" lvl="0" indent="0">
              <a:spcBef>
                <a:spcPts val="0"/>
              </a:spcBef>
            </a:pPr>
            <a:r>
              <a:rPr lang="en-US" sz="4000" b="1" dirty="0">
                <a:solidFill>
                  <a:srgbClr val="FF0000"/>
                </a:solidFill>
              </a:rPr>
              <a:t>Testing Accuracy: 97.41%</a:t>
            </a:r>
          </a:p>
          <a:p>
            <a:pPr marL="0" lvl="0" indent="0">
              <a:spcBef>
                <a:spcPts val="0"/>
              </a:spcBef>
            </a:pPr>
            <a:endParaRPr lang="en-US" dirty="0">
              <a:solidFill>
                <a:srgbClr val="FF0000"/>
              </a:solidFill>
            </a:endParaRPr>
          </a:p>
          <a:p>
            <a:pPr marL="0" lvl="0" indent="0">
              <a:spcBef>
                <a:spcPts val="0"/>
              </a:spcBef>
            </a:pPr>
            <a:r>
              <a:rPr lang="en-US" b="1" u="sng" dirty="0"/>
              <a:t>Random Forest Model Confusion Matrix</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Random Forest Model Classification Report</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p:txBody>
      </p:sp>
      <p:sp>
        <p:nvSpPr>
          <p:cNvPr id="127" name="Google Shape;127;p1"/>
          <p:cNvSpPr txBox="1">
            <a:spLocks noGrp="1"/>
          </p:cNvSpPr>
          <p:nvPr>
            <p:ph type="body" idx="8"/>
          </p:nvPr>
        </p:nvSpPr>
        <p:spPr>
          <a:xfrm>
            <a:off x="22121585" y="22020519"/>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DEEP LEARNING MODEL</a:t>
            </a:r>
            <a:endParaRPr dirty="0"/>
          </a:p>
        </p:txBody>
      </p:sp>
      <p:sp>
        <p:nvSpPr>
          <p:cNvPr id="128" name="Google Shape;128;p1"/>
          <p:cNvSpPr txBox="1">
            <a:spLocks noGrp="1"/>
          </p:cNvSpPr>
          <p:nvPr>
            <p:ph type="body" idx="9"/>
          </p:nvPr>
        </p:nvSpPr>
        <p:spPr>
          <a:xfrm>
            <a:off x="22158738" y="22637611"/>
            <a:ext cx="10054835" cy="9464079"/>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Why Deep Learning</a:t>
            </a:r>
          </a:p>
          <a:p>
            <a:pPr marL="0" lvl="0" indent="0">
              <a:spcBef>
                <a:spcPts val="0"/>
              </a:spcBef>
            </a:pPr>
            <a:r>
              <a:rPr lang="en-US" dirty="0"/>
              <a:t>I would like to experiment with incrementally learning high-level features from data in order to capture more underlying relationships in the data.</a:t>
            </a:r>
          </a:p>
          <a:p>
            <a:pPr marL="0" lvl="0" indent="0">
              <a:spcBef>
                <a:spcPts val="0"/>
              </a:spcBef>
            </a:pPr>
            <a:endParaRPr lang="en-US" dirty="0"/>
          </a:p>
          <a:p>
            <a:pPr marL="0" lvl="0" indent="0">
              <a:spcBef>
                <a:spcPts val="0"/>
              </a:spcBef>
            </a:pPr>
            <a:r>
              <a:rPr lang="en-US" b="1" u="sng" dirty="0"/>
              <a:t>Neuron Network Architecture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Model: "sequential"</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Layer (type)                Output Shape              Param #                Activation</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 (Dense)               (None, 8192)            103129088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 (Dropout)           (None, 8192)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dense_1 (Dense)            (None, 4096)            33558528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dropout_1 (Dropout)         (None, 4096)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dense_2 (Dense)             (None, 1024)           4195328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dense_3 (Dense)             (None, 512)             524800              [sigmoid]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dense_4 (Dense)             (None, 256)             131328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softmax</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dense_5 (Dense)             (None, 64)               16448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dense_6 (Dense)             (None, 1)                 65        	      [sigmoid]</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Total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Trainable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Non-trainable params: 0</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endPar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31" name="Google Shape;131;p1"/>
          <p:cNvSpPr txBox="1">
            <a:spLocks noGrp="1"/>
          </p:cNvSpPr>
          <p:nvPr>
            <p:ph type="body" idx="15"/>
          </p:nvPr>
        </p:nvSpPr>
        <p:spPr>
          <a:xfrm>
            <a:off x="32704033" y="27935398"/>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IMPROVEMENTS AND FURTHER WORKS</a:t>
            </a:r>
            <a:endParaRPr dirty="0"/>
          </a:p>
        </p:txBody>
      </p:sp>
      <p:sp>
        <p:nvSpPr>
          <p:cNvPr id="132" name="Google Shape;132;p1"/>
          <p:cNvSpPr txBox="1">
            <a:spLocks noGrp="1"/>
          </p:cNvSpPr>
          <p:nvPr>
            <p:ph type="body" idx="16"/>
          </p:nvPr>
        </p:nvSpPr>
        <p:spPr>
          <a:xfrm>
            <a:off x="32470078" y="5664272"/>
            <a:ext cx="10052050" cy="22236806"/>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Deep Learning Model</a:t>
            </a:r>
            <a:endParaRPr lang="en-US" dirty="0"/>
          </a:p>
          <a:p>
            <a:pPr marL="342900" lvl="0" indent="-342900">
              <a:spcBef>
                <a:spcPts val="0"/>
              </a:spcBef>
              <a:buFont typeface="Arial" panose="020B0604020202020204" pitchFamily="34" charset="0"/>
              <a:buChar char="•"/>
            </a:pPr>
            <a:r>
              <a:rPr lang="en-US" dirty="0"/>
              <a:t>Train-test split: 80 % training, 20 % testing. I also use the testing set for 		       validation during training.</a:t>
            </a:r>
          </a:p>
          <a:p>
            <a:pPr marL="342900" lvl="0" indent="-342900">
              <a:spcBef>
                <a:spcPts val="0"/>
              </a:spcBef>
              <a:buFont typeface="Arial" panose="020B0604020202020204" pitchFamily="34" charset="0"/>
              <a:buChar char="•"/>
            </a:pPr>
            <a:r>
              <a:rPr lang="en-US" dirty="0"/>
              <a:t>Learning Rate: 0.0001</a:t>
            </a:r>
          </a:p>
          <a:p>
            <a:pPr marL="342900" lvl="0" indent="-342900">
              <a:spcBef>
                <a:spcPts val="0"/>
              </a:spcBef>
              <a:buFont typeface="Arial" panose="020B0604020202020204" pitchFamily="34" charset="0"/>
              <a:buChar char="•"/>
            </a:pPr>
            <a:r>
              <a:rPr lang="en-US" dirty="0"/>
              <a:t>Optimizer: Adam</a:t>
            </a:r>
          </a:p>
          <a:p>
            <a:pPr marL="342900" lvl="0" indent="-342900">
              <a:spcBef>
                <a:spcPts val="0"/>
              </a:spcBef>
              <a:buFont typeface="Arial" panose="020B0604020202020204" pitchFamily="34" charset="0"/>
              <a:buChar char="•"/>
            </a:pPr>
            <a:r>
              <a:rPr lang="en-US" dirty="0"/>
              <a:t>Loss Function: Binary </a:t>
            </a:r>
            <a:r>
              <a:rPr lang="en-US" dirty="0" err="1"/>
              <a:t>Crossentropy</a:t>
            </a:r>
            <a:endParaRPr lang="en-US" dirty="0"/>
          </a:p>
          <a:p>
            <a:pPr marL="342900" lvl="0" indent="-342900">
              <a:spcBef>
                <a:spcPts val="0"/>
              </a:spcBef>
              <a:buFont typeface="Arial" panose="020B0604020202020204" pitchFamily="34" charset="0"/>
              <a:buChar char="•"/>
            </a:pPr>
            <a:r>
              <a:rPr lang="en-US" dirty="0"/>
              <a:t>Grid Search: batch size = [</a:t>
            </a:r>
            <a:r>
              <a:rPr lang="en-US" b="1" dirty="0">
                <a:highlight>
                  <a:srgbClr val="FFFF00"/>
                </a:highlight>
              </a:rPr>
              <a:t>64</a:t>
            </a:r>
            <a:r>
              <a:rPr lang="en-US" dirty="0"/>
              <a:t>, 128], epochs = [10, 20, </a:t>
            </a:r>
            <a:r>
              <a:rPr lang="en-US" b="1" dirty="0">
                <a:highlight>
                  <a:srgbClr val="FFFF00"/>
                </a:highlight>
              </a:rPr>
              <a:t>50</a:t>
            </a:r>
            <a:r>
              <a:rPr lang="en-US" dirty="0"/>
              <a:t>], 3-fold cv</a:t>
            </a:r>
          </a:p>
          <a:p>
            <a:pPr marL="0" lvl="0" indent="0">
              <a:spcBef>
                <a:spcPts val="0"/>
              </a:spcBef>
            </a:pPr>
            <a:endParaRPr lang="en-US" dirty="0"/>
          </a:p>
          <a:p>
            <a:pPr marL="0" lvl="0" indent="0">
              <a:spcBef>
                <a:spcPts val="0"/>
              </a:spcBef>
            </a:pPr>
            <a:r>
              <a:rPr lang="en-US" b="1" u="sng" dirty="0"/>
              <a:t>Training and Validation</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Deep Learning Model Results</a:t>
            </a:r>
          </a:p>
          <a:p>
            <a:pPr marL="0" lvl="0" indent="0">
              <a:spcBef>
                <a:spcPts val="0"/>
              </a:spcBef>
            </a:pPr>
            <a:r>
              <a:rPr lang="en-US" sz="4000" b="1" dirty="0">
                <a:solidFill>
                  <a:srgbClr val="FF0000"/>
                </a:solidFill>
              </a:rPr>
              <a:t>Testing Accuracy: 87.83%</a:t>
            </a:r>
          </a:p>
          <a:p>
            <a:pPr marL="0" lvl="0" indent="0">
              <a:spcBef>
                <a:spcPts val="0"/>
              </a:spcBef>
            </a:pPr>
            <a:endParaRPr lang="en-US" b="1" u="sng" dirty="0"/>
          </a:p>
          <a:p>
            <a:pPr marL="0" lvl="0" indent="0">
              <a:spcBef>
                <a:spcPts val="0"/>
              </a:spcBef>
            </a:pPr>
            <a:r>
              <a:rPr lang="en-US" b="1" u="sng" dirty="0"/>
              <a:t>Deep Learning Model Confusion Matrix</a:t>
            </a: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b="1" u="sng" dirty="0"/>
          </a:p>
          <a:p>
            <a:pPr marL="0" lvl="0" indent="0">
              <a:spcBef>
                <a:spcPts val="0"/>
              </a:spcBef>
            </a:pPr>
            <a:r>
              <a:rPr lang="en-US" b="1" u="sng" dirty="0"/>
              <a:t>Deep Learning Model Classification Report</a:t>
            </a:r>
          </a:p>
          <a:p>
            <a:pPr marL="0" lvl="0" indent="0">
              <a:spcBef>
                <a:spcPts val="0"/>
              </a:spcBef>
            </a:pPr>
            <a:endParaRPr lang="en-US" b="1" u="sng" dirty="0"/>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dirty="0"/>
          </a:p>
          <a:p>
            <a:pPr marL="0" lvl="0" indent="0">
              <a:spcBef>
                <a:spcPts val="0"/>
              </a:spcBef>
            </a:pPr>
            <a:endParaRPr lang="en-US" dirty="0"/>
          </a:p>
          <a:p>
            <a:pPr marL="0" lvl="0" indent="0">
              <a:spcBef>
                <a:spcPts val="0"/>
              </a:spcBef>
            </a:pPr>
            <a:endParaRPr lang="en-US" dirty="0"/>
          </a:p>
          <a:p>
            <a:pPr marL="0" lvl="0" indent="0" algn="l" rtl="0">
              <a:spcBef>
                <a:spcPts val="0"/>
              </a:spcBef>
              <a:spcAft>
                <a:spcPts val="0"/>
              </a:spcAft>
              <a:buClr>
                <a:srgbClr val="4B376B"/>
              </a:buClr>
              <a:buSzPts val="2500"/>
              <a:buNone/>
            </a:pPr>
            <a:endParaRPr dirty="0"/>
          </a:p>
        </p:txBody>
      </p:sp>
      <p:sp>
        <p:nvSpPr>
          <p:cNvPr id="133" name="Google Shape;133;p1"/>
          <p:cNvSpPr txBox="1">
            <a:spLocks noGrp="1"/>
          </p:cNvSpPr>
          <p:nvPr>
            <p:ph type="body" idx="17"/>
          </p:nvPr>
        </p:nvSpPr>
        <p:spPr>
          <a:xfrm>
            <a:off x="418129" y="17969383"/>
            <a:ext cx="10056813"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dirty="0"/>
          </a:p>
        </p:txBody>
      </p:sp>
      <p:sp>
        <p:nvSpPr>
          <p:cNvPr id="134" name="Google Shape;134;p1"/>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4B376B"/>
              </a:buClr>
              <a:buSzPts val="5400"/>
              <a:buFont typeface="Calibri"/>
              <a:buNone/>
            </a:pPr>
            <a:r>
              <a:rPr lang="en-US" dirty="0">
                <a:latin typeface="Times New Roman" panose="02020603050405020304" pitchFamily="18" charset="0"/>
                <a:cs typeface="Times New Roman" panose="02020603050405020304" pitchFamily="18" charset="0"/>
              </a:rPr>
              <a:t>M.S. in Data Science, Department of Mathematics &amp; Statistics at American University</a:t>
            </a:r>
            <a:endParaRPr dirty="0">
              <a:latin typeface="Times New Roman" panose="02020603050405020304" pitchFamily="18" charset="0"/>
              <a:cs typeface="Times New Roman" panose="02020603050405020304" pitchFamily="18" charset="0"/>
            </a:endParaRPr>
          </a:p>
        </p:txBody>
      </p:sp>
      <p:sp>
        <p:nvSpPr>
          <p:cNvPr id="135" name="Google Shape;135;p1"/>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lnSpcReduction="10000"/>
          </a:bodyPr>
          <a:lstStyle/>
          <a:p>
            <a:pPr marL="0" lvl="0" indent="0" algn="ctr" rtl="0">
              <a:spcBef>
                <a:spcPts val="0"/>
              </a:spcBef>
              <a:spcAft>
                <a:spcPts val="0"/>
              </a:spcAft>
              <a:buClr>
                <a:srgbClr val="4B376B"/>
              </a:buClr>
              <a:buSzPts val="8000"/>
              <a:buFont typeface="Calibri"/>
              <a:buNone/>
            </a:pPr>
            <a:r>
              <a:rPr lang="en-US" dirty="0">
                <a:latin typeface="Times New Roman" panose="02020603050405020304" pitchFamily="18" charset="0"/>
                <a:cs typeface="Times New Roman" panose="02020603050405020304" pitchFamily="18" charset="0"/>
              </a:rPr>
              <a:t>Yunting Chiu</a:t>
            </a:r>
            <a:endParaRPr dirty="0">
              <a:latin typeface="Times New Roman" panose="02020603050405020304" pitchFamily="18" charset="0"/>
              <a:cs typeface="Times New Roman" panose="02020603050405020304" pitchFamily="18" charset="0"/>
            </a:endParaRPr>
          </a:p>
        </p:txBody>
      </p:sp>
      <p:sp>
        <p:nvSpPr>
          <p:cNvPr id="136" name="Google Shape;136;p1"/>
          <p:cNvSpPr txBox="1">
            <a:spLocks noGrp="1"/>
          </p:cNvSpPr>
          <p:nvPr>
            <p:ph type="body" idx="20"/>
          </p:nvPr>
        </p:nvSpPr>
        <p:spPr>
          <a:xfrm>
            <a:off x="1135116" y="465813"/>
            <a:ext cx="41967807" cy="1637973"/>
          </a:xfrm>
          <a:prstGeom prst="rect">
            <a:avLst/>
          </a:prstGeom>
          <a:noFill/>
          <a:ln>
            <a:noFill/>
          </a:ln>
        </p:spPr>
        <p:txBody>
          <a:bodyPr spcFirstLastPara="1" wrap="square" lIns="91425" tIns="45700" rIns="91425" bIns="45700" anchor="t" anchorCtr="1">
            <a:noAutofit/>
          </a:bodyPr>
          <a:lstStyle/>
          <a:p>
            <a:pPr marL="0" lvl="0" indent="0">
              <a:spcBef>
                <a:spcPts val="0"/>
              </a:spcBef>
              <a:buSzPct val="100000"/>
            </a:pPr>
            <a:r>
              <a:rPr lang="en-US" sz="6600" dirty="0">
                <a:latin typeface="Times New Roman" panose="02020603050405020304" pitchFamily="18" charset="0"/>
                <a:cs typeface="Times New Roman" panose="02020603050405020304" pitchFamily="18" charset="0"/>
              </a:rPr>
              <a:t>Deepfake Video Classifiers – Capture Images and Texts from Deepfake &amp; Real YouTube Videos as Features</a:t>
            </a:r>
            <a:endParaRPr sz="6600" dirty="0">
              <a:latin typeface="Times New Roman" panose="02020603050405020304" pitchFamily="18" charset="0"/>
              <a:cs typeface="Times New Roman" panose="02020603050405020304" pitchFamily="18" charset="0"/>
            </a:endParaRPr>
          </a:p>
        </p:txBody>
      </p:sp>
      <p:sp>
        <p:nvSpPr>
          <p:cNvPr id="19" name="Google Shape;121;p1">
            <a:extLst>
              <a:ext uri="{FF2B5EF4-FFF2-40B4-BE49-F238E27FC236}">
                <a16:creationId xmlns:a16="http://schemas.microsoft.com/office/drawing/2014/main" id="{90D17C4C-016A-6D40-9AC6-691F1B714B68}"/>
              </a:ext>
            </a:extLst>
          </p:cNvPr>
          <p:cNvSpPr txBox="1">
            <a:spLocks/>
          </p:cNvSpPr>
          <p:nvPr/>
        </p:nvSpPr>
        <p:spPr>
          <a:xfrm>
            <a:off x="446074" y="10149756"/>
            <a:ext cx="10048800"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err="1"/>
              <a:t>FakeAVCeleb</a:t>
            </a:r>
            <a:r>
              <a:rPr lang="en-US" sz="3500" dirty="0"/>
              <a:t> DATASET</a:t>
            </a:r>
          </a:p>
        </p:txBody>
      </p:sp>
      <p:sp>
        <p:nvSpPr>
          <p:cNvPr id="20" name="Google Shape;120;p1">
            <a:extLst>
              <a:ext uri="{FF2B5EF4-FFF2-40B4-BE49-F238E27FC236}">
                <a16:creationId xmlns:a16="http://schemas.microsoft.com/office/drawing/2014/main" id="{DAE3B948-0489-8641-A339-9953F988B65A}"/>
              </a:ext>
            </a:extLst>
          </p:cNvPr>
          <p:cNvSpPr txBox="1">
            <a:spLocks/>
          </p:cNvSpPr>
          <p:nvPr/>
        </p:nvSpPr>
        <p:spPr>
          <a:xfrm>
            <a:off x="407991" y="10605118"/>
            <a:ext cx="10047019" cy="366762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The authors propose a novel Audio-Video Deepfake dataset (</a:t>
            </a:r>
            <a:r>
              <a:rPr lang="en-US" dirty="0" err="1"/>
              <a:t>FakeAVCeleb</a:t>
            </a:r>
            <a:r>
              <a:rPr lang="en-US" dirty="0"/>
              <a:t> [1]) that contains not only deepfake videos but also respective synthesized lip-synced fake audios. </a:t>
            </a:r>
            <a:r>
              <a:rPr lang="en-US" dirty="0" err="1"/>
              <a:t>FakeAVCeleb</a:t>
            </a:r>
            <a:r>
              <a:rPr lang="en-US" dirty="0"/>
              <a:t> is generated using recent most popular deepfake generation methods. To generate a more realistic dataset, the authors selected real YouTube videos of celebrities having four racial backgrounds (Caucasian, Black, East Asian, and South Asian) to counter the racial bias issue.</a:t>
            </a:r>
          </a:p>
          <a:p>
            <a:pPr marL="0" indent="0"/>
            <a:endParaRPr lang="en-US" dirty="0"/>
          </a:p>
        </p:txBody>
      </p:sp>
      <p:pic>
        <p:nvPicPr>
          <p:cNvPr id="3" name="Picture 2" descr="A picture containing website&#10;&#10;Description automatically generated">
            <a:extLst>
              <a:ext uri="{FF2B5EF4-FFF2-40B4-BE49-F238E27FC236}">
                <a16:creationId xmlns:a16="http://schemas.microsoft.com/office/drawing/2014/main" id="{3DD7983B-E27D-F04F-8292-2022B30E3841}"/>
              </a:ext>
            </a:extLst>
          </p:cNvPr>
          <p:cNvPicPr>
            <a:picLocks noChangeAspect="1"/>
          </p:cNvPicPr>
          <p:nvPr/>
        </p:nvPicPr>
        <p:blipFill>
          <a:blip r:embed="rId3"/>
          <a:stretch>
            <a:fillRect/>
          </a:stretch>
        </p:blipFill>
        <p:spPr>
          <a:xfrm>
            <a:off x="371023" y="13778368"/>
            <a:ext cx="10083987" cy="3540817"/>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DD74F4AF-2747-9348-BBE7-1D2034294208}"/>
              </a:ext>
            </a:extLst>
          </p:cNvPr>
          <p:cNvPicPr>
            <a:picLocks noChangeAspect="1"/>
          </p:cNvPicPr>
          <p:nvPr/>
        </p:nvPicPr>
        <p:blipFill>
          <a:blip r:embed="rId4"/>
          <a:stretch>
            <a:fillRect/>
          </a:stretch>
        </p:blipFill>
        <p:spPr>
          <a:xfrm>
            <a:off x="371023" y="17594779"/>
            <a:ext cx="10105166" cy="1941918"/>
          </a:xfrm>
          <a:prstGeom prst="rect">
            <a:avLst/>
          </a:prstGeom>
        </p:spPr>
      </p:pic>
      <p:sp>
        <p:nvSpPr>
          <p:cNvPr id="28" name="Google Shape;120;p1">
            <a:extLst>
              <a:ext uri="{FF2B5EF4-FFF2-40B4-BE49-F238E27FC236}">
                <a16:creationId xmlns:a16="http://schemas.microsoft.com/office/drawing/2014/main" id="{48BAA20F-B89C-734F-B480-CC4D9DF5EE8A}"/>
              </a:ext>
            </a:extLst>
          </p:cNvPr>
          <p:cNvSpPr txBox="1">
            <a:spLocks/>
          </p:cNvSpPr>
          <p:nvPr/>
        </p:nvSpPr>
        <p:spPr>
          <a:xfrm>
            <a:off x="371023" y="19619905"/>
            <a:ext cx="101238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I choose RTVC as the fake subset in terms of real-video and fake-audio </a:t>
            </a:r>
          </a:p>
          <a:p>
            <a:pPr marL="0" indent="0"/>
            <a:r>
              <a:rPr lang="en-US" dirty="0"/>
              <a:t>I choose FSGAN as the fake subset in terms of fake-video and real-audio </a:t>
            </a:r>
          </a:p>
          <a:p>
            <a:pPr marL="0" indent="0"/>
            <a:r>
              <a:rPr lang="en-US" dirty="0"/>
              <a:t>I choose </a:t>
            </a:r>
            <a:r>
              <a:rPr lang="en-US" dirty="0" err="1"/>
              <a:t>Faceswap</a:t>
            </a:r>
            <a:r>
              <a:rPr lang="en-US" dirty="0"/>
              <a:t> as the fake subset in terms of fake-video and fake-audio </a:t>
            </a:r>
          </a:p>
          <a:p>
            <a:pPr marL="0" indent="0"/>
            <a:r>
              <a:rPr lang="en-US" dirty="0"/>
              <a:t>I choose VoxCeleb2 as the real subset in terms of real-video and</a:t>
            </a:r>
          </a:p>
          <a:p>
            <a:pPr marL="0" indent="0"/>
            <a:endParaRPr lang="en-US" dirty="0"/>
          </a:p>
          <a:p>
            <a:pPr marL="0" indent="0"/>
            <a:endParaRPr lang="en-US" dirty="0"/>
          </a:p>
        </p:txBody>
      </p:sp>
      <p:sp>
        <p:nvSpPr>
          <p:cNvPr id="29" name="Google Shape;121;p1">
            <a:extLst>
              <a:ext uri="{FF2B5EF4-FFF2-40B4-BE49-F238E27FC236}">
                <a16:creationId xmlns:a16="http://schemas.microsoft.com/office/drawing/2014/main" id="{172D6DA6-CB18-7544-9998-01F9BCE4E08B}"/>
              </a:ext>
            </a:extLst>
          </p:cNvPr>
          <p:cNvSpPr txBox="1">
            <a:spLocks/>
          </p:cNvSpPr>
          <p:nvPr/>
        </p:nvSpPr>
        <p:spPr>
          <a:xfrm>
            <a:off x="-19932" y="21825516"/>
            <a:ext cx="10742256"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DATA PREPROCESSING</a:t>
            </a:r>
          </a:p>
        </p:txBody>
      </p:sp>
      <p:sp>
        <p:nvSpPr>
          <p:cNvPr id="30" name="Google Shape;120;p1">
            <a:extLst>
              <a:ext uri="{FF2B5EF4-FFF2-40B4-BE49-F238E27FC236}">
                <a16:creationId xmlns:a16="http://schemas.microsoft.com/office/drawing/2014/main" id="{D0076778-BC4F-C644-A0A4-9231B1712D62}"/>
              </a:ext>
            </a:extLst>
          </p:cNvPr>
          <p:cNvSpPr txBox="1">
            <a:spLocks/>
          </p:cNvSpPr>
          <p:nvPr/>
        </p:nvSpPr>
        <p:spPr>
          <a:xfrm>
            <a:off x="320086" y="29680958"/>
            <a:ext cx="10380669" cy="385998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2. Capture Audios from Videos and then Transfer Them to Texts </a:t>
            </a:r>
          </a:p>
          <a:p>
            <a:r>
              <a:rPr lang="en-US" b="0" u="none" dirty="0"/>
              <a:t>Leverage the </a:t>
            </a:r>
            <a:r>
              <a:rPr lang="en-US" b="0" i="1" u="none" dirty="0"/>
              <a:t>SpeechRecognition</a:t>
            </a:r>
            <a:r>
              <a:rPr lang="en-US" b="0" u="none" dirty="0"/>
              <a:t> package to covert audios to texts.</a:t>
            </a:r>
          </a:p>
          <a:p>
            <a:r>
              <a:rPr lang="en-US" b="0" u="none" dirty="0"/>
              <a:t>Fake Texts: “</a:t>
            </a:r>
            <a:r>
              <a:rPr lang="en-US" sz="2400" b="0" i="1" u="none" dirty="0"/>
              <a:t>it's just be widespread casted like 12 cast members”, “attraction 	carries not that she's being that and then that's address and everything</a:t>
            </a:r>
            <a:r>
              <a:rPr lang="en-US" b="0" u="none" dirty="0"/>
              <a:t>”</a:t>
            </a:r>
          </a:p>
          <a:p>
            <a:r>
              <a:rPr lang="en-US" b="0" u="none" dirty="0"/>
              <a:t>Real Texts: “</a:t>
            </a:r>
            <a:r>
              <a:rPr lang="en-US" sz="2400" b="0" i="1" u="none" dirty="0"/>
              <a:t>beautiful I love the weather here I love like the warm climate 		I've loved every everywhere we go out to eat and”, “I said that 		you know God so had this plan where he thought I want</a:t>
            </a:r>
            <a:r>
              <a:rPr lang="en-US" b="0" u="none" dirty="0"/>
              <a:t>”</a:t>
            </a:r>
          </a:p>
          <a:p>
            <a:endParaRPr lang="en-US" b="0" u="none" dirty="0"/>
          </a:p>
        </p:txBody>
      </p:sp>
      <p:pic>
        <p:nvPicPr>
          <p:cNvPr id="11" name="Picture 10" descr="A picture containing person, wall, indoor, person&#10;&#10;Description automatically generated">
            <a:extLst>
              <a:ext uri="{FF2B5EF4-FFF2-40B4-BE49-F238E27FC236}">
                <a16:creationId xmlns:a16="http://schemas.microsoft.com/office/drawing/2014/main" id="{AEDA76C0-3A89-1743-A192-A9C9B2ADE1AA}"/>
              </a:ext>
            </a:extLst>
          </p:cNvPr>
          <p:cNvPicPr>
            <a:picLocks noChangeAspect="1"/>
          </p:cNvPicPr>
          <p:nvPr/>
        </p:nvPicPr>
        <p:blipFill>
          <a:blip r:embed="rId5"/>
          <a:stretch>
            <a:fillRect/>
          </a:stretch>
        </p:blipFill>
        <p:spPr>
          <a:xfrm>
            <a:off x="418129" y="26343947"/>
            <a:ext cx="1422400" cy="1422400"/>
          </a:xfrm>
          <a:prstGeom prst="rect">
            <a:avLst/>
          </a:prstGeom>
        </p:spPr>
      </p:pic>
      <p:pic>
        <p:nvPicPr>
          <p:cNvPr id="15" name="Picture 14" descr="A person with his eyes closed&#10;&#10;Description automatically generated with medium confidence">
            <a:extLst>
              <a:ext uri="{FF2B5EF4-FFF2-40B4-BE49-F238E27FC236}">
                <a16:creationId xmlns:a16="http://schemas.microsoft.com/office/drawing/2014/main" id="{4F1181A6-0871-1D4F-9214-DD6867111793}"/>
              </a:ext>
            </a:extLst>
          </p:cNvPr>
          <p:cNvPicPr>
            <a:picLocks noChangeAspect="1"/>
          </p:cNvPicPr>
          <p:nvPr/>
        </p:nvPicPr>
        <p:blipFill>
          <a:blip r:embed="rId6"/>
          <a:stretch>
            <a:fillRect/>
          </a:stretch>
        </p:blipFill>
        <p:spPr>
          <a:xfrm>
            <a:off x="2615413" y="28321851"/>
            <a:ext cx="1422400" cy="1422400"/>
          </a:xfrm>
          <a:prstGeom prst="rect">
            <a:avLst/>
          </a:prstGeom>
        </p:spPr>
      </p:pic>
      <p:pic>
        <p:nvPicPr>
          <p:cNvPr id="17" name="Picture 16" descr="A person with his eyes closed&#10;&#10;Description automatically generated with medium confidence">
            <a:extLst>
              <a:ext uri="{FF2B5EF4-FFF2-40B4-BE49-F238E27FC236}">
                <a16:creationId xmlns:a16="http://schemas.microsoft.com/office/drawing/2014/main" id="{7BCB4A00-FD81-0346-B8D8-81B7C5975FC2}"/>
              </a:ext>
            </a:extLst>
          </p:cNvPr>
          <p:cNvPicPr>
            <a:picLocks noChangeAspect="1"/>
          </p:cNvPicPr>
          <p:nvPr/>
        </p:nvPicPr>
        <p:blipFill>
          <a:blip r:embed="rId7"/>
          <a:stretch>
            <a:fillRect/>
          </a:stretch>
        </p:blipFill>
        <p:spPr>
          <a:xfrm>
            <a:off x="418129" y="28327011"/>
            <a:ext cx="1422400" cy="1422400"/>
          </a:xfrm>
          <a:prstGeom prst="rect">
            <a:avLst/>
          </a:prstGeom>
        </p:spPr>
      </p:pic>
      <p:pic>
        <p:nvPicPr>
          <p:cNvPr id="21" name="Picture 20" descr="A picture containing person, clothing, indoor, person&#10;&#10;Description automatically generated">
            <a:extLst>
              <a:ext uri="{FF2B5EF4-FFF2-40B4-BE49-F238E27FC236}">
                <a16:creationId xmlns:a16="http://schemas.microsoft.com/office/drawing/2014/main" id="{A95B429C-B71B-724B-9129-58B5667B2F00}"/>
              </a:ext>
            </a:extLst>
          </p:cNvPr>
          <p:cNvPicPr>
            <a:picLocks noChangeAspect="1"/>
          </p:cNvPicPr>
          <p:nvPr/>
        </p:nvPicPr>
        <p:blipFill>
          <a:blip r:embed="rId8"/>
          <a:stretch>
            <a:fillRect/>
          </a:stretch>
        </p:blipFill>
        <p:spPr>
          <a:xfrm>
            <a:off x="2613381" y="26339053"/>
            <a:ext cx="1426464" cy="1426464"/>
          </a:xfrm>
          <a:prstGeom prst="rect">
            <a:avLst/>
          </a:prstGeom>
        </p:spPr>
      </p:pic>
      <p:pic>
        <p:nvPicPr>
          <p:cNvPr id="25" name="Picture 24" descr="A person taking a selfie&#10;&#10;Description automatically generated with medium confidence">
            <a:extLst>
              <a:ext uri="{FF2B5EF4-FFF2-40B4-BE49-F238E27FC236}">
                <a16:creationId xmlns:a16="http://schemas.microsoft.com/office/drawing/2014/main" id="{5EFA27BE-9AE1-4E4F-82E9-89233519352A}"/>
              </a:ext>
            </a:extLst>
          </p:cNvPr>
          <p:cNvPicPr>
            <a:picLocks noChangeAspect="1"/>
          </p:cNvPicPr>
          <p:nvPr/>
        </p:nvPicPr>
        <p:blipFill>
          <a:blip r:embed="rId9"/>
          <a:stretch>
            <a:fillRect/>
          </a:stretch>
        </p:blipFill>
        <p:spPr>
          <a:xfrm>
            <a:off x="6733936" y="28312567"/>
            <a:ext cx="1422400" cy="1422400"/>
          </a:xfrm>
          <a:prstGeom prst="rect">
            <a:avLst/>
          </a:prstGeom>
        </p:spPr>
      </p:pic>
      <p:pic>
        <p:nvPicPr>
          <p:cNvPr id="27" name="Picture 26" descr="A picture containing underwear&#10;&#10;Description automatically generated">
            <a:extLst>
              <a:ext uri="{FF2B5EF4-FFF2-40B4-BE49-F238E27FC236}">
                <a16:creationId xmlns:a16="http://schemas.microsoft.com/office/drawing/2014/main" id="{E4D221DA-B86B-3C43-830E-5C7C4D977F41}"/>
              </a:ext>
            </a:extLst>
          </p:cNvPr>
          <p:cNvPicPr>
            <a:picLocks noChangeAspect="1"/>
          </p:cNvPicPr>
          <p:nvPr/>
        </p:nvPicPr>
        <p:blipFill>
          <a:blip r:embed="rId10"/>
          <a:stretch>
            <a:fillRect/>
          </a:stretch>
        </p:blipFill>
        <p:spPr>
          <a:xfrm>
            <a:off x="8936766" y="28321851"/>
            <a:ext cx="1422400" cy="1422400"/>
          </a:xfrm>
          <a:prstGeom prst="rect">
            <a:avLst/>
          </a:prstGeom>
        </p:spPr>
      </p:pic>
      <p:pic>
        <p:nvPicPr>
          <p:cNvPr id="34" name="Picture 33" descr="A person smiling for the camera&#10;&#10;Description automatically generated with medium confidence">
            <a:extLst>
              <a:ext uri="{FF2B5EF4-FFF2-40B4-BE49-F238E27FC236}">
                <a16:creationId xmlns:a16="http://schemas.microsoft.com/office/drawing/2014/main" id="{728A2D9B-A883-3B4D-BEE3-A28F04F489BD}"/>
              </a:ext>
            </a:extLst>
          </p:cNvPr>
          <p:cNvPicPr>
            <a:picLocks noChangeAspect="1"/>
          </p:cNvPicPr>
          <p:nvPr/>
        </p:nvPicPr>
        <p:blipFill>
          <a:blip r:embed="rId11"/>
          <a:stretch>
            <a:fillRect/>
          </a:stretch>
        </p:blipFill>
        <p:spPr>
          <a:xfrm>
            <a:off x="8936766" y="26343117"/>
            <a:ext cx="1422400" cy="1422400"/>
          </a:xfrm>
          <a:prstGeom prst="rect">
            <a:avLst/>
          </a:prstGeom>
        </p:spPr>
      </p:pic>
      <p:pic>
        <p:nvPicPr>
          <p:cNvPr id="36" name="Picture 35" descr="A person making a face&#10;&#10;Description automatically generated with low confidence">
            <a:extLst>
              <a:ext uri="{FF2B5EF4-FFF2-40B4-BE49-F238E27FC236}">
                <a16:creationId xmlns:a16="http://schemas.microsoft.com/office/drawing/2014/main" id="{6A5065ED-EF19-7740-9DEB-4C1BB67153ED}"/>
              </a:ext>
            </a:extLst>
          </p:cNvPr>
          <p:cNvPicPr>
            <a:picLocks noChangeAspect="1"/>
          </p:cNvPicPr>
          <p:nvPr/>
        </p:nvPicPr>
        <p:blipFill>
          <a:blip r:embed="rId12"/>
          <a:stretch>
            <a:fillRect/>
          </a:stretch>
        </p:blipFill>
        <p:spPr>
          <a:xfrm>
            <a:off x="6733936" y="26343117"/>
            <a:ext cx="1422400" cy="1422400"/>
          </a:xfrm>
          <a:prstGeom prst="rect">
            <a:avLst/>
          </a:prstGeom>
        </p:spPr>
      </p:pic>
      <p:sp>
        <p:nvSpPr>
          <p:cNvPr id="37" name="Rounded Rectangle 36">
            <a:extLst>
              <a:ext uri="{FF2B5EF4-FFF2-40B4-BE49-F238E27FC236}">
                <a16:creationId xmlns:a16="http://schemas.microsoft.com/office/drawing/2014/main" id="{BB0D1E57-DD1A-E04E-A7A8-C509564B7BA0}"/>
              </a:ext>
            </a:extLst>
          </p:cNvPr>
          <p:cNvSpPr/>
          <p:nvPr/>
        </p:nvSpPr>
        <p:spPr>
          <a:xfrm>
            <a:off x="4531106" y="26700494"/>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REAL</a:t>
            </a:r>
          </a:p>
        </p:txBody>
      </p:sp>
      <p:sp>
        <p:nvSpPr>
          <p:cNvPr id="55" name="Rounded Rectangle 54">
            <a:extLst>
              <a:ext uri="{FF2B5EF4-FFF2-40B4-BE49-F238E27FC236}">
                <a16:creationId xmlns:a16="http://schemas.microsoft.com/office/drawing/2014/main" id="{96520AFF-0007-574F-BACE-CBBFB33ADF9C}"/>
              </a:ext>
            </a:extLst>
          </p:cNvPr>
          <p:cNvSpPr/>
          <p:nvPr/>
        </p:nvSpPr>
        <p:spPr>
          <a:xfrm>
            <a:off x="4567821" y="28700148"/>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FAKE</a:t>
            </a:r>
          </a:p>
        </p:txBody>
      </p:sp>
      <p:sp>
        <p:nvSpPr>
          <p:cNvPr id="57" name="Google Shape;120;p1">
            <a:extLst>
              <a:ext uri="{FF2B5EF4-FFF2-40B4-BE49-F238E27FC236}">
                <a16:creationId xmlns:a16="http://schemas.microsoft.com/office/drawing/2014/main" id="{75A32B93-44B1-A64E-91FA-A5B115099DF1}"/>
              </a:ext>
            </a:extLst>
          </p:cNvPr>
          <p:cNvSpPr txBox="1">
            <a:spLocks/>
          </p:cNvSpPr>
          <p:nvPr/>
        </p:nvSpPr>
        <p:spPr>
          <a:xfrm>
            <a:off x="523422" y="22473109"/>
            <a:ext cx="10198902" cy="360350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1. Capture Images from Videos</a:t>
            </a:r>
          </a:p>
          <a:p>
            <a:r>
              <a:rPr lang="en-US" b="0" u="none" dirty="0"/>
              <a:t>Fake Images :</a:t>
            </a:r>
          </a:p>
          <a:p>
            <a:pPr lvl="1"/>
            <a:r>
              <a:rPr lang="en-US" dirty="0">
                <a:sym typeface="Times New Roman"/>
              </a:rPr>
              <a:t>RTVC: 360 videos x 4 frames = 1440 frames</a:t>
            </a:r>
          </a:p>
          <a:p>
            <a:pPr lvl="1"/>
            <a:r>
              <a:rPr lang="en-US" dirty="0">
                <a:sym typeface="Times New Roman"/>
              </a:rPr>
              <a:t>FSGAN: 1884 videos x 2 frames = 3768 frames</a:t>
            </a:r>
          </a:p>
          <a:p>
            <a:pPr lvl="1"/>
            <a:r>
              <a:rPr lang="en-US" dirty="0" err="1">
                <a:sym typeface="Times New Roman"/>
              </a:rPr>
              <a:t>Faceswap</a:t>
            </a:r>
            <a:r>
              <a:rPr lang="en-US" dirty="0">
                <a:sym typeface="Times New Roman"/>
              </a:rPr>
              <a:t>: 2256 videos x 2 frames = 4512 frames</a:t>
            </a:r>
          </a:p>
          <a:p>
            <a:r>
              <a:rPr lang="en-US" b="0" u="none" dirty="0"/>
              <a:t>Real Images:</a:t>
            </a:r>
          </a:p>
          <a:p>
            <a:pPr lvl="1"/>
            <a:r>
              <a:rPr lang="en-US" dirty="0"/>
              <a:t>VoxCeleb2 : 390 videos x 25 frames = 9750 frames</a:t>
            </a:r>
          </a:p>
        </p:txBody>
      </p:sp>
      <p:graphicFrame>
        <p:nvGraphicFramePr>
          <p:cNvPr id="40" name="Table 40">
            <a:extLst>
              <a:ext uri="{FF2B5EF4-FFF2-40B4-BE49-F238E27FC236}">
                <a16:creationId xmlns:a16="http://schemas.microsoft.com/office/drawing/2014/main" id="{0595FDD0-642A-BD49-8983-1A468A44C8E9}"/>
              </a:ext>
            </a:extLst>
          </p:cNvPr>
          <p:cNvGraphicFramePr>
            <a:graphicFrameLocks noGrp="1"/>
          </p:cNvGraphicFramePr>
          <p:nvPr>
            <p:extLst>
              <p:ext uri="{D42A27DB-BD31-4B8C-83A1-F6EECF244321}">
                <p14:modId xmlns:p14="http://schemas.microsoft.com/office/powerpoint/2010/main" val="2148530545"/>
              </p:ext>
            </p:extLst>
          </p:nvPr>
        </p:nvGraphicFramePr>
        <p:xfrm>
          <a:off x="11498584" y="8757312"/>
          <a:ext cx="10018230" cy="9440897"/>
        </p:xfrm>
        <a:graphic>
          <a:graphicData uri="http://schemas.openxmlformats.org/drawingml/2006/table">
            <a:tbl>
              <a:tblPr firstRow="1" bandRow="1">
                <a:tableStyleId>{BEE778FD-A961-408E-85A3-17AF4F6781A1}</a:tableStyleId>
              </a:tblPr>
              <a:tblGrid>
                <a:gridCol w="3339410">
                  <a:extLst>
                    <a:ext uri="{9D8B030D-6E8A-4147-A177-3AD203B41FA5}">
                      <a16:colId xmlns:a16="http://schemas.microsoft.com/office/drawing/2014/main" val="864255289"/>
                    </a:ext>
                  </a:extLst>
                </a:gridCol>
                <a:gridCol w="3339410">
                  <a:extLst>
                    <a:ext uri="{9D8B030D-6E8A-4147-A177-3AD203B41FA5}">
                      <a16:colId xmlns:a16="http://schemas.microsoft.com/office/drawing/2014/main" val="3941887148"/>
                    </a:ext>
                  </a:extLst>
                </a:gridCol>
                <a:gridCol w="3339410">
                  <a:extLst>
                    <a:ext uri="{9D8B030D-6E8A-4147-A177-3AD203B41FA5}">
                      <a16:colId xmlns:a16="http://schemas.microsoft.com/office/drawing/2014/main" val="1942298304"/>
                    </a:ext>
                  </a:extLst>
                </a:gridCol>
              </a:tblGrid>
              <a:tr h="2785999">
                <a:tc>
                  <a:txBody>
                    <a:bodyPr/>
                    <a:lstStyle/>
                    <a:p>
                      <a:pPr algn="ctr">
                        <a:lnSpc>
                          <a:spcPct val="200000"/>
                        </a:lnSpc>
                      </a:pPr>
                      <a:endParaRPr lang="en-US" sz="6600" dirty="0">
                        <a:solidFill>
                          <a:schemeClr val="tx1">
                            <a:lumMod val="50000"/>
                            <a:lumOff val="50000"/>
                          </a:schemeClr>
                        </a:solidFill>
                      </a:endParaRPr>
                    </a:p>
                  </a:txBody>
                  <a:tcPr/>
                </a:tc>
                <a:tc>
                  <a:txBody>
                    <a:bodyPr/>
                    <a:lstStyle/>
                    <a:p>
                      <a:endParaRPr lang="en-US" sz="6600" dirty="0">
                        <a:solidFill>
                          <a:schemeClr val="bg1"/>
                        </a:solidFill>
                      </a:endParaRPr>
                    </a:p>
                    <a:p>
                      <a:pPr algn="ctr"/>
                      <a:r>
                        <a:rPr lang="en-US" sz="6600" dirty="0">
                          <a:solidFill>
                            <a:schemeClr val="bg1"/>
                          </a:solidFill>
                        </a:rPr>
                        <a:t>Fake</a:t>
                      </a:r>
                    </a:p>
                  </a:txBody>
                  <a:tcPr/>
                </a:tc>
                <a:tc>
                  <a:txBody>
                    <a:bodyPr/>
                    <a:lstStyle/>
                    <a:p>
                      <a:pPr algn="ctr"/>
                      <a:endParaRPr lang="en-US" sz="6600" dirty="0">
                        <a:solidFill>
                          <a:schemeClr val="bg1"/>
                        </a:solidFill>
                      </a:endParaRPr>
                    </a:p>
                    <a:p>
                      <a:pPr algn="ctr"/>
                      <a:r>
                        <a:rPr lang="en-US" sz="6600" dirty="0">
                          <a:solidFill>
                            <a:schemeClr val="bg1"/>
                          </a:solidFill>
                        </a:rPr>
                        <a:t>Real</a:t>
                      </a:r>
                    </a:p>
                  </a:txBody>
                  <a:tcPr/>
                </a:tc>
                <a:extLst>
                  <a:ext uri="{0D108BD9-81ED-4DB2-BD59-A6C34878D82A}">
                    <a16:rowId xmlns:a16="http://schemas.microsoft.com/office/drawing/2014/main" val="1493379466"/>
                  </a:ext>
                </a:extLst>
              </a:tr>
              <a:tr h="3265268">
                <a:tc>
                  <a:txBody>
                    <a:bodyPr/>
                    <a:lstStyle/>
                    <a:p>
                      <a:pPr algn="ctr"/>
                      <a:endParaRPr lang="en-US" sz="6600" b="1" i="0" u="none" strike="noStrike" cap="none" dirty="0">
                        <a:solidFill>
                          <a:schemeClr val="tx1">
                            <a:lumMod val="50000"/>
                            <a:lumOff val="50000"/>
                          </a:schemeClr>
                        </a:solidFill>
                        <a:latin typeface="Calibri"/>
                        <a:cs typeface="Calibri"/>
                        <a:sym typeface="Arial"/>
                      </a:endParaRPr>
                    </a:p>
                    <a:p>
                      <a:pPr algn="ctr"/>
                      <a:r>
                        <a:rPr lang="en-US" sz="6600" b="1" i="0" u="none" strike="noStrike" cap="none" dirty="0">
                          <a:solidFill>
                            <a:schemeClr val="tx1">
                              <a:lumMod val="50000"/>
                              <a:lumOff val="50000"/>
                            </a:schemeClr>
                          </a:solidFill>
                          <a:latin typeface="Calibri"/>
                          <a:cs typeface="Calibri"/>
                          <a:sym typeface="Arial"/>
                        </a:rPr>
                        <a:t>Before</a:t>
                      </a:r>
                    </a:p>
                    <a:p>
                      <a:pPr algn="ctr"/>
                      <a:r>
                        <a:rPr lang="en-US" sz="6600" b="1" i="0" u="none" strike="noStrike" cap="none" dirty="0">
                          <a:solidFill>
                            <a:schemeClr val="tx1">
                              <a:lumMod val="50000"/>
                              <a:lumOff val="50000"/>
                            </a:schemeClr>
                          </a:solidFill>
                          <a:latin typeface="Calibri"/>
                          <a:cs typeface="Calibri"/>
                          <a:sym typeface="Aria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3454765259"/>
                  </a:ext>
                </a:extLst>
              </a:tr>
              <a:tr h="3389630">
                <a:tc>
                  <a:txBody>
                    <a:bodyPr/>
                    <a:lstStyle/>
                    <a:p>
                      <a:pPr algn="ctr"/>
                      <a:endParaRPr lang="en-US" sz="6600" b="1" dirty="0">
                        <a:solidFill>
                          <a:schemeClr val="tx1">
                            <a:lumMod val="50000"/>
                            <a:lumOff val="50000"/>
                          </a:schemeClr>
                        </a:solidFill>
                      </a:endParaRPr>
                    </a:p>
                    <a:p>
                      <a:pPr algn="ctr"/>
                      <a:r>
                        <a:rPr lang="en-US" sz="6600" b="1" dirty="0">
                          <a:solidFill>
                            <a:schemeClr val="tx1">
                              <a:lumMod val="50000"/>
                              <a:lumOff val="50000"/>
                            </a:schemeClr>
                          </a:solidFill>
                        </a:rPr>
                        <a:t>After</a:t>
                      </a:r>
                    </a:p>
                    <a:p>
                      <a:pPr algn="ctr"/>
                      <a:r>
                        <a:rPr lang="en-US" sz="6600" b="1" dirty="0">
                          <a:solidFill>
                            <a:schemeClr val="tx1">
                              <a:lumMod val="50000"/>
                              <a:lumOff val="50000"/>
                            </a:schemeClr>
                          </a:solidFil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2567274266"/>
                  </a:ext>
                </a:extLst>
              </a:tr>
            </a:tbl>
          </a:graphicData>
        </a:graphic>
      </p:graphicFrame>
      <p:pic>
        <p:nvPicPr>
          <p:cNvPr id="44" name="Picture 43" descr="A close up of a person&#10;&#10;Description automatically generated with medium confidence">
            <a:extLst>
              <a:ext uri="{FF2B5EF4-FFF2-40B4-BE49-F238E27FC236}">
                <a16:creationId xmlns:a16="http://schemas.microsoft.com/office/drawing/2014/main" id="{3512A39A-6990-9245-AE97-7D7F0BCCDDF9}"/>
              </a:ext>
            </a:extLst>
          </p:cNvPr>
          <p:cNvPicPr>
            <a:picLocks noChangeAspect="1"/>
          </p:cNvPicPr>
          <p:nvPr/>
        </p:nvPicPr>
        <p:blipFill>
          <a:blip r:embed="rId13"/>
          <a:stretch>
            <a:fillRect/>
          </a:stretch>
        </p:blipFill>
        <p:spPr>
          <a:xfrm>
            <a:off x="14856731" y="14826389"/>
            <a:ext cx="3337642" cy="3380484"/>
          </a:xfrm>
          <a:prstGeom prst="rect">
            <a:avLst/>
          </a:prstGeom>
        </p:spPr>
      </p:pic>
      <p:pic>
        <p:nvPicPr>
          <p:cNvPr id="46" name="Picture 45" descr="A person with his eyes closed&#10;&#10;Description automatically generated with medium confidence">
            <a:extLst>
              <a:ext uri="{FF2B5EF4-FFF2-40B4-BE49-F238E27FC236}">
                <a16:creationId xmlns:a16="http://schemas.microsoft.com/office/drawing/2014/main" id="{97ECE6BE-942E-2543-A1EA-FB1707EFCBFC}"/>
              </a:ext>
            </a:extLst>
          </p:cNvPr>
          <p:cNvPicPr>
            <a:picLocks noChangeAspect="1"/>
          </p:cNvPicPr>
          <p:nvPr/>
        </p:nvPicPr>
        <p:blipFill>
          <a:blip r:embed="rId14"/>
          <a:stretch>
            <a:fillRect/>
          </a:stretch>
        </p:blipFill>
        <p:spPr>
          <a:xfrm>
            <a:off x="14865112" y="11566363"/>
            <a:ext cx="3272783" cy="3272783"/>
          </a:xfrm>
          <a:prstGeom prst="rect">
            <a:avLst/>
          </a:prstGeom>
        </p:spPr>
      </p:pic>
      <p:pic>
        <p:nvPicPr>
          <p:cNvPr id="48" name="Picture 47" descr="A person with long hair&#10;&#10;Description automatically generated with medium confidence">
            <a:extLst>
              <a:ext uri="{FF2B5EF4-FFF2-40B4-BE49-F238E27FC236}">
                <a16:creationId xmlns:a16="http://schemas.microsoft.com/office/drawing/2014/main" id="{892D03D1-A296-D143-8028-14CDA99B944E}"/>
              </a:ext>
            </a:extLst>
          </p:cNvPr>
          <p:cNvPicPr>
            <a:picLocks noChangeAspect="1"/>
          </p:cNvPicPr>
          <p:nvPr/>
        </p:nvPicPr>
        <p:blipFill>
          <a:blip r:embed="rId15"/>
          <a:stretch>
            <a:fillRect/>
          </a:stretch>
        </p:blipFill>
        <p:spPr>
          <a:xfrm>
            <a:off x="18137896" y="11566363"/>
            <a:ext cx="3378922" cy="3337642"/>
          </a:xfrm>
          <a:prstGeom prst="rect">
            <a:avLst/>
          </a:prstGeom>
        </p:spPr>
      </p:pic>
      <p:pic>
        <p:nvPicPr>
          <p:cNvPr id="50" name="Picture 49" descr="A close up of a person&#10;&#10;Description automatically generated with medium confidence">
            <a:extLst>
              <a:ext uri="{FF2B5EF4-FFF2-40B4-BE49-F238E27FC236}">
                <a16:creationId xmlns:a16="http://schemas.microsoft.com/office/drawing/2014/main" id="{3F4CD5FA-C360-F241-9CAA-BF5F2B6EB2C9}"/>
              </a:ext>
            </a:extLst>
          </p:cNvPr>
          <p:cNvPicPr>
            <a:picLocks noChangeAspect="1"/>
          </p:cNvPicPr>
          <p:nvPr/>
        </p:nvPicPr>
        <p:blipFill>
          <a:blip r:embed="rId16"/>
          <a:stretch>
            <a:fillRect/>
          </a:stretch>
        </p:blipFill>
        <p:spPr>
          <a:xfrm>
            <a:off x="18154343" y="14882286"/>
            <a:ext cx="3337642" cy="3337642"/>
          </a:xfrm>
          <a:prstGeom prst="rect">
            <a:avLst/>
          </a:prstGeom>
        </p:spPr>
      </p:pic>
      <p:sp>
        <p:nvSpPr>
          <p:cNvPr id="51" name="TextBox 50">
            <a:extLst>
              <a:ext uri="{FF2B5EF4-FFF2-40B4-BE49-F238E27FC236}">
                <a16:creationId xmlns:a16="http://schemas.microsoft.com/office/drawing/2014/main" id="{11A9D6BB-004A-B94D-8E55-FE321979D3BE}"/>
              </a:ext>
            </a:extLst>
          </p:cNvPr>
          <p:cNvSpPr txBox="1"/>
          <p:nvPr/>
        </p:nvSpPr>
        <p:spPr>
          <a:xfrm>
            <a:off x="11498584" y="18535650"/>
            <a:ext cx="10447016" cy="1631216"/>
          </a:xfrm>
          <a:prstGeom prst="rect">
            <a:avLst/>
          </a:prstGeom>
          <a:noFill/>
          <a:ln>
            <a:noFill/>
          </a:ln>
        </p:spPr>
        <p:txBody>
          <a:bodyPr wrap="square" rtlCol="0">
            <a:spAutoFit/>
          </a:bodyPr>
          <a:lstStyle>
            <a:defPPr marR="0" lvl="0" algn="l" rtl="0">
              <a:lnSpc>
                <a:spcPct val="100000"/>
              </a:lnSpc>
              <a:spcBef>
                <a:spcPts val="0"/>
              </a:spcBef>
              <a:spcAft>
                <a:spcPts val="0"/>
              </a:spcAft>
            </a:defPPr>
          </a:lstStyle>
          <a:p>
            <a:r>
              <a:rPr lang="en-US" sz="2500" dirty="0">
                <a:solidFill>
                  <a:srgbClr val="4B376B"/>
                </a:solidFill>
                <a:latin typeface="Times New Roman"/>
                <a:cs typeface="Times New Roman"/>
                <a:sym typeface="Times New Roman"/>
              </a:rPr>
              <a:t>My task for this session is to save each image as a one-dimensional array. The images are three-dimensional in nature (RGB channels). I need to change the dimensions from 64 x 64 x 3 to 1 x 12288. I flatten each pixel as 1D array to each observation. Also, all data points have normalized from 0-255 to 0-1.</a:t>
            </a:r>
          </a:p>
        </p:txBody>
      </p:sp>
      <p:sp>
        <p:nvSpPr>
          <p:cNvPr id="72" name="Google Shape;123;p1">
            <a:extLst>
              <a:ext uri="{FF2B5EF4-FFF2-40B4-BE49-F238E27FC236}">
                <a16:creationId xmlns:a16="http://schemas.microsoft.com/office/drawing/2014/main" id="{9FEC222B-6681-FD47-829B-7A2647846096}"/>
              </a:ext>
            </a:extLst>
          </p:cNvPr>
          <p:cNvSpPr txBox="1">
            <a:spLocks/>
          </p:cNvSpPr>
          <p:nvPr/>
        </p:nvSpPr>
        <p:spPr>
          <a:xfrm>
            <a:off x="11363179" y="20174777"/>
            <a:ext cx="10117551" cy="6232425"/>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3</a:t>
            </a:r>
            <a:r>
              <a:rPr lang="en-US" b="1" u="sng" dirty="0"/>
              <a:t>. Vectorize Texts Using a Pre-Trained word2vec Model</a:t>
            </a:r>
          </a:p>
          <a:p>
            <a:pPr marL="0" indent="0">
              <a:spcBef>
                <a:spcPts val="0"/>
              </a:spcBef>
            </a:pPr>
            <a:r>
              <a:rPr lang="en-US" dirty="0"/>
              <a:t>After tokenizing, converting to lowercase, and removing stop words and numbers, the texts now are cleaned. I keep punctuation and emoticon symbols since they might be necessary for the vectorization procedure that follows. A popular pre-trained option is the Google News dataset model, containing 300-dimensional embeddings for 3 millions words and phrases. For constructing vector representations of words, this tool provides an efficient implementation of the continuous bag-of-words and skip-gram designs. A single video of texts is now a 1 x 300 array after vectorization.</a:t>
            </a:r>
          </a:p>
          <a:p>
            <a:pPr marL="0" indent="0">
              <a:spcBef>
                <a:spcPts val="0"/>
              </a:spcBef>
            </a:pPr>
            <a:endParaRPr lang="en-US" dirty="0"/>
          </a:p>
          <a:p>
            <a:pPr marL="0" indent="0">
              <a:spcBef>
                <a:spcPts val="0"/>
              </a:spcBef>
            </a:pPr>
            <a:r>
              <a:rPr lang="en-US" b="1" u="sng" dirty="0"/>
              <a:t>4. Concatenate Image Feature and Text Features</a:t>
            </a:r>
          </a:p>
          <a:p>
            <a:pPr marL="0" indent="0">
              <a:spcBef>
                <a:spcPts val="0"/>
              </a:spcBef>
            </a:pPr>
            <a:r>
              <a:rPr lang="en-US" dirty="0"/>
              <a:t>Finally, I column-wise concatenate image and text features and save them as a new data frame from which we will begin building the models.</a:t>
            </a:r>
          </a:p>
          <a:p>
            <a:pPr marL="0" indent="0">
              <a:spcBef>
                <a:spcPts val="0"/>
              </a:spcBef>
            </a:pPr>
            <a:endParaRPr lang="en-US" dirty="0"/>
          </a:p>
          <a:p>
            <a:pPr marL="0" indent="0">
              <a:spcBef>
                <a:spcPts val="0"/>
              </a:spcBef>
            </a:pPr>
            <a:endParaRPr lang="en-US" dirty="0"/>
          </a:p>
        </p:txBody>
      </p:sp>
      <p:sp>
        <p:nvSpPr>
          <p:cNvPr id="73" name="Google Shape;121;p1">
            <a:extLst>
              <a:ext uri="{FF2B5EF4-FFF2-40B4-BE49-F238E27FC236}">
                <a16:creationId xmlns:a16="http://schemas.microsoft.com/office/drawing/2014/main" id="{211D05A7-FDE9-1A4A-8371-89C89F4727C6}"/>
              </a:ext>
            </a:extLst>
          </p:cNvPr>
          <p:cNvSpPr txBox="1">
            <a:spLocks/>
          </p:cNvSpPr>
          <p:nvPr/>
        </p:nvSpPr>
        <p:spPr>
          <a:xfrm>
            <a:off x="11374434" y="25507730"/>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EXPLORATORY DATA ANALYSIS</a:t>
            </a:r>
          </a:p>
        </p:txBody>
      </p:sp>
      <p:sp>
        <p:nvSpPr>
          <p:cNvPr id="74" name="Google Shape;123;p1">
            <a:extLst>
              <a:ext uri="{FF2B5EF4-FFF2-40B4-BE49-F238E27FC236}">
                <a16:creationId xmlns:a16="http://schemas.microsoft.com/office/drawing/2014/main" id="{6AC45463-9477-FE48-92E0-36D30F4B088E}"/>
              </a:ext>
            </a:extLst>
          </p:cNvPr>
          <p:cNvSpPr txBox="1">
            <a:spLocks/>
          </p:cNvSpPr>
          <p:nvPr/>
        </p:nvSpPr>
        <p:spPr>
          <a:xfrm>
            <a:off x="11481185" y="26177308"/>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X Features</a:t>
            </a:r>
          </a:p>
          <a:p>
            <a:pPr marL="0" indent="0">
              <a:spcBef>
                <a:spcPts val="0"/>
              </a:spcBef>
            </a:pPr>
            <a:r>
              <a:rPr lang="en-US" dirty="0"/>
              <a:t>Data dimension: 19470 rows x 12288 columns</a:t>
            </a:r>
          </a:p>
          <a:p>
            <a:pPr marL="342900" indent="-342900">
              <a:spcBef>
                <a:spcPts val="0"/>
              </a:spcBef>
              <a:buFont typeface="Arial" panose="020B0604020202020204" pitchFamily="34" charset="0"/>
              <a:buChar char="•"/>
            </a:pPr>
            <a:r>
              <a:rPr lang="en-US" dirty="0"/>
              <a:t>9720 observations from the fake set, 9750 observations from the real set </a:t>
            </a:r>
          </a:p>
          <a:p>
            <a:pPr marL="342900" indent="-342900">
              <a:spcBef>
                <a:spcPts val="0"/>
              </a:spcBef>
              <a:buFont typeface="Arial" panose="020B0604020202020204" pitchFamily="34" charset="0"/>
              <a:buChar char="•"/>
            </a:pPr>
            <a:r>
              <a:rPr lang="en-US" dirty="0"/>
              <a:t>12288 features from the images, 300 features from the texts</a:t>
            </a:r>
          </a:p>
          <a:p>
            <a:pPr marL="0" indent="0">
              <a:spcBef>
                <a:spcPts val="0"/>
              </a:spcBef>
            </a:pPr>
            <a:r>
              <a:rPr lang="en-US" b="1" u="sng" dirty="0"/>
              <a:t>Y Labels</a:t>
            </a:r>
          </a:p>
          <a:p>
            <a:pPr marL="0" indent="0">
              <a:spcBef>
                <a:spcPts val="0"/>
              </a:spcBef>
            </a:pPr>
            <a:r>
              <a:rPr lang="en-US" dirty="0"/>
              <a:t>Label 0 as fake videos, label 1 as real videos. Because each observation is labeled, this is supervised learning.</a:t>
            </a:r>
          </a:p>
        </p:txBody>
      </p:sp>
      <p:sp>
        <p:nvSpPr>
          <p:cNvPr id="75" name="Google Shape;121;p1">
            <a:extLst>
              <a:ext uri="{FF2B5EF4-FFF2-40B4-BE49-F238E27FC236}">
                <a16:creationId xmlns:a16="http://schemas.microsoft.com/office/drawing/2014/main" id="{A9239FCD-107C-4B4D-8C0C-050119464311}"/>
              </a:ext>
            </a:extLst>
          </p:cNvPr>
          <p:cNvSpPr txBox="1">
            <a:spLocks/>
          </p:cNvSpPr>
          <p:nvPr/>
        </p:nvSpPr>
        <p:spPr>
          <a:xfrm>
            <a:off x="11663316" y="29319308"/>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MACHINE LEARNING MODEL</a:t>
            </a:r>
          </a:p>
        </p:txBody>
      </p:sp>
      <p:sp>
        <p:nvSpPr>
          <p:cNvPr id="52" name="TextBox 51">
            <a:extLst>
              <a:ext uri="{FF2B5EF4-FFF2-40B4-BE49-F238E27FC236}">
                <a16:creationId xmlns:a16="http://schemas.microsoft.com/office/drawing/2014/main" id="{6E3AC4EB-FEC5-E547-97F9-93600946A7A9}"/>
              </a:ext>
            </a:extLst>
          </p:cNvPr>
          <p:cNvSpPr txBox="1"/>
          <p:nvPr/>
        </p:nvSpPr>
        <p:spPr>
          <a:xfrm>
            <a:off x="8393893" y="19514031"/>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77" name="TextBox 76">
            <a:extLst>
              <a:ext uri="{FF2B5EF4-FFF2-40B4-BE49-F238E27FC236}">
                <a16:creationId xmlns:a16="http://schemas.microsoft.com/office/drawing/2014/main" id="{273EFA5A-BEF3-BF4B-907F-5132D80AD223}"/>
              </a:ext>
            </a:extLst>
          </p:cNvPr>
          <p:cNvSpPr txBox="1"/>
          <p:nvPr/>
        </p:nvSpPr>
        <p:spPr>
          <a:xfrm>
            <a:off x="8393892" y="17278073"/>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53" name="TextBox 52">
            <a:extLst>
              <a:ext uri="{FF2B5EF4-FFF2-40B4-BE49-F238E27FC236}">
                <a16:creationId xmlns:a16="http://schemas.microsoft.com/office/drawing/2014/main" id="{707ED3ED-93C6-BF4C-9F89-0B3D47EAD5CA}"/>
              </a:ext>
            </a:extLst>
          </p:cNvPr>
          <p:cNvSpPr txBox="1"/>
          <p:nvPr/>
        </p:nvSpPr>
        <p:spPr>
          <a:xfrm>
            <a:off x="13111566" y="30392176"/>
            <a:ext cx="184731" cy="307777"/>
          </a:xfrm>
          <a:prstGeom prst="rect">
            <a:avLst/>
          </a:prstGeom>
          <a:noFill/>
        </p:spPr>
        <p:txBody>
          <a:bodyPr wrap="none" rtlCol="0">
            <a:spAutoFit/>
          </a:bodyPr>
          <a:lstStyle/>
          <a:p>
            <a:endParaRPr lang="en-US" dirty="0"/>
          </a:p>
        </p:txBody>
      </p:sp>
      <p:sp>
        <p:nvSpPr>
          <p:cNvPr id="79" name="Google Shape;123;p1">
            <a:extLst>
              <a:ext uri="{FF2B5EF4-FFF2-40B4-BE49-F238E27FC236}">
                <a16:creationId xmlns:a16="http://schemas.microsoft.com/office/drawing/2014/main" id="{7CC74E5F-A0A6-BE4F-9965-3255E9C211C4}"/>
              </a:ext>
            </a:extLst>
          </p:cNvPr>
          <p:cNvSpPr txBox="1">
            <a:spLocks/>
          </p:cNvSpPr>
          <p:nvPr/>
        </p:nvSpPr>
        <p:spPr>
          <a:xfrm>
            <a:off x="11498584" y="29734967"/>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Random Forest</a:t>
            </a:r>
          </a:p>
          <a:p>
            <a:pPr marL="342900" indent="-342900">
              <a:spcBef>
                <a:spcPts val="0"/>
              </a:spcBef>
              <a:buFont typeface="Arial" panose="020B0604020202020204" pitchFamily="34" charset="0"/>
              <a:buChar char="•"/>
            </a:pPr>
            <a:r>
              <a:rPr lang="en-US" dirty="0"/>
              <a:t>Train-test split: 80 % training, 20 % testing</a:t>
            </a:r>
          </a:p>
          <a:p>
            <a:pPr marL="342900" indent="-342900">
              <a:spcBef>
                <a:spcPts val="0"/>
              </a:spcBef>
              <a:buFont typeface="Arial" panose="020B0604020202020204" pitchFamily="34" charset="0"/>
              <a:buChar char="•"/>
            </a:pPr>
            <a:r>
              <a:rPr lang="en-US" dirty="0"/>
              <a:t>Cross validation: (1) K-fold cross-validation, k = 5</a:t>
            </a:r>
          </a:p>
          <a:p>
            <a:pPr marL="0" indent="0">
              <a:spcBef>
                <a:spcPts val="0"/>
              </a:spcBef>
            </a:pPr>
            <a:r>
              <a:rPr lang="en-US" dirty="0"/>
              <a:t>		</a:t>
            </a:r>
            <a:r>
              <a:rPr lang="zh-TW" altLang="en-US" dirty="0"/>
              <a:t>         </a:t>
            </a:r>
            <a:r>
              <a:rPr lang="en-US" altLang="zh-TW" dirty="0"/>
              <a:t> (2) U</a:t>
            </a:r>
            <a:r>
              <a:rPr lang="en-US" dirty="0"/>
              <a:t>tilize bootstrap</a:t>
            </a:r>
            <a:r>
              <a:rPr lang="zh-TW" altLang="en-US" dirty="0"/>
              <a:t> </a:t>
            </a:r>
            <a:r>
              <a:rPr lang="en-US" dirty="0"/>
              <a:t>samples to build trees</a:t>
            </a:r>
          </a:p>
          <a:p>
            <a:pPr marL="0" indent="0">
              <a:spcBef>
                <a:spcPts val="0"/>
              </a:spcBef>
            </a:pPr>
            <a:r>
              <a:rPr lang="en-US" b="1" u="sng" dirty="0"/>
              <a:t>Why Random Forest</a:t>
            </a:r>
          </a:p>
          <a:p>
            <a:pPr indent="-457200">
              <a:spcBef>
                <a:spcPts val="0"/>
              </a:spcBef>
              <a:buFont typeface="+mj-lt"/>
              <a:buAutoNum type="arabicPeriod"/>
            </a:pPr>
            <a:r>
              <a:rPr lang="en-US" dirty="0"/>
              <a:t>It can handle large features efficiently</a:t>
            </a:r>
          </a:p>
          <a:p>
            <a:pPr indent="-457200">
              <a:spcBef>
                <a:spcPts val="0"/>
              </a:spcBef>
              <a:buFont typeface="+mj-lt"/>
              <a:buAutoNum type="arabicPeriod"/>
            </a:pPr>
            <a:r>
              <a:rPr lang="en-US" dirty="0"/>
              <a:t>It can reduce computation time</a:t>
            </a:r>
          </a:p>
        </p:txBody>
      </p:sp>
      <p:sp>
        <p:nvSpPr>
          <p:cNvPr id="58" name="TextBox 57">
            <a:extLst>
              <a:ext uri="{FF2B5EF4-FFF2-40B4-BE49-F238E27FC236}">
                <a16:creationId xmlns:a16="http://schemas.microsoft.com/office/drawing/2014/main" id="{0758FB15-D5CB-5643-8763-D741087C71D3}"/>
              </a:ext>
            </a:extLst>
          </p:cNvPr>
          <p:cNvSpPr txBox="1"/>
          <p:nvPr/>
        </p:nvSpPr>
        <p:spPr>
          <a:xfrm>
            <a:off x="28199443" y="32395180"/>
            <a:ext cx="16214272" cy="523220"/>
          </a:xfrm>
          <a:prstGeom prst="rect">
            <a:avLst/>
          </a:prstGeom>
          <a:noFill/>
        </p:spPr>
        <p:txBody>
          <a:bodyPr wrap="square" rtlCol="0">
            <a:spAutoFit/>
          </a:bodyPr>
          <a:lstStyle/>
          <a:p>
            <a:pPr algn="ctr"/>
            <a:r>
              <a:rPr lang="en-US" dirty="0"/>
              <a:t>[1] Khalid, H., Tariq, S., Kim, M., &amp; Woo, S. S. (2021). </a:t>
            </a:r>
            <a:r>
              <a:rPr lang="en-US" dirty="0" err="1"/>
              <a:t>FakeAVCeleb</a:t>
            </a:r>
            <a:r>
              <a:rPr lang="en-US" dirty="0"/>
              <a:t>: A Novel Audio-Video Multimodal Deepfake Dataset. </a:t>
            </a:r>
            <a:r>
              <a:rPr lang="en-US" i="1" dirty="0" err="1"/>
              <a:t>arXiv</a:t>
            </a:r>
            <a:r>
              <a:rPr lang="en-US" i="1" dirty="0"/>
              <a:t> preprint arXiv:2108.05080</a:t>
            </a:r>
            <a:r>
              <a:rPr lang="en-US" dirty="0"/>
              <a:t>.</a:t>
            </a:r>
          </a:p>
          <a:p>
            <a:pPr algn="ctr"/>
            <a:r>
              <a:rPr lang="en-US" dirty="0"/>
              <a:t>[2] </a:t>
            </a:r>
            <a:r>
              <a:rPr lang="en-US" dirty="0" err="1"/>
              <a:t>Kastrati</a:t>
            </a:r>
            <a:r>
              <a:rPr lang="en-US" dirty="0"/>
              <a:t>, Z., Imran, A. S., &amp; </a:t>
            </a:r>
            <a:r>
              <a:rPr lang="en-US" dirty="0" err="1"/>
              <a:t>Kurti</a:t>
            </a:r>
            <a:r>
              <a:rPr lang="en-US" dirty="0"/>
              <a:t>, A. (2019). Integrating word embeddings and document topics with deep learning in a video classification framework. </a:t>
            </a:r>
            <a:r>
              <a:rPr lang="en-US" i="1" dirty="0"/>
              <a:t>Pattern Recognition Letters, 128, </a:t>
            </a:r>
            <a:r>
              <a:rPr lang="en-US" dirty="0"/>
              <a:t>85-92.</a:t>
            </a:r>
          </a:p>
        </p:txBody>
      </p:sp>
      <p:graphicFrame>
        <p:nvGraphicFramePr>
          <p:cNvPr id="63" name="Table 63">
            <a:extLst>
              <a:ext uri="{FF2B5EF4-FFF2-40B4-BE49-F238E27FC236}">
                <a16:creationId xmlns:a16="http://schemas.microsoft.com/office/drawing/2014/main" id="{D3DF0929-956C-ED43-BDF2-9F3CBABB154C}"/>
              </a:ext>
            </a:extLst>
          </p:cNvPr>
          <p:cNvGraphicFramePr>
            <a:graphicFrameLocks noGrp="1"/>
          </p:cNvGraphicFramePr>
          <p:nvPr>
            <p:extLst>
              <p:ext uri="{D42A27DB-BD31-4B8C-83A1-F6EECF244321}">
                <p14:modId xmlns:p14="http://schemas.microsoft.com/office/powerpoint/2010/main" val="3123964707"/>
              </p:ext>
            </p:extLst>
          </p:nvPr>
        </p:nvGraphicFramePr>
        <p:xfrm>
          <a:off x="22114933" y="17727797"/>
          <a:ext cx="10355145" cy="3474720"/>
        </p:xfrm>
        <a:graphic>
          <a:graphicData uri="http://schemas.openxmlformats.org/drawingml/2006/table">
            <a:tbl>
              <a:tblPr firstRow="1" bandRow="1">
                <a:tableStyleId>{BEE778FD-A961-408E-85A3-17AF4F6781A1}</a:tableStyleId>
              </a:tblPr>
              <a:tblGrid>
                <a:gridCol w="2581526">
                  <a:extLst>
                    <a:ext uri="{9D8B030D-6E8A-4147-A177-3AD203B41FA5}">
                      <a16:colId xmlns:a16="http://schemas.microsoft.com/office/drawing/2014/main" val="1279194181"/>
                    </a:ext>
                  </a:extLst>
                </a:gridCol>
                <a:gridCol w="1881714">
                  <a:extLst>
                    <a:ext uri="{9D8B030D-6E8A-4147-A177-3AD203B41FA5}">
                      <a16:colId xmlns:a16="http://schemas.microsoft.com/office/drawing/2014/main" val="1205917689"/>
                    </a:ext>
                  </a:extLst>
                </a:gridCol>
                <a:gridCol w="1928368">
                  <a:extLst>
                    <a:ext uri="{9D8B030D-6E8A-4147-A177-3AD203B41FA5}">
                      <a16:colId xmlns:a16="http://schemas.microsoft.com/office/drawing/2014/main" val="251187181"/>
                    </a:ext>
                  </a:extLst>
                </a:gridCol>
                <a:gridCol w="1881715">
                  <a:extLst>
                    <a:ext uri="{9D8B030D-6E8A-4147-A177-3AD203B41FA5}">
                      <a16:colId xmlns:a16="http://schemas.microsoft.com/office/drawing/2014/main" val="668713819"/>
                    </a:ext>
                  </a:extLst>
                </a:gridCol>
                <a:gridCol w="2081822">
                  <a:extLst>
                    <a:ext uri="{9D8B030D-6E8A-4147-A177-3AD203B41FA5}">
                      <a16:colId xmlns:a16="http://schemas.microsoft.com/office/drawing/2014/main" val="244795252"/>
                    </a:ext>
                  </a:extLst>
                </a:gridCol>
              </a:tblGrid>
              <a:tr h="37084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u="none" strike="noStrike" cap="none" dirty="0">
                          <a:solidFill>
                            <a:schemeClr val="bg2"/>
                          </a:solidFill>
                          <a:sym typeface="Arial"/>
                        </a:rPr>
                        <a:t>precision</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recall</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F1-score</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support</a:t>
                      </a:r>
                      <a:endParaRPr lang="en-US" sz="3200" b="0" i="0" u="none" strike="noStrike" cap="none" dirty="0">
                        <a:solidFill>
                          <a:schemeClr val="bg2"/>
                        </a:solidFill>
                        <a:latin typeface="Calibri"/>
                        <a:cs typeface="Calibri"/>
                        <a:sym typeface="Arial"/>
                      </a:endParaRPr>
                    </a:p>
                  </a:txBody>
                  <a:tcPr/>
                </a:tc>
                <a:extLst>
                  <a:ext uri="{0D108BD9-81ED-4DB2-BD59-A6C34878D82A}">
                    <a16:rowId xmlns:a16="http://schemas.microsoft.com/office/drawing/2014/main" val="726777022"/>
                  </a:ext>
                </a:extLst>
              </a:tr>
              <a:tr h="370840">
                <a:tc>
                  <a:txBody>
                    <a:bodyPr/>
                    <a:lstStyle/>
                    <a:p>
                      <a:r>
                        <a:rPr lang="en-US" sz="3200" b="0" u="none" strike="noStrike" cap="none" dirty="0">
                          <a:solidFill>
                            <a:schemeClr val="tx1"/>
                          </a:solidFill>
                          <a:sym typeface="Arial"/>
                        </a:rPr>
                        <a:t>fake</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0.96</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1918</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928498877"/>
                  </a:ext>
                </a:extLst>
              </a:tr>
              <a:tr h="370840">
                <a:tc>
                  <a:txBody>
                    <a:bodyPr/>
                    <a:lstStyle/>
                    <a:p>
                      <a:r>
                        <a:rPr lang="en-US" sz="3200" b="0" u="none" strike="noStrike" cap="none">
                          <a:solidFill>
                            <a:schemeClr val="tx1"/>
                          </a:solidFill>
                          <a:sym typeface="Arial"/>
                        </a:rPr>
                        <a:t>real</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1976</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565177930"/>
                  </a:ext>
                </a:extLst>
              </a:tr>
              <a:tr h="370840">
                <a:tc>
                  <a:txBody>
                    <a:bodyPr/>
                    <a:lstStyle/>
                    <a:p>
                      <a:r>
                        <a:rPr lang="en-US" sz="3200" b="0" u="none" strike="noStrike" cap="none">
                          <a:solidFill>
                            <a:schemeClr val="tx1"/>
                          </a:solidFill>
                          <a:sym typeface="Arial"/>
                        </a:rPr>
                        <a:t>accuracy</a:t>
                      </a:r>
                      <a:endParaRPr lang="en-US" sz="3200" b="0"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174178643"/>
                  </a:ext>
                </a:extLst>
              </a:tr>
              <a:tr h="370840">
                <a:tc>
                  <a:txBody>
                    <a:bodyPr/>
                    <a:lstStyle/>
                    <a:p>
                      <a:r>
                        <a:rPr lang="en-US" sz="3200" b="0" u="none" strike="noStrike" cap="none">
                          <a:solidFill>
                            <a:schemeClr val="tx1"/>
                          </a:solidFill>
                          <a:sym typeface="Arial"/>
                        </a:rPr>
                        <a:t>macro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2866962639"/>
                  </a:ext>
                </a:extLst>
              </a:tr>
              <a:tr h="370840">
                <a:tc>
                  <a:txBody>
                    <a:bodyPr/>
                    <a:lstStyle/>
                    <a:p>
                      <a:r>
                        <a:rPr lang="en-US" sz="3200" b="0" u="none" strike="noStrike" cap="none" dirty="0">
                          <a:solidFill>
                            <a:schemeClr val="tx1"/>
                          </a:solidFill>
                          <a:sym typeface="Arial"/>
                        </a:rPr>
                        <a:t>weighted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460315747"/>
                  </a:ext>
                </a:extLst>
              </a:tr>
            </a:tbl>
          </a:graphicData>
        </a:graphic>
      </p:graphicFrame>
      <p:pic>
        <p:nvPicPr>
          <p:cNvPr id="65" name="Picture 64" descr="Chart, treemap chart&#10;&#10;Description automatically generated">
            <a:extLst>
              <a:ext uri="{FF2B5EF4-FFF2-40B4-BE49-F238E27FC236}">
                <a16:creationId xmlns:a16="http://schemas.microsoft.com/office/drawing/2014/main" id="{D967F5C3-AC75-F848-9BBE-FAD078E129DD}"/>
              </a:ext>
            </a:extLst>
          </p:cNvPr>
          <p:cNvPicPr>
            <a:picLocks noChangeAspect="1"/>
          </p:cNvPicPr>
          <p:nvPr/>
        </p:nvPicPr>
        <p:blipFill>
          <a:blip r:embed="rId17"/>
          <a:stretch>
            <a:fillRect/>
          </a:stretch>
        </p:blipFill>
        <p:spPr>
          <a:xfrm>
            <a:off x="23716094" y="9867449"/>
            <a:ext cx="6858000" cy="6858000"/>
          </a:xfrm>
          <a:prstGeom prst="rect">
            <a:avLst/>
          </a:prstGeom>
        </p:spPr>
      </p:pic>
      <p:pic>
        <p:nvPicPr>
          <p:cNvPr id="67" name="Picture 66" descr="A picture containing chart&#10;&#10;Description automatically generated">
            <a:extLst>
              <a:ext uri="{FF2B5EF4-FFF2-40B4-BE49-F238E27FC236}">
                <a16:creationId xmlns:a16="http://schemas.microsoft.com/office/drawing/2014/main" id="{6FA17FCD-584F-F744-84FC-EBF1A69E963A}"/>
              </a:ext>
            </a:extLst>
          </p:cNvPr>
          <p:cNvPicPr>
            <a:picLocks noChangeAspect="1"/>
          </p:cNvPicPr>
          <p:nvPr/>
        </p:nvPicPr>
        <p:blipFill>
          <a:blip r:embed="rId18"/>
          <a:stretch>
            <a:fillRect/>
          </a:stretch>
        </p:blipFill>
        <p:spPr>
          <a:xfrm>
            <a:off x="31871959" y="9587831"/>
            <a:ext cx="5596599" cy="3908736"/>
          </a:xfrm>
          <a:prstGeom prst="rect">
            <a:avLst/>
          </a:prstGeom>
        </p:spPr>
      </p:pic>
      <p:pic>
        <p:nvPicPr>
          <p:cNvPr id="69" name="Picture 68" descr="Chart&#10;&#10;Description automatically generated">
            <a:extLst>
              <a:ext uri="{FF2B5EF4-FFF2-40B4-BE49-F238E27FC236}">
                <a16:creationId xmlns:a16="http://schemas.microsoft.com/office/drawing/2014/main" id="{FADF01F2-11E7-1545-ABFE-2537B6DA7743}"/>
              </a:ext>
            </a:extLst>
          </p:cNvPr>
          <p:cNvPicPr>
            <a:picLocks noChangeAspect="1"/>
          </p:cNvPicPr>
          <p:nvPr/>
        </p:nvPicPr>
        <p:blipFill>
          <a:blip r:embed="rId19"/>
          <a:stretch>
            <a:fillRect/>
          </a:stretch>
        </p:blipFill>
        <p:spPr>
          <a:xfrm>
            <a:off x="37727542" y="9587831"/>
            <a:ext cx="5596599" cy="3908736"/>
          </a:xfrm>
          <a:prstGeom prst="rect">
            <a:avLst/>
          </a:prstGeom>
        </p:spPr>
      </p:pic>
      <p:pic>
        <p:nvPicPr>
          <p:cNvPr id="80" name="Picture 79" descr="Chart, treemap chart&#10;&#10;Description automatically generated with medium confidence">
            <a:extLst>
              <a:ext uri="{FF2B5EF4-FFF2-40B4-BE49-F238E27FC236}">
                <a16:creationId xmlns:a16="http://schemas.microsoft.com/office/drawing/2014/main" id="{9834332E-B306-5A47-88DA-EF9B49CD1326}"/>
              </a:ext>
            </a:extLst>
          </p:cNvPr>
          <p:cNvPicPr>
            <a:picLocks noChangeAspect="1"/>
          </p:cNvPicPr>
          <p:nvPr/>
        </p:nvPicPr>
        <p:blipFill>
          <a:blip r:embed="rId20"/>
          <a:stretch>
            <a:fillRect/>
          </a:stretch>
        </p:blipFill>
        <p:spPr>
          <a:xfrm>
            <a:off x="34648510" y="16118822"/>
            <a:ext cx="6566102" cy="6954034"/>
          </a:xfrm>
          <a:prstGeom prst="rect">
            <a:avLst/>
          </a:prstGeom>
        </p:spPr>
      </p:pic>
      <p:graphicFrame>
        <p:nvGraphicFramePr>
          <p:cNvPr id="85" name="Table 85">
            <a:extLst>
              <a:ext uri="{FF2B5EF4-FFF2-40B4-BE49-F238E27FC236}">
                <a16:creationId xmlns:a16="http://schemas.microsoft.com/office/drawing/2014/main" id="{9802D9FD-AC1A-1940-8365-A77E367A5F6B}"/>
              </a:ext>
            </a:extLst>
          </p:cNvPr>
          <p:cNvGraphicFramePr>
            <a:graphicFrameLocks noGrp="1"/>
          </p:cNvGraphicFramePr>
          <p:nvPr>
            <p:extLst>
              <p:ext uri="{D42A27DB-BD31-4B8C-83A1-F6EECF244321}">
                <p14:modId xmlns:p14="http://schemas.microsoft.com/office/powerpoint/2010/main" val="3049741956"/>
              </p:ext>
            </p:extLst>
          </p:nvPr>
        </p:nvGraphicFramePr>
        <p:xfrm>
          <a:off x="32704033" y="24229661"/>
          <a:ext cx="10632846" cy="3474720"/>
        </p:xfrm>
        <a:graphic>
          <a:graphicData uri="http://schemas.openxmlformats.org/drawingml/2006/table">
            <a:tbl>
              <a:tblPr firstRow="1" bandRow="1">
                <a:tableStyleId>{BEE778FD-A961-408E-85A3-17AF4F6781A1}</a:tableStyleId>
              </a:tblPr>
              <a:tblGrid>
                <a:gridCol w="2465507">
                  <a:extLst>
                    <a:ext uri="{9D8B030D-6E8A-4147-A177-3AD203B41FA5}">
                      <a16:colId xmlns:a16="http://schemas.microsoft.com/office/drawing/2014/main" val="1837421961"/>
                    </a:ext>
                  </a:extLst>
                </a:gridCol>
                <a:gridCol w="2048188">
                  <a:extLst>
                    <a:ext uri="{9D8B030D-6E8A-4147-A177-3AD203B41FA5}">
                      <a16:colId xmlns:a16="http://schemas.microsoft.com/office/drawing/2014/main" val="87083544"/>
                    </a:ext>
                  </a:extLst>
                </a:gridCol>
                <a:gridCol w="2026508">
                  <a:extLst>
                    <a:ext uri="{9D8B030D-6E8A-4147-A177-3AD203B41FA5}">
                      <a16:colId xmlns:a16="http://schemas.microsoft.com/office/drawing/2014/main" val="695374123"/>
                    </a:ext>
                  </a:extLst>
                </a:gridCol>
                <a:gridCol w="2063578">
                  <a:extLst>
                    <a:ext uri="{9D8B030D-6E8A-4147-A177-3AD203B41FA5}">
                      <a16:colId xmlns:a16="http://schemas.microsoft.com/office/drawing/2014/main" val="4277632285"/>
                    </a:ext>
                  </a:extLst>
                </a:gridCol>
                <a:gridCol w="2029065">
                  <a:extLst>
                    <a:ext uri="{9D8B030D-6E8A-4147-A177-3AD203B41FA5}">
                      <a16:colId xmlns:a16="http://schemas.microsoft.com/office/drawing/2014/main" val="1278046763"/>
                    </a:ext>
                  </a:extLst>
                </a:gridCol>
              </a:tblGrid>
              <a:tr h="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i="0" u="none" strike="noStrike" cap="none" dirty="0">
                          <a:solidFill>
                            <a:schemeClr val="tx1"/>
                          </a:solidFill>
                          <a:latin typeface="Calibri"/>
                          <a:cs typeface="Calibri"/>
                          <a:sym typeface="Arial"/>
                        </a:rPr>
                        <a:t>precision</a:t>
                      </a:r>
                    </a:p>
                  </a:txBody>
                  <a:tcPr/>
                </a:tc>
                <a:tc>
                  <a:txBody>
                    <a:bodyPr/>
                    <a:lstStyle/>
                    <a:p>
                      <a:r>
                        <a:rPr lang="en-US" sz="3200" b="0" i="0" u="none" strike="noStrike" cap="none" dirty="0">
                          <a:solidFill>
                            <a:schemeClr val="tx1"/>
                          </a:solidFill>
                          <a:latin typeface="Calibri"/>
                          <a:cs typeface="Calibri"/>
                          <a:sym typeface="Arial"/>
                        </a:rPr>
                        <a:t>recall</a:t>
                      </a:r>
                    </a:p>
                  </a:txBody>
                  <a:tcPr/>
                </a:tc>
                <a:tc>
                  <a:txBody>
                    <a:bodyPr/>
                    <a:lstStyle/>
                    <a:p>
                      <a:r>
                        <a:rPr lang="en-US" sz="3200" b="0" i="0" u="none" strike="noStrike" cap="none" dirty="0">
                          <a:solidFill>
                            <a:schemeClr val="tx1"/>
                          </a:solidFill>
                          <a:latin typeface="Calibri"/>
                          <a:cs typeface="Calibri"/>
                          <a:sym typeface="Arial"/>
                        </a:rPr>
                        <a:t>F1-score</a:t>
                      </a:r>
                    </a:p>
                  </a:txBody>
                  <a:tcPr/>
                </a:tc>
                <a:tc>
                  <a:txBody>
                    <a:bodyPr/>
                    <a:lstStyle/>
                    <a:p>
                      <a:r>
                        <a:rPr lang="en-US" sz="3200" b="0" i="0" u="none" strike="noStrike" cap="none" dirty="0">
                          <a:solidFill>
                            <a:schemeClr val="tx1"/>
                          </a:solidFill>
                          <a:latin typeface="Calibri"/>
                          <a:cs typeface="Calibri"/>
                          <a:sym typeface="Arial"/>
                        </a:rPr>
                        <a:t>support</a:t>
                      </a:r>
                    </a:p>
                  </a:txBody>
                  <a:tcPr/>
                </a:tc>
                <a:extLst>
                  <a:ext uri="{0D108BD9-81ED-4DB2-BD59-A6C34878D82A}">
                    <a16:rowId xmlns:a16="http://schemas.microsoft.com/office/drawing/2014/main" val="1220930028"/>
                  </a:ext>
                </a:extLst>
              </a:tr>
              <a:tr h="370840">
                <a:tc>
                  <a:txBody>
                    <a:bodyPr/>
                    <a:lstStyle/>
                    <a:p>
                      <a:r>
                        <a:rPr lang="en-US" sz="3200" b="0" i="0" u="none" strike="noStrike" cap="none" dirty="0">
                          <a:solidFill>
                            <a:schemeClr val="tx1"/>
                          </a:solidFill>
                          <a:latin typeface="Calibri"/>
                          <a:cs typeface="Calibri"/>
                          <a:sym typeface="Arial"/>
                        </a:rPr>
                        <a:t>fake</a:t>
                      </a:r>
                    </a:p>
                  </a:txBody>
                  <a:tcPr/>
                </a:tc>
                <a:tc>
                  <a:txBody>
                    <a:bodyPr/>
                    <a:lstStyle/>
                    <a:p>
                      <a:r>
                        <a:rPr lang="en-US" altLang="zh-TW" sz="3200" b="1" i="0" u="none" strike="noStrike" cap="none" dirty="0">
                          <a:solidFill>
                            <a:schemeClr val="tx1"/>
                          </a:solidFill>
                          <a:latin typeface="Calibri"/>
                          <a:cs typeface="Calibri"/>
                          <a:sym typeface="Arial"/>
                        </a:rPr>
                        <a:t>0.92</a:t>
                      </a:r>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0.82</a:t>
                      </a:r>
                    </a:p>
                  </a:txBody>
                  <a:tcPr/>
                </a:tc>
                <a:tc>
                  <a:txBody>
                    <a:bodyPr/>
                    <a:lstStyle/>
                    <a:p>
                      <a:r>
                        <a:rPr lang="en-US" sz="3200" b="1" i="0" u="none" strike="noStrike" cap="none" dirty="0">
                          <a:solidFill>
                            <a:schemeClr val="tx1"/>
                          </a:solidFill>
                          <a:latin typeface="Calibri"/>
                          <a:cs typeface="Calibri"/>
                          <a:sym typeface="Arial"/>
                        </a:rPr>
                        <a:t>0.87</a:t>
                      </a:r>
                    </a:p>
                  </a:txBody>
                  <a:tcPr/>
                </a:tc>
                <a:tc>
                  <a:txBody>
                    <a:bodyPr/>
                    <a:lstStyle/>
                    <a:p>
                      <a:r>
                        <a:rPr lang="en-US" sz="3200" b="1" i="0" u="none" strike="noStrike" cap="none" dirty="0">
                          <a:solidFill>
                            <a:schemeClr val="tx1"/>
                          </a:solidFill>
                          <a:latin typeface="Calibri"/>
                          <a:cs typeface="Calibri"/>
                          <a:sym typeface="Arial"/>
                        </a:rPr>
                        <a:t>1903</a:t>
                      </a:r>
                    </a:p>
                  </a:txBody>
                  <a:tcPr/>
                </a:tc>
                <a:extLst>
                  <a:ext uri="{0D108BD9-81ED-4DB2-BD59-A6C34878D82A}">
                    <a16:rowId xmlns:a16="http://schemas.microsoft.com/office/drawing/2014/main" val="2139959617"/>
                  </a:ext>
                </a:extLst>
              </a:tr>
              <a:tr h="370840">
                <a:tc>
                  <a:txBody>
                    <a:bodyPr/>
                    <a:lstStyle/>
                    <a:p>
                      <a:r>
                        <a:rPr lang="en-US" sz="3200" b="0" i="0" u="none" strike="noStrike" cap="none" dirty="0">
                          <a:solidFill>
                            <a:schemeClr val="tx1"/>
                          </a:solidFill>
                          <a:latin typeface="Calibri"/>
                          <a:cs typeface="Calibri"/>
                          <a:sym typeface="Arial"/>
                        </a:rPr>
                        <a:t>real</a:t>
                      </a:r>
                    </a:p>
                  </a:txBody>
                  <a:tcPr/>
                </a:tc>
                <a:tc>
                  <a:txBody>
                    <a:bodyPr/>
                    <a:lstStyle/>
                    <a:p>
                      <a:r>
                        <a:rPr lang="en-US" sz="3200" b="1" i="0" u="none" strike="noStrike" cap="none" dirty="0">
                          <a:solidFill>
                            <a:schemeClr val="tx1"/>
                          </a:solidFill>
                          <a:latin typeface="Calibri"/>
                          <a:cs typeface="Calibri"/>
                          <a:sym typeface="Arial"/>
                        </a:rPr>
                        <a:t>0.84</a:t>
                      </a:r>
                    </a:p>
                  </a:txBody>
                  <a:tcPr/>
                </a:tc>
                <a:tc>
                  <a:txBody>
                    <a:bodyPr/>
                    <a:lstStyle/>
                    <a:p>
                      <a:r>
                        <a:rPr lang="en-US" sz="3200" b="1" i="0" u="none" strike="noStrike" cap="none" dirty="0">
                          <a:solidFill>
                            <a:schemeClr val="tx1"/>
                          </a:solidFill>
                          <a:latin typeface="Calibri"/>
                          <a:cs typeface="Calibri"/>
                          <a:sym typeface="Arial"/>
                        </a:rPr>
                        <a:t>0.93</a:t>
                      </a:r>
                    </a:p>
                  </a:txBody>
                  <a:tcPr/>
                </a:tc>
                <a:tc>
                  <a:txBody>
                    <a:bodyPr/>
                    <a:lstStyle/>
                    <a:p>
                      <a:r>
                        <a:rPr lang="en-US" sz="3200" b="1" i="0" u="none" strike="noStrike" cap="none" dirty="0">
                          <a:solidFill>
                            <a:schemeClr val="tx1"/>
                          </a:solidFill>
                          <a:latin typeface="Calibri"/>
                          <a:cs typeface="Calibri"/>
                          <a:sym typeface="Arial"/>
                        </a:rPr>
                        <a:t>0.89</a:t>
                      </a:r>
                    </a:p>
                  </a:txBody>
                  <a:tcPr/>
                </a:tc>
                <a:tc>
                  <a:txBody>
                    <a:bodyPr/>
                    <a:lstStyle/>
                    <a:p>
                      <a:r>
                        <a:rPr lang="en-US" sz="3200" b="1" i="0" u="none" strike="noStrike" cap="none" dirty="0">
                          <a:solidFill>
                            <a:schemeClr val="tx1"/>
                          </a:solidFill>
                          <a:latin typeface="Calibri"/>
                          <a:cs typeface="Calibri"/>
                          <a:sym typeface="Arial"/>
                        </a:rPr>
                        <a:t>1991</a:t>
                      </a:r>
                    </a:p>
                  </a:txBody>
                  <a:tcPr/>
                </a:tc>
                <a:extLst>
                  <a:ext uri="{0D108BD9-81ED-4DB2-BD59-A6C34878D82A}">
                    <a16:rowId xmlns:a16="http://schemas.microsoft.com/office/drawing/2014/main" val="1508648121"/>
                  </a:ext>
                </a:extLst>
              </a:tr>
              <a:tr h="370840">
                <a:tc>
                  <a:txBody>
                    <a:bodyPr/>
                    <a:lstStyle/>
                    <a:p>
                      <a:r>
                        <a:rPr lang="en-US" sz="3200" b="0" i="0" u="none" strike="noStrike" cap="none" dirty="0">
                          <a:solidFill>
                            <a:schemeClr val="tx1"/>
                          </a:solidFill>
                          <a:latin typeface="Calibri"/>
                          <a:cs typeface="Calibri"/>
                          <a:sym typeface="Arial"/>
                        </a:rPr>
                        <a:t>accuracy</a:t>
                      </a: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806057773"/>
                  </a:ext>
                </a:extLst>
              </a:tr>
              <a:tr h="370840">
                <a:tc>
                  <a:txBody>
                    <a:bodyPr/>
                    <a:lstStyle/>
                    <a:p>
                      <a:r>
                        <a:rPr lang="en-US" sz="3200" b="0" i="0" u="none" strike="noStrike" cap="none" dirty="0">
                          <a:solidFill>
                            <a:schemeClr val="tx1"/>
                          </a:solidFill>
                          <a:latin typeface="Calibri"/>
                          <a:cs typeface="Calibri"/>
                          <a:sym typeface="Arial"/>
                        </a:rPr>
                        <a:t>macro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44199286"/>
                  </a:ext>
                </a:extLst>
              </a:tr>
              <a:tr h="370840">
                <a:tc>
                  <a:txBody>
                    <a:bodyPr/>
                    <a:lstStyle/>
                    <a:p>
                      <a:r>
                        <a:rPr lang="en-US" sz="3200" b="0" i="0" u="none" strike="noStrike" cap="none" dirty="0">
                          <a:solidFill>
                            <a:schemeClr val="tx1"/>
                          </a:solidFill>
                          <a:latin typeface="Calibri"/>
                          <a:cs typeface="Calibri"/>
                          <a:sym typeface="Arial"/>
                        </a:rPr>
                        <a:t>weighted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24164474"/>
                  </a:ext>
                </a:extLst>
              </a:tr>
            </a:tbl>
          </a:graphicData>
        </a:graphic>
      </p:graphicFrame>
      <p:sp>
        <p:nvSpPr>
          <p:cNvPr id="106" name="Google Shape;128;p1">
            <a:extLst>
              <a:ext uri="{FF2B5EF4-FFF2-40B4-BE49-F238E27FC236}">
                <a16:creationId xmlns:a16="http://schemas.microsoft.com/office/drawing/2014/main" id="{6FAE9896-635D-C147-887A-FA264B4349CD}"/>
              </a:ext>
            </a:extLst>
          </p:cNvPr>
          <p:cNvSpPr txBox="1">
            <a:spLocks/>
          </p:cNvSpPr>
          <p:nvPr/>
        </p:nvSpPr>
        <p:spPr>
          <a:xfrm>
            <a:off x="32470078" y="28518170"/>
            <a:ext cx="10280973" cy="430882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Require More HPC Resources</a:t>
            </a:r>
          </a:p>
          <a:p>
            <a:pPr marL="0" indent="0">
              <a:spcBef>
                <a:spcPts val="0"/>
              </a:spcBef>
            </a:pPr>
            <a:r>
              <a:rPr lang="en-US" dirty="0"/>
              <a:t>So far, I use </a:t>
            </a:r>
            <a:r>
              <a:rPr lang="en-US" i="1" dirty="0"/>
              <a:t>@</a:t>
            </a:r>
            <a:r>
              <a:rPr lang="en-US" i="1" dirty="0" err="1"/>
              <a:t>zorro.american.edu</a:t>
            </a:r>
            <a:r>
              <a:rPr lang="en-US" dirty="0"/>
              <a:t> to implement the experiment</a:t>
            </a:r>
            <a:r>
              <a:rPr lang="en-US" altLang="zh-TW" dirty="0"/>
              <a:t>s</a:t>
            </a:r>
            <a:r>
              <a:rPr lang="en-US" dirty="0"/>
              <a:t>. If I submit my code to high performance computing (HPC) for more than two days, the submission would be automatically canceled.</a:t>
            </a:r>
            <a:r>
              <a:rPr lang="zh-TW" altLang="en-US" dirty="0"/>
              <a:t> </a:t>
            </a:r>
            <a:endParaRPr lang="en-US" altLang="zh-TW" dirty="0"/>
          </a:p>
          <a:p>
            <a:pPr marL="0" indent="0">
              <a:spcBef>
                <a:spcPts val="0"/>
              </a:spcBef>
            </a:pPr>
            <a:r>
              <a:rPr lang="en-US" b="1" u="sng" dirty="0"/>
              <a:t>Tuning More Hyperparameters of  Estimators</a:t>
            </a:r>
          </a:p>
          <a:p>
            <a:pPr marL="0" indent="0">
              <a:spcBef>
                <a:spcPts val="0"/>
              </a:spcBef>
            </a:pPr>
            <a:r>
              <a:rPr lang="en-US" dirty="0"/>
              <a:t>If I have an abundance of computation resources, I will use grid search to find the best estimators in both models.</a:t>
            </a:r>
          </a:p>
          <a:p>
            <a:pPr marL="0" indent="0">
              <a:spcBef>
                <a:spcPts val="0"/>
              </a:spcBef>
            </a:pPr>
            <a:r>
              <a:rPr lang="en-US" b="1" u="sng" dirty="0"/>
              <a:t>Source Code</a:t>
            </a:r>
          </a:p>
          <a:p>
            <a:pPr marL="0" indent="0">
              <a:spcBef>
                <a:spcPts val="0"/>
              </a:spcBef>
            </a:pPr>
            <a:r>
              <a:rPr lang="en-US" dirty="0"/>
              <a:t>Please refer to my GitHub repo: </a:t>
            </a:r>
            <a:r>
              <a:rPr lang="en-US" i="1" dirty="0" err="1"/>
              <a:t>twyunting</a:t>
            </a:r>
            <a:r>
              <a:rPr lang="en-US" i="1" dirty="0"/>
              <a:t>/Deepfake_Video_Classifier2.0</a:t>
            </a:r>
          </a:p>
          <a:p>
            <a:pPr marL="0" indent="0">
              <a:spcBef>
                <a:spcPts val="0"/>
              </a:spcBef>
            </a:pPr>
            <a:endParaRPr lang="en-US" dirty="0"/>
          </a:p>
        </p:txBody>
      </p:sp>
    </p:spTree>
  </p:cSld>
  <p:clrMapOvr>
    <a:masterClrMapping/>
  </p:clrMapOvr>
</p:sld>
</file>

<file path=ppt/theme/theme1.xml><?xml version="1.0" encoding="utf-8"?>
<a:theme xmlns:a="http://schemas.openxmlformats.org/drawingml/2006/main" name="36x48-Template-V2b">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3020</TotalTime>
  <Words>1417</Words>
  <Application>Microsoft Macintosh PowerPoint</Application>
  <PresentationFormat>Custom</PresentationFormat>
  <Paragraphs>236</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Calibri</vt:lpstr>
      <vt:lpstr>Arial Black</vt:lpstr>
      <vt:lpstr>Arial</vt:lpstr>
      <vt:lpstr>HGSSoeiKakugothicUB</vt:lpstr>
      <vt:lpstr>Trebuchet MS</vt:lpstr>
      <vt:lpstr>Times New Roman</vt:lpstr>
      <vt:lpstr>36x48-Template-V2b</vt:lpstr>
      <vt:lpstr>Without Quick Guides</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Yunting Chiu</cp:lastModifiedBy>
  <cp:revision>32</cp:revision>
  <dcterms:created xsi:type="dcterms:W3CDTF">2012-02-03T19:11:35Z</dcterms:created>
  <dcterms:modified xsi:type="dcterms:W3CDTF">2021-12-04T21:00:33Z</dcterms:modified>
</cp:coreProperties>
</file>