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3"/>
  </p:notesMasterIdLst>
  <p:handoutMasterIdLst>
    <p:handoutMasterId r:id="rId14"/>
  </p:handoutMasterIdLst>
  <p:sldIdLst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7AB"/>
    <a:srgbClr val="8C5896"/>
    <a:srgbClr val="7C6560"/>
    <a:srgbClr val="29282D"/>
    <a:srgbClr val="E288B6"/>
    <a:srgbClr val="D75078"/>
    <a:srgbClr val="B38F6A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dman Zhuang" userId="e88b3d7715190582" providerId="LiveId" clId="{2DE9F9C1-71DB-4188-97D3-2564B45AD330}"/>
    <pc:docChg chg="undo custSel addSld modSld sldOrd">
      <pc:chgData name="Tedman Zhuang" userId="e88b3d7715190582" providerId="LiveId" clId="{2DE9F9C1-71DB-4188-97D3-2564B45AD330}" dt="2022-05-29T02:09:35.692" v="895" actId="1076"/>
      <pc:docMkLst>
        <pc:docMk/>
      </pc:docMkLst>
      <pc:sldChg chg="addSp delSp modSp mod">
        <pc:chgData name="Tedman Zhuang" userId="e88b3d7715190582" providerId="LiveId" clId="{2DE9F9C1-71DB-4188-97D3-2564B45AD330}" dt="2022-05-29T01:57:08.967" v="258" actId="1036"/>
        <pc:sldMkLst>
          <pc:docMk/>
          <pc:sldMk cId="1203403081" sldId="451"/>
        </pc:sldMkLst>
        <pc:spChg chg="mod">
          <ac:chgData name="Tedman Zhuang" userId="e88b3d7715190582" providerId="LiveId" clId="{2DE9F9C1-71DB-4188-97D3-2564B45AD330}" dt="2022-05-29T01:55:34.775" v="238" actId="20577"/>
          <ac:spMkLst>
            <pc:docMk/>
            <pc:sldMk cId="1203403081" sldId="451"/>
            <ac:spMk id="3" creationId="{5551ED0F-D787-C54C-DEDB-D5329F5B70A0}"/>
          </ac:spMkLst>
        </pc:spChg>
        <pc:spChg chg="mod">
          <ac:chgData name="Tedman Zhuang" userId="e88b3d7715190582" providerId="LiveId" clId="{2DE9F9C1-71DB-4188-97D3-2564B45AD330}" dt="2022-05-29T01:55:20.078" v="233" actId="1076"/>
          <ac:spMkLst>
            <pc:docMk/>
            <pc:sldMk cId="1203403081" sldId="451"/>
            <ac:spMk id="4" creationId="{135A981B-6487-4B00-9EAF-D0D748FA6014}"/>
          </ac:spMkLst>
        </pc:spChg>
        <pc:graphicFrameChg chg="del">
          <ac:chgData name="Tedman Zhuang" userId="e88b3d7715190582" providerId="LiveId" clId="{2DE9F9C1-71DB-4188-97D3-2564B45AD330}" dt="2022-05-29T01:48:28.581" v="24" actId="478"/>
          <ac:graphicFrameMkLst>
            <pc:docMk/>
            <pc:sldMk cId="1203403081" sldId="451"/>
            <ac:graphicFrameMk id="2" creationId="{9185D4B3-1561-C8F1-4447-20A1ADAED667}"/>
          </ac:graphicFrameMkLst>
        </pc:graphicFrameChg>
        <pc:graphicFrameChg chg="add del mod modGraphic">
          <ac:chgData name="Tedman Zhuang" userId="e88b3d7715190582" providerId="LiveId" clId="{2DE9F9C1-71DB-4188-97D3-2564B45AD330}" dt="2022-05-29T01:56:45.562" v="240" actId="478"/>
          <ac:graphicFrameMkLst>
            <pc:docMk/>
            <pc:sldMk cId="1203403081" sldId="451"/>
            <ac:graphicFrameMk id="6" creationId="{526DC406-CD4B-CD86-B52B-3E7C9C91D0A6}"/>
          </ac:graphicFrameMkLst>
        </pc:graphicFrameChg>
        <pc:graphicFrameChg chg="add mod modGraphic">
          <ac:chgData name="Tedman Zhuang" userId="e88b3d7715190582" providerId="LiveId" clId="{2DE9F9C1-71DB-4188-97D3-2564B45AD330}" dt="2022-05-29T01:57:05.139" v="253" actId="1037"/>
          <ac:graphicFrameMkLst>
            <pc:docMk/>
            <pc:sldMk cId="1203403081" sldId="451"/>
            <ac:graphicFrameMk id="10" creationId="{0D6C98EC-D7C7-27AF-4B71-E01DE1C1E631}"/>
          </ac:graphicFrameMkLst>
        </pc:graphicFrameChg>
        <pc:picChg chg="del">
          <ac:chgData name="Tedman Zhuang" userId="e88b3d7715190582" providerId="LiveId" clId="{2DE9F9C1-71DB-4188-97D3-2564B45AD330}" dt="2022-05-29T01:47:47.437" v="11" actId="478"/>
          <ac:picMkLst>
            <pc:docMk/>
            <pc:sldMk cId="1203403081" sldId="451"/>
            <ac:picMk id="5" creationId="{73102D5F-4929-2197-930D-A15AEBF82D01}"/>
          </ac:picMkLst>
        </pc:picChg>
        <pc:picChg chg="add mod">
          <ac:chgData name="Tedman Zhuang" userId="e88b3d7715190582" providerId="LiveId" clId="{2DE9F9C1-71DB-4188-97D3-2564B45AD330}" dt="2022-05-29T01:57:08.967" v="258" actId="1036"/>
          <ac:picMkLst>
            <pc:docMk/>
            <pc:sldMk cId="1203403081" sldId="451"/>
            <ac:picMk id="7" creationId="{5A379009-0FA5-7078-BD4D-5C393537A148}"/>
          </ac:picMkLst>
        </pc:picChg>
        <pc:picChg chg="del">
          <ac:chgData name="Tedman Zhuang" userId="e88b3d7715190582" providerId="LiveId" clId="{2DE9F9C1-71DB-4188-97D3-2564B45AD330}" dt="2022-05-29T01:47:49.195" v="12" actId="478"/>
          <ac:picMkLst>
            <pc:docMk/>
            <pc:sldMk cId="1203403081" sldId="451"/>
            <ac:picMk id="8" creationId="{0A4037E7-3C5E-E580-10CD-FBDBAD135B77}"/>
          </ac:picMkLst>
        </pc:picChg>
      </pc:sldChg>
      <pc:sldChg chg="delSp modSp add mod ord">
        <pc:chgData name="Tedman Zhuang" userId="e88b3d7715190582" providerId="LiveId" clId="{2DE9F9C1-71DB-4188-97D3-2564B45AD330}" dt="2022-05-29T02:09:35.692" v="895" actId="1076"/>
        <pc:sldMkLst>
          <pc:docMk/>
          <pc:sldMk cId="3568004179" sldId="452"/>
        </pc:sldMkLst>
        <pc:spChg chg="mod">
          <ac:chgData name="Tedman Zhuang" userId="e88b3d7715190582" providerId="LiveId" clId="{2DE9F9C1-71DB-4188-97D3-2564B45AD330}" dt="2022-05-29T02:09:35.692" v="895" actId="1076"/>
          <ac:spMkLst>
            <pc:docMk/>
            <pc:sldMk cId="3568004179" sldId="452"/>
            <ac:spMk id="3" creationId="{5551ED0F-D787-C54C-DEDB-D5329F5B70A0}"/>
          </ac:spMkLst>
        </pc:spChg>
        <pc:spChg chg="mod">
          <ac:chgData name="Tedman Zhuang" userId="e88b3d7715190582" providerId="LiveId" clId="{2DE9F9C1-71DB-4188-97D3-2564B45AD330}" dt="2022-05-29T01:58:21.114" v="295" actId="20577"/>
          <ac:spMkLst>
            <pc:docMk/>
            <pc:sldMk cId="3568004179" sldId="452"/>
            <ac:spMk id="4" creationId="{135A981B-6487-4B00-9EAF-D0D748FA6014}"/>
          </ac:spMkLst>
        </pc:spChg>
        <pc:graphicFrameChg chg="del">
          <ac:chgData name="Tedman Zhuang" userId="e88b3d7715190582" providerId="LiveId" clId="{2DE9F9C1-71DB-4188-97D3-2564B45AD330}" dt="2022-05-29T01:58:30.812" v="296" actId="478"/>
          <ac:graphicFrameMkLst>
            <pc:docMk/>
            <pc:sldMk cId="3568004179" sldId="452"/>
            <ac:graphicFrameMk id="6" creationId="{F6C1575D-2198-43DD-88DD-B75F0C2B1D9D}"/>
          </ac:graphicFrameMkLst>
        </pc:graphicFrameChg>
        <pc:picChg chg="del">
          <ac:chgData name="Tedman Zhuang" userId="e88b3d7715190582" providerId="LiveId" clId="{2DE9F9C1-71DB-4188-97D3-2564B45AD330}" dt="2022-05-29T01:58:31.659" v="297" actId="478"/>
          <ac:picMkLst>
            <pc:docMk/>
            <pc:sldMk cId="3568004179" sldId="452"/>
            <ac:picMk id="7" creationId="{7337AA2A-599F-3DC7-2ED3-A885F10564C7}"/>
          </ac:picMkLst>
        </pc:picChg>
        <pc:picChg chg="del">
          <ac:chgData name="Tedman Zhuang" userId="e88b3d7715190582" providerId="LiveId" clId="{2DE9F9C1-71DB-4188-97D3-2564B45AD330}" dt="2022-05-29T01:58:32.722" v="298" actId="478"/>
          <ac:picMkLst>
            <pc:docMk/>
            <pc:sldMk cId="3568004179" sldId="452"/>
            <ac:picMk id="10" creationId="{0C20C543-86B3-D486-5543-D9625C578D85}"/>
          </ac:picMkLst>
        </pc:picChg>
      </pc:sldChg>
      <pc:sldChg chg="addSp delSp modSp add mod">
        <pc:chgData name="Tedman Zhuang" userId="e88b3d7715190582" providerId="LiveId" clId="{2DE9F9C1-71DB-4188-97D3-2564B45AD330}" dt="2022-05-29T02:06:27.589" v="667" actId="1076"/>
        <pc:sldMkLst>
          <pc:docMk/>
          <pc:sldMk cId="1232113853" sldId="453"/>
        </pc:sldMkLst>
        <pc:spChg chg="del">
          <ac:chgData name="Tedman Zhuang" userId="e88b3d7715190582" providerId="LiveId" clId="{2DE9F9C1-71DB-4188-97D3-2564B45AD330}" dt="2022-05-29T02:04:23.319" v="653" actId="478"/>
          <ac:spMkLst>
            <pc:docMk/>
            <pc:sldMk cId="1232113853" sldId="453"/>
            <ac:spMk id="3" creationId="{5551ED0F-D787-C54C-DEDB-D5329F5B70A0}"/>
          </ac:spMkLst>
        </pc:spChg>
        <pc:spChg chg="mod">
          <ac:chgData name="Tedman Zhuang" userId="e88b3d7715190582" providerId="LiveId" clId="{2DE9F9C1-71DB-4188-97D3-2564B45AD330}" dt="2022-05-29T02:03:35.274" v="649" actId="20577"/>
          <ac:spMkLst>
            <pc:docMk/>
            <pc:sldMk cId="1232113853" sldId="453"/>
            <ac:spMk id="4" creationId="{135A981B-6487-4B00-9EAF-D0D748FA6014}"/>
          </ac:spMkLst>
        </pc:spChg>
        <pc:spChg chg="add mod">
          <ac:chgData name="Tedman Zhuang" userId="e88b3d7715190582" providerId="LiveId" clId="{2DE9F9C1-71DB-4188-97D3-2564B45AD330}" dt="2022-05-29T02:06:27.589" v="667" actId="1076"/>
          <ac:spMkLst>
            <pc:docMk/>
            <pc:sldMk cId="1232113853" sldId="453"/>
            <ac:spMk id="8" creationId="{038F6BED-8E44-98F2-4AF8-55EFCCB4D951}"/>
          </ac:spMkLst>
        </pc:spChg>
        <pc:graphicFrameChg chg="add mod modGraphic">
          <ac:chgData name="Tedman Zhuang" userId="e88b3d7715190582" providerId="LiveId" clId="{2DE9F9C1-71DB-4188-97D3-2564B45AD330}" dt="2022-05-29T02:05:44.817" v="662" actId="1076"/>
          <ac:graphicFrameMkLst>
            <pc:docMk/>
            <pc:sldMk cId="1232113853" sldId="453"/>
            <ac:graphicFrameMk id="2" creationId="{157CB223-DC37-3E89-5AE8-2095AEADAE17}"/>
          </ac:graphicFrameMkLst>
        </pc:graphicFrameChg>
        <pc:picChg chg="add mod">
          <ac:chgData name="Tedman Zhuang" userId="e88b3d7715190582" providerId="LiveId" clId="{2DE9F9C1-71DB-4188-97D3-2564B45AD330}" dt="2022-05-29T02:05:49.997" v="664" actId="14100"/>
          <ac:picMkLst>
            <pc:docMk/>
            <pc:sldMk cId="1232113853" sldId="453"/>
            <ac:picMk id="5" creationId="{BE9FF2E8-D1BF-12EB-6B54-D260A6205B02}"/>
          </ac:picMkLst>
        </pc:picChg>
        <pc:picChg chg="add mod">
          <ac:chgData name="Tedman Zhuang" userId="e88b3d7715190582" providerId="LiveId" clId="{2DE9F9C1-71DB-4188-97D3-2564B45AD330}" dt="2022-05-29T02:06:27.589" v="667" actId="1076"/>
          <ac:picMkLst>
            <pc:docMk/>
            <pc:sldMk cId="1232113853" sldId="453"/>
            <ac:picMk id="7" creationId="{A0E2A714-FA2B-92C2-63D1-B0F8C8E76BD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4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4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01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05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47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://felixwong.com/2006/02/favorite-rental-cars/" TargetMode="Externa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66" y="2894121"/>
            <a:ext cx="9148440" cy="1953826"/>
          </a:xfrm>
        </p:spPr>
        <p:txBody>
          <a:bodyPr anchor="t" anchorCtr="0">
            <a:normAutofit/>
          </a:bodyPr>
          <a:lstStyle/>
          <a:p>
            <a:r>
              <a:rPr lang="en-US" dirty="0" err="1"/>
              <a:t>LarIAT</a:t>
            </a:r>
            <a:r>
              <a:rPr lang="en-US" dirty="0"/>
              <a:t> Rent-A-Car</a:t>
            </a:r>
            <a:br>
              <a:rPr lang="en-US" dirty="0"/>
            </a:br>
            <a:r>
              <a:rPr lang="en-US" dirty="0"/>
              <a:t>Finance Summary and Profit Optimization Strategies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6213D9-CDED-F28B-7566-E1E8336FA169}"/>
              </a:ext>
            </a:extLst>
          </p:cNvPr>
          <p:cNvSpPr txBox="1"/>
          <p:nvPr/>
        </p:nvSpPr>
        <p:spPr>
          <a:xfrm>
            <a:off x="0" y="5433134"/>
            <a:ext cx="12191550" cy="19082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Tedman Zhuang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05/2022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67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</p:spPr>
        <p:txBody>
          <a:bodyPr/>
          <a:lstStyle/>
          <a:p>
            <a:r>
              <a:rPr lang="en-US" dirty="0"/>
              <a:t>2018 Lariat Action plan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2B30249-F850-FC29-8937-8DCB2635C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98951"/>
              </p:ext>
            </p:extLst>
          </p:nvPr>
        </p:nvGraphicFramePr>
        <p:xfrm>
          <a:off x="457199" y="2280683"/>
          <a:ext cx="4452152" cy="22114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6385">
                  <a:extLst>
                    <a:ext uri="{9D8B030D-6E8A-4147-A177-3AD203B41FA5}">
                      <a16:colId xmlns:a16="http://schemas.microsoft.com/office/drawing/2014/main" val="689254816"/>
                    </a:ext>
                  </a:extLst>
                </a:gridCol>
                <a:gridCol w="1055767">
                  <a:extLst>
                    <a:ext uri="{9D8B030D-6E8A-4147-A177-3AD203B41FA5}">
                      <a16:colId xmlns:a16="http://schemas.microsoft.com/office/drawing/2014/main" val="3509542835"/>
                    </a:ext>
                  </a:extLst>
                </a:gridCol>
              </a:tblGrid>
              <a:tr h="2457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2018 Summary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21747"/>
                  </a:ext>
                </a:extLst>
              </a:tr>
              <a:tr h="196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Vehicles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1194231"/>
                  </a:ext>
                </a:extLst>
              </a:tr>
              <a:tr h="1965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7918335"/>
                  </a:ext>
                </a:extLst>
              </a:tr>
              <a:tr h="196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Gross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$52,830,207.00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3821845"/>
                  </a:ext>
                </a:extLst>
              </a:tr>
              <a:tr h="196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Revenue per Vehicle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$13,207.55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5391464"/>
                  </a:ext>
                </a:extLst>
              </a:tr>
              <a:tr h="1965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8062348"/>
                  </a:ext>
                </a:extLst>
              </a:tr>
              <a:tr h="196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Gross Vehicle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 $ 28,244,305.68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6417989"/>
                  </a:ext>
                </a:extLst>
              </a:tr>
              <a:tr h="196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Gross Insurance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$402,698.58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2492907"/>
                  </a:ext>
                </a:extLst>
              </a:tr>
              <a:tr h="196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 $ 28,647,004.26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0647168"/>
                  </a:ext>
                </a:extLst>
              </a:tr>
              <a:tr h="1965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7629010"/>
                  </a:ext>
                </a:extLst>
              </a:tr>
              <a:tr h="196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$24,183,202.74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30229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23470C8-C298-8E71-B14B-D3B013D2F80A}"/>
              </a:ext>
            </a:extLst>
          </p:cNvPr>
          <p:cNvSpPr txBox="1"/>
          <p:nvPr/>
        </p:nvSpPr>
        <p:spPr>
          <a:xfrm>
            <a:off x="6213284" y="1704341"/>
            <a:ext cx="3755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2019 Strategy Guide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39B591-D317-5653-23CD-61F678ED5CB9}"/>
              </a:ext>
            </a:extLst>
          </p:cNvPr>
          <p:cNvSpPr txBox="1"/>
          <p:nvPr/>
        </p:nvSpPr>
        <p:spPr>
          <a:xfrm>
            <a:off x="6213284" y="2390772"/>
            <a:ext cx="5193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Goal: Increase 2019 profit using assumptions from 2018 data.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1C96F-9AE7-5504-533A-0FE60E1899C7}"/>
              </a:ext>
            </a:extLst>
          </p:cNvPr>
          <p:cNvSpPr txBox="1"/>
          <p:nvPr/>
        </p:nvSpPr>
        <p:spPr>
          <a:xfrm>
            <a:off x="6213284" y="2911825"/>
            <a:ext cx="50070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Strategy 1: Increase the volume of all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Strategy 2: Remove all vehicles with negative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Strategy 3: Increase volume of vehicles that have the highest profit from 2018</a:t>
            </a:r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67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15" y="348492"/>
            <a:ext cx="11174819" cy="903767"/>
          </a:xfrm>
        </p:spPr>
        <p:txBody>
          <a:bodyPr/>
          <a:lstStyle/>
          <a:p>
            <a:r>
              <a:rPr lang="en-US" dirty="0"/>
              <a:t>Strategy 1 Models and summary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EC4331-C290-BC80-BDBF-B5DBD83DA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16232"/>
              </p:ext>
            </p:extLst>
          </p:nvPr>
        </p:nvGraphicFramePr>
        <p:xfrm>
          <a:off x="243948" y="1324519"/>
          <a:ext cx="5187156" cy="25051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8054">
                  <a:extLst>
                    <a:ext uri="{9D8B030D-6E8A-4147-A177-3AD203B41FA5}">
                      <a16:colId xmlns:a16="http://schemas.microsoft.com/office/drawing/2014/main" val="1447621860"/>
                    </a:ext>
                  </a:extLst>
                </a:gridCol>
                <a:gridCol w="1616761">
                  <a:extLst>
                    <a:ext uri="{9D8B030D-6E8A-4147-A177-3AD203B41FA5}">
                      <a16:colId xmlns:a16="http://schemas.microsoft.com/office/drawing/2014/main" val="2038487694"/>
                    </a:ext>
                  </a:extLst>
                </a:gridCol>
                <a:gridCol w="1582341">
                  <a:extLst>
                    <a:ext uri="{9D8B030D-6E8A-4147-A177-3AD203B41FA5}">
                      <a16:colId xmlns:a16="http://schemas.microsoft.com/office/drawing/2014/main" val="4107098796"/>
                    </a:ext>
                  </a:extLst>
                </a:gridCol>
              </a:tblGrid>
              <a:tr h="236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Strategy 1 (40% increase)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6312738"/>
                  </a:ext>
                </a:extLst>
              </a:tr>
              <a:tr h="18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Vehicles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7712081"/>
                  </a:ext>
                </a:extLst>
              </a:tr>
              <a:tr h="1890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6045276"/>
                  </a:ext>
                </a:extLst>
              </a:tr>
              <a:tr h="18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Gross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$52,830,207.00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$73,962,289.80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6671399"/>
                  </a:ext>
                </a:extLst>
              </a:tr>
              <a:tr h="18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Revenue per Vehicle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$13,207.55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$13,207.55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0257567"/>
                  </a:ext>
                </a:extLst>
              </a:tr>
              <a:tr h="1890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3583223"/>
                  </a:ext>
                </a:extLst>
              </a:tr>
              <a:tr h="18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Gross Vehicle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 $ 28,244,305.68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$39,542,027.95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3649426"/>
                  </a:ext>
                </a:extLst>
              </a:tr>
              <a:tr h="18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Gross Insurance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$402,698.58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$563,778.01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7960269"/>
                  </a:ext>
                </a:extLst>
              </a:tr>
              <a:tr h="18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 $ 28,647,004.26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$40,105,805.96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6649281"/>
                  </a:ext>
                </a:extLst>
              </a:tr>
              <a:tr h="1890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0432510"/>
                  </a:ext>
                </a:extLst>
              </a:tr>
              <a:tr h="18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$24,183,202.74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$33,856,483.84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8069011"/>
                  </a:ext>
                </a:extLst>
              </a:tr>
              <a:tr h="1890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2200940"/>
                  </a:ext>
                </a:extLst>
              </a:tr>
              <a:tr h="18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 Difference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$9,673,281.10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76027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51ED0F-D787-C54C-DEDB-D5329F5B70A0}"/>
              </a:ext>
            </a:extLst>
          </p:cNvPr>
          <p:cNvSpPr txBox="1"/>
          <p:nvPr/>
        </p:nvSpPr>
        <p:spPr>
          <a:xfrm>
            <a:off x="243949" y="4215138"/>
            <a:ext cx="518715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Strategy Summary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Easy to understand - Net revenue for 2019 increases by the number of new vehicles multiplied by 2018 average revenue per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Easy to Implement - Proportionally increase inventory of all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Not optimal - Should we increase inventory for all vehicles? </a:t>
            </a:r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CBDC7-30B1-B846-1EAC-477454ED3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071" y="2098203"/>
            <a:ext cx="5432443" cy="326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3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67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15" y="348492"/>
            <a:ext cx="11174819" cy="903767"/>
          </a:xfrm>
        </p:spPr>
        <p:txBody>
          <a:bodyPr/>
          <a:lstStyle/>
          <a:p>
            <a:r>
              <a:rPr lang="en-US" dirty="0"/>
              <a:t>Strategy 2 Models and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1ED0F-D787-C54C-DEDB-D5329F5B70A0}"/>
              </a:ext>
            </a:extLst>
          </p:cNvPr>
          <p:cNvSpPr txBox="1"/>
          <p:nvPr/>
        </p:nvSpPr>
        <p:spPr>
          <a:xfrm>
            <a:off x="243949" y="4215138"/>
            <a:ext cx="51871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Strategy Summary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Easy to understand - Net revenue for 2019 increases by removing all vehicles with negative net revenue in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Easy to Implement - Simply remove all vehicles with negative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Very Optimal - Cutting all wasted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Downsides - Relatively small increase in net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Alternatives</a:t>
            </a:r>
            <a:endParaRPr lang="en-US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C1575D-2198-43DD-88DD-B75F0C2B1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29307"/>
              </p:ext>
            </p:extLst>
          </p:nvPr>
        </p:nvGraphicFramePr>
        <p:xfrm>
          <a:off x="436115" y="1351272"/>
          <a:ext cx="3657600" cy="2583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1182473825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70002733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44833963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Strategy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9477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Vehicles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80097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82878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Gross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$52,830,207.00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$52,834,777.64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67335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Revenue per Vehicle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$13,207.55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$13,225.23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9283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12395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Gross Vehicle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$ 28,244,305.68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$28,202,371.08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25846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Gross Insurance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$402,698.58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$402,214.54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8934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$ 28,647,004.26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$28,604,585.62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13651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7471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$24,183,202.74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$24,230,192.02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2052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29795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 Difference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$46,989.28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932116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337AA2A-599F-3DC7-2ED3-A885F1056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01" y="1424091"/>
            <a:ext cx="3952089" cy="2370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0C543-86B3-D486-5543-D9625C578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097" y="3966126"/>
            <a:ext cx="3952090" cy="23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67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15" y="348492"/>
            <a:ext cx="11174819" cy="903767"/>
          </a:xfrm>
        </p:spPr>
        <p:txBody>
          <a:bodyPr/>
          <a:lstStyle/>
          <a:p>
            <a:r>
              <a:rPr lang="en-US" dirty="0"/>
              <a:t>Strategy 3 Models and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1ED0F-D787-C54C-DEDB-D5329F5B70A0}"/>
              </a:ext>
            </a:extLst>
          </p:cNvPr>
          <p:cNvSpPr txBox="1"/>
          <p:nvPr/>
        </p:nvSpPr>
        <p:spPr>
          <a:xfrm>
            <a:off x="243949" y="4215138"/>
            <a:ext cx="51871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Strategy Summary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Easy to Implement – Increase inventory of top 50 highest profitable Makes/Models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Optimal – Targeting increases on high performing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Some Alternatives</a:t>
            </a:r>
            <a:endParaRPr lang="en-US" sz="1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85D4B3-1561-C8F1-4447-20A1ADAED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55367"/>
              </p:ext>
            </p:extLst>
          </p:nvPr>
        </p:nvGraphicFramePr>
        <p:xfrm>
          <a:off x="436115" y="1111242"/>
          <a:ext cx="5257800" cy="3063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1096178575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97844855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78963483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Strategy 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12668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Vehicles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1402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70604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Gross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$52,830,207.00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$58,093,374.50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5499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Revenue per Vehicle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$13,207.55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$13,242.16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16297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Additional Revenue of Top 50 profit Make/Models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$   5,263,167.50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94092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79332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Gross Vehicle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$ 28,244,305.68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$ 28,244,305.68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88068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Gross Insurance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$402,698.58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$402,698.58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76938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Additional Cost of Top 50 profit Make/Models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$   2,754,371.34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1935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$ 28,647,004.26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$ 31,401,375.60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7737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39904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$24,183,202.74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$26,691,998.91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53273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14949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Difference in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$2,508,796.17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154735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3102D5F-4929-2197-930D-A15AEBF82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316" y="1111242"/>
            <a:ext cx="5602085" cy="2226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4037E7-3C5E-E580-10CD-FBDBAD135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16" y="366831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6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67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47" y="192286"/>
            <a:ext cx="11174819" cy="903767"/>
          </a:xfrm>
        </p:spPr>
        <p:txBody>
          <a:bodyPr/>
          <a:lstStyle/>
          <a:p>
            <a:r>
              <a:rPr lang="en-US" dirty="0"/>
              <a:t>Strategy Comparisons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1ED0F-D787-C54C-DEDB-D5329F5B70A0}"/>
              </a:ext>
            </a:extLst>
          </p:cNvPr>
          <p:cNvSpPr txBox="1"/>
          <p:nvPr/>
        </p:nvSpPr>
        <p:spPr>
          <a:xfrm>
            <a:off x="226194" y="4667900"/>
            <a:ext cx="51871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Strategy Comparison Summary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Numbers for strategy 1 and 3 are based on 10% increase in 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Strategy 3 highest increase in net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379009-0FA5-7078-BD4D-5C393537A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712" y="4355695"/>
            <a:ext cx="3917069" cy="235440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6C98EC-D7C7-27AF-4B71-E01DE1C1E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50904"/>
              </p:ext>
            </p:extLst>
          </p:nvPr>
        </p:nvGraphicFramePr>
        <p:xfrm>
          <a:off x="410344" y="878716"/>
          <a:ext cx="8343039" cy="3445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5799">
                  <a:extLst>
                    <a:ext uri="{9D8B030D-6E8A-4147-A177-3AD203B41FA5}">
                      <a16:colId xmlns:a16="http://schemas.microsoft.com/office/drawing/2014/main" val="236325920"/>
                    </a:ext>
                  </a:extLst>
                </a:gridCol>
                <a:gridCol w="1184310">
                  <a:extLst>
                    <a:ext uri="{9D8B030D-6E8A-4147-A177-3AD203B41FA5}">
                      <a16:colId xmlns:a16="http://schemas.microsoft.com/office/drawing/2014/main" val="1500407657"/>
                    </a:ext>
                  </a:extLst>
                </a:gridCol>
                <a:gridCol w="1184310">
                  <a:extLst>
                    <a:ext uri="{9D8B030D-6E8A-4147-A177-3AD203B41FA5}">
                      <a16:colId xmlns:a16="http://schemas.microsoft.com/office/drawing/2014/main" val="1151924957"/>
                    </a:ext>
                  </a:extLst>
                </a:gridCol>
                <a:gridCol w="1184310">
                  <a:extLst>
                    <a:ext uri="{9D8B030D-6E8A-4147-A177-3AD203B41FA5}">
                      <a16:colId xmlns:a16="http://schemas.microsoft.com/office/drawing/2014/main" val="321488533"/>
                    </a:ext>
                  </a:extLst>
                </a:gridCol>
                <a:gridCol w="1184310">
                  <a:extLst>
                    <a:ext uri="{9D8B030D-6E8A-4147-A177-3AD203B41FA5}">
                      <a16:colId xmlns:a16="http://schemas.microsoft.com/office/drawing/2014/main" val="1337186928"/>
                    </a:ext>
                  </a:extLst>
                </a:gridCol>
              </a:tblGrid>
              <a:tr h="26503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Strategy Summary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4391"/>
                  </a:ext>
                </a:extLst>
              </a:tr>
              <a:tr h="1647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Strategy 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Strategy 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Strategy 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1484351"/>
                  </a:ext>
                </a:extLst>
              </a:tr>
              <a:tr h="164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Vehicles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9266574"/>
                  </a:ext>
                </a:extLst>
              </a:tr>
              <a:tr h="1647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1534371"/>
                  </a:ext>
                </a:extLst>
              </a:tr>
              <a:tr h="164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Gross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$52,830,207.00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$58,113,227.70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$52,830,219.63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$58,303,901.20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0946628"/>
                  </a:ext>
                </a:extLst>
              </a:tr>
              <a:tr h="164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Revenue per Vehicle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$13,207.55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$13,207.55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$13,224.09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$13,244.87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5532819"/>
                  </a:ext>
                </a:extLst>
              </a:tr>
              <a:tr h="265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Additional Revenue of Top 50 profit Make/Models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5,473,694.20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1216716"/>
                  </a:ext>
                </a:extLst>
              </a:tr>
              <a:tr h="1647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638538"/>
                  </a:ext>
                </a:extLst>
              </a:tr>
              <a:tr h="265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Gross Vehicle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28,244,305.68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31,068,736.25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28,235,611.20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28,244,305.68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9300860"/>
                  </a:ext>
                </a:extLst>
              </a:tr>
              <a:tr h="164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Gross Insurance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$402,698.58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$442,968.44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$402,648.43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$402,698.58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1955447"/>
                  </a:ext>
                </a:extLst>
              </a:tr>
              <a:tr h="265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Additional Cost of Top 50 profit Make/Models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2,864,546.19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3194444"/>
                  </a:ext>
                </a:extLst>
              </a:tr>
              <a:tr h="265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28,647,004.26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31,511,704.69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28,638,259.63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31,511,550.45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5417162"/>
                  </a:ext>
                </a:extLst>
              </a:tr>
              <a:tr h="1647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9938458"/>
                  </a:ext>
                </a:extLst>
              </a:tr>
              <a:tr h="164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$24,183,202.74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$26,601,523.01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$24,191,960.00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$26,792,350.75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1099259"/>
                  </a:ext>
                </a:extLst>
              </a:tr>
              <a:tr h="1647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253063"/>
                  </a:ext>
                </a:extLst>
              </a:tr>
              <a:tr h="164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Difference in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$2,418,320.27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$8,757.26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$2,609,148.01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9959984"/>
                  </a:ext>
                </a:extLst>
              </a:tr>
              <a:tr h="164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Growth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0.0362%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10.7891%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5177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0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67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15" y="348492"/>
            <a:ext cx="11174819" cy="903767"/>
          </a:xfrm>
        </p:spPr>
        <p:txBody>
          <a:bodyPr/>
          <a:lstStyle/>
          <a:p>
            <a:r>
              <a:rPr lang="en-US" dirty="0"/>
              <a:t>Recommendations and Alternatives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1ED0F-D787-C54C-DEDB-D5329F5B70A0}"/>
              </a:ext>
            </a:extLst>
          </p:cNvPr>
          <p:cNvSpPr txBox="1"/>
          <p:nvPr/>
        </p:nvSpPr>
        <p:spPr>
          <a:xfrm>
            <a:off x="501401" y="1100475"/>
            <a:ext cx="914862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Based on this analysis, I would recommend a combination of Strategy 2 and 3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Alternative Strategies – Increase inventory for vehicles with highest average profit, replace vehicles with lower profit with more successful ones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Why not only offer most successful vehicles? – Diversity is important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Some things to possibly look into – Vehicles with most accidents, Branch Location impact, Airport impact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800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67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15" y="348492"/>
            <a:ext cx="11174819" cy="903767"/>
          </a:xfrm>
        </p:spPr>
        <p:txBody>
          <a:bodyPr/>
          <a:lstStyle/>
          <a:p>
            <a:r>
              <a:rPr lang="en-US" dirty="0"/>
              <a:t>Branch Analysis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7CB223-DC37-3E89-5AE8-2095AEADA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651889"/>
              </p:ext>
            </p:extLst>
          </p:nvPr>
        </p:nvGraphicFramePr>
        <p:xfrm>
          <a:off x="275207" y="1481213"/>
          <a:ext cx="6853563" cy="2573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56314">
                  <a:extLst>
                    <a:ext uri="{9D8B030D-6E8A-4147-A177-3AD203B41FA5}">
                      <a16:colId xmlns:a16="http://schemas.microsoft.com/office/drawing/2014/main" val="4161033731"/>
                    </a:ext>
                  </a:extLst>
                </a:gridCol>
                <a:gridCol w="2497249">
                  <a:extLst>
                    <a:ext uri="{9D8B030D-6E8A-4147-A177-3AD203B41FA5}">
                      <a16:colId xmlns:a16="http://schemas.microsoft.com/office/drawing/2014/main" val="2878190850"/>
                    </a:ext>
                  </a:extLst>
                </a:gridCol>
              </a:tblGrid>
              <a:tr h="4893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Avg Branch Revenue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$1,056,595.26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4986039"/>
                  </a:ext>
                </a:extLst>
              </a:tr>
              <a:tr h="4893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Avg Airport Branch Revenue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$1,055,078.59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8993858"/>
                  </a:ext>
                </a:extLst>
              </a:tr>
              <a:tr h="616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Avg Non-Airport Branch Revenue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$1,057,786.93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420604"/>
                  </a:ext>
                </a:extLst>
              </a:tr>
              <a:tr h="4893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Avg # Accidents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5870851"/>
                  </a:ext>
                </a:extLst>
              </a:tr>
              <a:tr h="4893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Avg Days Rented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6512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605114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9FF2E8-D1BF-12EB-6B54-D260A620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112" y="1481213"/>
            <a:ext cx="4502360" cy="1947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E2A714-FA2B-92C2-63D1-B0F8C8E76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34794" y="3655391"/>
            <a:ext cx="3761173" cy="2820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8F6BED-8E44-98F2-4AF8-55EFCCB4D951}"/>
              </a:ext>
            </a:extLst>
          </p:cNvPr>
          <p:cNvSpPr txBox="1"/>
          <p:nvPr/>
        </p:nvSpPr>
        <p:spPr>
          <a:xfrm>
            <a:off x="7634794" y="6611763"/>
            <a:ext cx="3761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://felixwong.com/2006/02/favorite-rental-car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32113853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{00C84C87-8BB7-43C3-8D3B-AA2D8C7A1D70}tf78479028_win32</Template>
  <TotalTime>1281</TotalTime>
  <Words>716</Words>
  <Application>Microsoft Office PowerPoint</Application>
  <PresentationFormat>Widescreen</PresentationFormat>
  <Paragraphs>229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LarIAT Rent-A-Car Finance Summary and Profit Optimization Strategies </vt:lpstr>
      <vt:lpstr>2018 Lariat Action plan</vt:lpstr>
      <vt:lpstr>Strategy 1 Models and summary</vt:lpstr>
      <vt:lpstr>Strategy 2 Models and summary</vt:lpstr>
      <vt:lpstr>Strategy 3 Models and summary</vt:lpstr>
      <vt:lpstr>Strategy Comparisons</vt:lpstr>
      <vt:lpstr>Recommendations and Alternatives</vt:lpstr>
      <vt:lpstr>Branch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Rent-A-Car Finance Summary and Profit Optimization Strategies </dc:title>
  <dc:creator>Tedman Zhuang</dc:creator>
  <cp:lastModifiedBy>Tedman Zhuang</cp:lastModifiedBy>
  <cp:revision>3</cp:revision>
  <dcterms:created xsi:type="dcterms:W3CDTF">2022-05-28T04:48:35Z</dcterms:created>
  <dcterms:modified xsi:type="dcterms:W3CDTF">2022-05-29T02:09:53Z</dcterms:modified>
</cp:coreProperties>
</file>