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46" r:id="rId5"/>
    <p:sldId id="426" r:id="rId6"/>
    <p:sldId id="447" r:id="rId7"/>
    <p:sldId id="448" r:id="rId8"/>
    <p:sldId id="449" r:id="rId9"/>
    <p:sldId id="450" r:id="rId10"/>
    <p:sldId id="451" r:id="rId11"/>
    <p:sldId id="4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imageslive.co.uk/free_stock_image/victorian-house-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kkanouse/15519095548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78" y="3050218"/>
            <a:ext cx="6581554" cy="1371600"/>
          </a:xfrm>
        </p:spPr>
        <p:txBody>
          <a:bodyPr anchor="t" anchorCtr="0">
            <a:normAutofit fontScale="90000"/>
          </a:bodyPr>
          <a:lstStyle/>
          <a:p>
            <a:r>
              <a:rPr lang="en-US" b="1" dirty="0"/>
              <a:t>Housing Prices Correlated Factors and Statistical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56D33-1478-7659-639A-D28D67CF73EB}"/>
              </a:ext>
            </a:extLst>
          </p:cNvPr>
          <p:cNvSpPr txBox="1"/>
          <p:nvPr/>
        </p:nvSpPr>
        <p:spPr>
          <a:xfrm>
            <a:off x="386178" y="5060272"/>
            <a:ext cx="551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Tedman Zhuang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Project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</a:rPr>
              <a:t>What factors are heavily correlated with housing prices? </a:t>
            </a:r>
          </a:p>
          <a:p>
            <a:r>
              <a:rPr lang="en-US" dirty="0">
                <a:latin typeface="Segoe UI" panose="020B0502040204020203" pitchFamily="34" charset="0"/>
              </a:rPr>
              <a:t>Does having a basement and/or multiple stories affect sale price?</a:t>
            </a:r>
          </a:p>
          <a:p>
            <a:r>
              <a:rPr lang="en-US" dirty="0">
                <a:latin typeface="Segoe UI" panose="020B0502040204020203" pitchFamily="34" charset="0"/>
              </a:rPr>
              <a:t>What factors negatively correlate to sale price and by how much?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7BC4840-C94D-631D-57BA-0C308A71338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049" b="3049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075AC7-6403-7042-F973-5E51B272468A}"/>
              </a:ext>
            </a:extLst>
          </p:cNvPr>
          <p:cNvSpPr txBox="1"/>
          <p:nvPr/>
        </p:nvSpPr>
        <p:spPr>
          <a:xfrm>
            <a:off x="7178040" y="6858000"/>
            <a:ext cx="4562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reeimageslive.co.uk/free_stock_image/victorian-house-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Highly Correlated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</a:rPr>
              <a:t>By calculating the correlation coefficients between sale price and the other numerical factors in the data, I found that the following factors are highly positively correlated with sale price: overall quality, year built, year remodeled, square footage, number of bathrooms, number of rooms, and the amount cars that fit in the garage. We can also visualize this through a scatter plot analysis.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E4D30-5328-8823-B4FB-51394F6E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51" y="461639"/>
            <a:ext cx="6861615" cy="56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3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Hypotheses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344" y="2655134"/>
            <a:ext cx="4946904" cy="2871216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cs typeface="Calibri"/>
              </a:rPr>
              <a:t>Null Hypothesis 1 (H</a:t>
            </a:r>
            <a:r>
              <a:rPr lang="en-US" sz="1200" b="1" baseline="-25000" dirty="0">
                <a:cs typeface="Calibri"/>
              </a:rPr>
              <a:t>0</a:t>
            </a:r>
            <a:r>
              <a:rPr lang="en-US" sz="1200" b="1" dirty="0">
                <a:cs typeface="Calibri"/>
              </a:rPr>
              <a:t>):</a:t>
            </a:r>
            <a:endParaRPr lang="en-US" sz="1200" b="1" dirty="0">
              <a:cs typeface="Helvetica"/>
            </a:endParaRPr>
          </a:p>
          <a:p>
            <a:pPr marL="0" indent="0">
              <a:buNone/>
            </a:pPr>
            <a:r>
              <a:rPr lang="en-US" sz="1200" dirty="0">
                <a:cs typeface="Calibri"/>
              </a:rPr>
              <a:t>Having a basement does not have an effect on sale price</a:t>
            </a:r>
          </a:p>
          <a:p>
            <a:pPr marL="0" indent="0">
              <a:buNone/>
            </a:pPr>
            <a:r>
              <a:rPr lang="en-US" sz="1200" b="1" dirty="0">
                <a:ea typeface="+mn-lt"/>
                <a:cs typeface="+mn-lt"/>
              </a:rPr>
              <a:t>Alternate Hypothesis 1 (H</a:t>
            </a:r>
            <a:r>
              <a:rPr lang="en-US" sz="1200" b="1" baseline="-25000" dirty="0">
                <a:ea typeface="+mn-lt"/>
                <a:cs typeface="+mn-lt"/>
              </a:rPr>
              <a:t>a</a:t>
            </a:r>
            <a:r>
              <a:rPr lang="en-US" sz="1200" b="1" dirty="0"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ea typeface="+mn-lt"/>
                <a:cs typeface="+mn-lt"/>
              </a:rPr>
              <a:t>Having a basement does have an effect on sale price</a:t>
            </a:r>
            <a:endParaRPr lang="en-US" sz="1200" dirty="0">
              <a:cs typeface="Helvetica"/>
            </a:endParaRPr>
          </a:p>
          <a:p>
            <a:pPr marL="0" indent="0">
              <a:buNone/>
            </a:pPr>
            <a:r>
              <a:rPr lang="en-US" sz="1200" dirty="0">
                <a:ea typeface="+mn-lt"/>
                <a:cs typeface="+mn-lt"/>
              </a:rPr>
              <a:t>------------------------------------------------</a:t>
            </a:r>
          </a:p>
          <a:p>
            <a:pPr marL="0" indent="0">
              <a:buNone/>
            </a:pPr>
            <a:r>
              <a:rPr lang="en-US" sz="1200" b="1" dirty="0">
                <a:ea typeface="+mn-lt"/>
                <a:cs typeface="+mn-lt"/>
              </a:rPr>
              <a:t>Null Hypothesis 2 (H</a:t>
            </a:r>
            <a:r>
              <a:rPr lang="en-US" sz="1200" b="1" baseline="-25000" dirty="0">
                <a:ea typeface="+mn-lt"/>
                <a:cs typeface="+mn-lt"/>
              </a:rPr>
              <a:t>0</a:t>
            </a:r>
            <a:r>
              <a:rPr lang="en-US" sz="1200" b="1" dirty="0"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ea typeface="+mn-lt"/>
                <a:cs typeface="+mn-lt"/>
              </a:rPr>
              <a:t>Having a 2</a:t>
            </a:r>
            <a:r>
              <a:rPr lang="en-US" sz="1200" baseline="30000" dirty="0">
                <a:ea typeface="+mn-lt"/>
                <a:cs typeface="+mn-lt"/>
              </a:rPr>
              <a:t>nd</a:t>
            </a:r>
            <a:r>
              <a:rPr lang="en-US" sz="1200" dirty="0">
                <a:ea typeface="+mn-lt"/>
                <a:cs typeface="+mn-lt"/>
              </a:rPr>
              <a:t> floor does not have an effect on sale price</a:t>
            </a:r>
          </a:p>
          <a:p>
            <a:pPr marL="0" indent="0">
              <a:buNone/>
            </a:pPr>
            <a:r>
              <a:rPr lang="en-US" sz="1200" b="1" dirty="0">
                <a:ea typeface="+mn-lt"/>
                <a:cs typeface="+mn-lt"/>
              </a:rPr>
              <a:t>Alternate Hypothesis 2 (H</a:t>
            </a:r>
            <a:r>
              <a:rPr lang="en-US" sz="1200" b="1" baseline="-25000" dirty="0">
                <a:ea typeface="+mn-lt"/>
                <a:cs typeface="+mn-lt"/>
              </a:rPr>
              <a:t>a</a:t>
            </a:r>
            <a:r>
              <a:rPr lang="en-US" sz="1200" b="1" dirty="0"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ea typeface="+mn-lt"/>
                <a:cs typeface="+mn-lt"/>
              </a:rPr>
              <a:t>Having a 2</a:t>
            </a:r>
            <a:r>
              <a:rPr lang="en-US" sz="1200" baseline="30000" dirty="0">
                <a:ea typeface="+mn-lt"/>
                <a:cs typeface="+mn-lt"/>
              </a:rPr>
              <a:t>nd</a:t>
            </a:r>
            <a:r>
              <a:rPr lang="en-US" sz="1200" dirty="0">
                <a:ea typeface="+mn-lt"/>
                <a:cs typeface="+mn-lt"/>
              </a:rPr>
              <a:t> floor does have an effect on sale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FA33A-243D-1BF6-C254-14AFA0C78220}"/>
              </a:ext>
            </a:extLst>
          </p:cNvPr>
          <p:cNvSpPr txBox="1"/>
          <p:nvPr/>
        </p:nvSpPr>
        <p:spPr>
          <a:xfrm>
            <a:off x="4927107" y="2655134"/>
            <a:ext cx="49469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200" b="1" dirty="0">
                <a:solidFill>
                  <a:schemeClr val="bg1"/>
                </a:solidFill>
                <a:cs typeface="Calibri"/>
              </a:rPr>
              <a:t>Null Hypothesis 3 (H</a:t>
            </a:r>
            <a:r>
              <a:rPr lang="en-US" sz="1200" b="1" baseline="-25000" dirty="0">
                <a:solidFill>
                  <a:schemeClr val="bg1"/>
                </a:solidFill>
                <a:cs typeface="Calibri"/>
              </a:rPr>
              <a:t>0</a:t>
            </a:r>
            <a:r>
              <a:rPr lang="en-US" sz="1200" b="1" dirty="0">
                <a:solidFill>
                  <a:schemeClr val="bg1"/>
                </a:solidFill>
                <a:cs typeface="Calibri"/>
              </a:rPr>
              <a:t>):</a:t>
            </a:r>
            <a:endParaRPr lang="en-US" sz="1200" b="1" dirty="0">
              <a:solidFill>
                <a:schemeClr val="bg1"/>
              </a:solidFill>
              <a:cs typeface="Helvetic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bg1"/>
                </a:solidFill>
                <a:cs typeface="Calibri"/>
              </a:rPr>
              <a:t>Having an enclosed porch does not have an effect on sale price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b="1" dirty="0">
                <a:solidFill>
                  <a:schemeClr val="bg1"/>
                </a:solidFill>
                <a:ea typeface="+mn-lt"/>
                <a:cs typeface="+mn-lt"/>
              </a:rPr>
              <a:t>Alternate Hypothesis 3 (H</a:t>
            </a:r>
            <a:r>
              <a:rPr lang="en-US" sz="1200" b="1" baseline="-250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en-US" sz="1200" b="1" dirty="0">
                <a:solidFill>
                  <a:schemeClr val="bg1"/>
                </a:solidFill>
                <a:ea typeface="+mn-lt"/>
                <a:cs typeface="+mn-lt"/>
              </a:rPr>
              <a:t>):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Having an enclosed porch does have an effect on sale price</a:t>
            </a:r>
            <a:endParaRPr lang="en-US" sz="1200" dirty="0">
              <a:solidFill>
                <a:schemeClr val="bg1"/>
              </a:solidFill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7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Analysis of Basement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</a:rPr>
              <a:t>Reject the null hypothesis that there is no difference in sale price of homes with a basement. There is a statistically significant difference in sale price. The 95% confidence interval of the difference in sale price mean is [-$87,771.92, -$66,678.85]. This means that having a basement should indicate a higher price.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4D3882-9770-A032-1AEF-CA91075861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30803C-E9D1-AA5F-4473-68D3372E9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552" y="1837678"/>
            <a:ext cx="6598411" cy="31826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9244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Analysis of 2</a:t>
            </a:r>
            <a:r>
              <a:rPr lang="en-US" baseline="30000" dirty="0"/>
              <a:t>nd</a:t>
            </a:r>
            <a:r>
              <a:rPr lang="en-US" dirty="0"/>
              <a:t> Floor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5082466" cy="287121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</a:rPr>
              <a:t>Reject the null hypothesis that there is no difference in sale price of homes with a 2</a:t>
            </a:r>
            <a:r>
              <a:rPr lang="en-US" baseline="30000" dirty="0">
                <a:latin typeface="Segoe UI" panose="020B0502040204020203" pitchFamily="34" charset="0"/>
              </a:rPr>
              <a:t>nd</a:t>
            </a:r>
            <a:r>
              <a:rPr lang="en-US" dirty="0">
                <a:latin typeface="Segoe UI" panose="020B0502040204020203" pitchFamily="34" charset="0"/>
              </a:rPr>
              <a:t> floor. There is a statistically significant difference in sale price. The 95% confidence interval of sale price mean is [-$30,375.98, -$13,759.64]. This means that having a 2</a:t>
            </a:r>
            <a:r>
              <a:rPr lang="en-US" baseline="30000" dirty="0">
                <a:latin typeface="Segoe UI" panose="020B0502040204020203" pitchFamily="34" charset="0"/>
              </a:rPr>
              <a:t>nd</a:t>
            </a:r>
            <a:r>
              <a:rPr lang="en-US" dirty="0">
                <a:latin typeface="Segoe UI" panose="020B0502040204020203" pitchFamily="34" charset="0"/>
              </a:rPr>
              <a:t> floor should indicate a higher price.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8D5781-BAA3-D222-CD8D-82DC4D8B04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20BD2-80C0-AE9B-65D9-B6264BED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426" y="1801427"/>
            <a:ext cx="6328932" cy="325514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443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Analysis of Enclosed porch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5082466" cy="287121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</a:rPr>
              <a:t>Reject the null hypothesis that there is no difference in sale price of homes with an enclosed porch. There is a statistically significant difference in sale price. The 95% confidence interval of sale price mean is [$32,185.51, -$51143.38]. This means that having an enclosed porch should indicate a lower sale price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8D5781-BAA3-D222-CD8D-82DC4D8B04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D47C7-073C-DB00-7469-C9EA5529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66" y="1700463"/>
            <a:ext cx="6985747" cy="296179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962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>
            <a:normAutofit fontScale="90000"/>
          </a:bodyPr>
          <a:lstStyle/>
          <a:p>
            <a:r>
              <a:rPr lang="en-US" dirty="0"/>
              <a:t>Statistical Analysis Conclusions and Recommendations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5082466" cy="28712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statistical analysis showed that having a basement and 2</a:t>
            </a:r>
            <a:r>
              <a:rPr lang="en-US" baseline="30000" dirty="0"/>
              <a:t>nd</a:t>
            </a:r>
            <a:r>
              <a:rPr lang="en-US" dirty="0"/>
              <a:t> floor significantly increases the sale price of a home.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also showed that having an enclosed porch significantly decreased the sale price of a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would recommend investing in homes with 2</a:t>
            </a:r>
            <a:r>
              <a:rPr lang="en-US" baseline="30000" dirty="0"/>
              <a:t>nd</a:t>
            </a:r>
            <a:r>
              <a:rPr lang="en-US" dirty="0"/>
              <a:t> floors and basements, while staying away from homes with enclosed porches. </a:t>
            </a:r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FD8B229-38C3-4130-77A4-3EF6C9DDF5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194" r="26194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FF2E8-6226-341C-67AF-2E94F7F1B709}"/>
              </a:ext>
            </a:extLst>
          </p:cNvPr>
          <p:cNvSpPr txBox="1"/>
          <p:nvPr/>
        </p:nvSpPr>
        <p:spPr>
          <a:xfrm>
            <a:off x="7178040" y="6858000"/>
            <a:ext cx="4562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kkanouse/1551909554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3162878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{549DF97F-0965-4ACA-A31F-B927B8B278FE}tf78479028_win32</Template>
  <TotalTime>42</TotalTime>
  <Words>498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Housing Prices Correlated Factors and Statistical Analysis</vt:lpstr>
      <vt:lpstr>Project Goal</vt:lpstr>
      <vt:lpstr>Highly Correlated Factors</vt:lpstr>
      <vt:lpstr>Hypotheses</vt:lpstr>
      <vt:lpstr>Analysis of Basement</vt:lpstr>
      <vt:lpstr>Analysis of 2nd Floor </vt:lpstr>
      <vt:lpstr>Analysis of Enclosed porch</vt:lpstr>
      <vt:lpstr>Statistical Analysis Conclusions and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Correlated Factors and Statistical Analysis</dc:title>
  <dc:creator>Tedman Zhuang</dc:creator>
  <cp:lastModifiedBy>Tedman Zhuang</cp:lastModifiedBy>
  <cp:revision>1</cp:revision>
  <dcterms:created xsi:type="dcterms:W3CDTF">2022-07-07T00:01:32Z</dcterms:created>
  <dcterms:modified xsi:type="dcterms:W3CDTF">2022-07-07T00:43:55Z</dcterms:modified>
</cp:coreProperties>
</file>