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851" r:id="rId3"/>
    <p:sldId id="839" r:id="rId4"/>
    <p:sldId id="840" r:id="rId6"/>
    <p:sldId id="858" r:id="rId7"/>
    <p:sldId id="843" r:id="rId8"/>
    <p:sldId id="859" r:id="rId9"/>
    <p:sldId id="860" r:id="rId10"/>
    <p:sldId id="861" r:id="rId11"/>
    <p:sldId id="862" r:id="rId12"/>
    <p:sldId id="863" r:id="rId13"/>
    <p:sldId id="846" r:id="rId14"/>
    <p:sldId id="850" r:id="rId15"/>
    <p:sldId id="864" r:id="rId16"/>
    <p:sldId id="847" r:id="rId17"/>
    <p:sldId id="855" r:id="rId18"/>
  </p:sldIdLst>
  <p:sldSz cx="9144000" cy="5143500" type="screen16x9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BF"/>
    <a:srgbClr val="034EA2"/>
    <a:srgbClr val="0087CD"/>
    <a:srgbClr val="C68F06"/>
    <a:srgbClr val="DB2C03"/>
    <a:srgbClr val="EBAC07"/>
    <a:srgbClr val="008487"/>
    <a:srgbClr val="163C46"/>
    <a:srgbClr val="008F92"/>
    <a:srgbClr val="0048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07" autoAdjust="0"/>
    <p:restoredTop sz="95317" autoAdjust="0"/>
  </p:normalViewPr>
  <p:slideViewPr>
    <p:cSldViewPr>
      <p:cViewPr varScale="1">
        <p:scale>
          <a:sx n="151" d="100"/>
          <a:sy n="151" d="100"/>
        </p:scale>
        <p:origin x="360" y="138"/>
      </p:cViewPr>
      <p:guideLst>
        <p:guide orient="horz" pos="1674"/>
        <p:guide pos="290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360" y="-96"/>
      </p:cViewPr>
      <p:guideLst>
        <p:guide orient="horz" pos="2976"/>
        <p:guide pos="217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A5992-9D73-4015-9385-ABE035416B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5A699-AB68-4A20-99FB-6F69DC266D4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3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2F943E-EC5C-480F-8532-856D0FFD72F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E25062-7248-4308-AB23-A3A258902DA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90DA31-0588-487C-940B-C0521BC4319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031005-F4F5-42F0-A283-DBD0A70B358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F70C56-2554-4DB5-9E76-5419BE81BF2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2E94D-3FB9-4B39-9849-8614A45F4EC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图片 49"/>
          <p:cNvPicPr>
            <a:picLocks noChangeAspect="1"/>
          </p:cNvPicPr>
          <p:nvPr userDrawn="1"/>
        </p:nvPicPr>
        <p:blipFill rotWithShape="1">
          <a:blip r:embed="rId2"/>
          <a:srcRect l="6659" t="6677" r="6720" b="6693"/>
          <a:stretch>
            <a:fillRect/>
          </a:stretch>
        </p:blipFill>
        <p:spPr>
          <a:xfrm>
            <a:off x="-1" y="0"/>
            <a:ext cx="9144001" cy="5143500"/>
          </a:xfrm>
          <a:prstGeom prst="rect">
            <a:avLst/>
          </a:prstGeom>
        </p:spPr>
      </p:pic>
      <p:grpSp>
        <p:nvGrpSpPr>
          <p:cNvPr id="51" name="组合 50"/>
          <p:cNvGrpSpPr/>
          <p:nvPr userDrawn="1"/>
        </p:nvGrpSpPr>
        <p:grpSpPr>
          <a:xfrm>
            <a:off x="-3113" y="5061204"/>
            <a:ext cx="2250773" cy="82296"/>
            <a:chOff x="0" y="0"/>
            <a:chExt cx="3001030" cy="109728"/>
          </a:xfrm>
        </p:grpSpPr>
        <p:sp>
          <p:nvSpPr>
            <p:cNvPr id="52" name="矩形 51"/>
            <p:cNvSpPr/>
            <p:nvPr/>
          </p:nvSpPr>
          <p:spPr>
            <a:xfrm flipV="1">
              <a:off x="0" y="0"/>
              <a:ext cx="1367596" cy="109728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3" name="矩形 52"/>
            <p:cNvSpPr/>
            <p:nvPr/>
          </p:nvSpPr>
          <p:spPr>
            <a:xfrm flipV="1">
              <a:off x="1367596" y="0"/>
              <a:ext cx="1633434" cy="109728"/>
            </a:xfrm>
            <a:prstGeom prst="rect">
              <a:avLst/>
            </a:prstGeom>
            <a:solidFill>
              <a:srgbClr val="C70E2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54" name="组合 53"/>
          <p:cNvGrpSpPr/>
          <p:nvPr userDrawn="1"/>
        </p:nvGrpSpPr>
        <p:grpSpPr>
          <a:xfrm>
            <a:off x="4495320" y="5061204"/>
            <a:ext cx="2250773" cy="82296"/>
            <a:chOff x="0" y="0"/>
            <a:chExt cx="3001030" cy="109728"/>
          </a:xfrm>
        </p:grpSpPr>
        <p:sp>
          <p:nvSpPr>
            <p:cNvPr id="55" name="矩形 54"/>
            <p:cNvSpPr/>
            <p:nvPr/>
          </p:nvSpPr>
          <p:spPr>
            <a:xfrm flipV="1">
              <a:off x="0" y="0"/>
              <a:ext cx="1367596" cy="109728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6" name="矩形 55"/>
            <p:cNvSpPr/>
            <p:nvPr/>
          </p:nvSpPr>
          <p:spPr>
            <a:xfrm flipV="1">
              <a:off x="1367596" y="0"/>
              <a:ext cx="1633434" cy="109728"/>
            </a:xfrm>
            <a:prstGeom prst="rect">
              <a:avLst/>
            </a:prstGeom>
            <a:solidFill>
              <a:srgbClr val="C70E2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57" name="组合 56"/>
          <p:cNvGrpSpPr/>
          <p:nvPr userDrawn="1"/>
        </p:nvGrpSpPr>
        <p:grpSpPr>
          <a:xfrm>
            <a:off x="2244548" y="5061204"/>
            <a:ext cx="2250773" cy="82296"/>
            <a:chOff x="0" y="0"/>
            <a:chExt cx="3001030" cy="109728"/>
          </a:xfrm>
        </p:grpSpPr>
        <p:sp>
          <p:nvSpPr>
            <p:cNvPr id="58" name="矩形 57"/>
            <p:cNvSpPr/>
            <p:nvPr/>
          </p:nvSpPr>
          <p:spPr>
            <a:xfrm flipV="1">
              <a:off x="0" y="0"/>
              <a:ext cx="1367596" cy="109728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9" name="矩形 58"/>
            <p:cNvSpPr/>
            <p:nvPr/>
          </p:nvSpPr>
          <p:spPr>
            <a:xfrm flipV="1">
              <a:off x="1367596" y="0"/>
              <a:ext cx="1633434" cy="109728"/>
            </a:xfrm>
            <a:prstGeom prst="rect">
              <a:avLst/>
            </a:prstGeom>
            <a:solidFill>
              <a:srgbClr val="C70E2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60" name="组合 59"/>
          <p:cNvGrpSpPr/>
          <p:nvPr userDrawn="1"/>
        </p:nvGrpSpPr>
        <p:grpSpPr>
          <a:xfrm>
            <a:off x="6746092" y="5061204"/>
            <a:ext cx="2397909" cy="82296"/>
            <a:chOff x="0" y="0"/>
            <a:chExt cx="3001030" cy="109728"/>
          </a:xfrm>
        </p:grpSpPr>
        <p:sp>
          <p:nvSpPr>
            <p:cNvPr id="61" name="矩形 60"/>
            <p:cNvSpPr/>
            <p:nvPr/>
          </p:nvSpPr>
          <p:spPr>
            <a:xfrm flipV="1">
              <a:off x="0" y="0"/>
              <a:ext cx="1367596" cy="109728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2" name="矩形 61"/>
            <p:cNvSpPr/>
            <p:nvPr/>
          </p:nvSpPr>
          <p:spPr>
            <a:xfrm flipV="1">
              <a:off x="1367596" y="0"/>
              <a:ext cx="1633434" cy="109728"/>
            </a:xfrm>
            <a:prstGeom prst="rect">
              <a:avLst/>
            </a:prstGeom>
            <a:solidFill>
              <a:srgbClr val="C70E2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pic>
        <p:nvPicPr>
          <p:cNvPr id="63" name="图片 6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2712" y="-158173"/>
            <a:ext cx="2017835" cy="1134898"/>
          </a:xfrm>
          <a:prstGeom prst="rect">
            <a:avLst/>
          </a:prstGeom>
        </p:spPr>
      </p:pic>
      <p:cxnSp>
        <p:nvCxnSpPr>
          <p:cNvPr id="19" name="直接连接符 18"/>
          <p:cNvCxnSpPr/>
          <p:nvPr userDrawn="1"/>
        </p:nvCxnSpPr>
        <p:spPr bwMode="auto">
          <a:xfrm>
            <a:off x="858913" y="662721"/>
            <a:ext cx="717679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444444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图片 49"/>
          <p:cNvPicPr>
            <a:picLocks noChangeAspect="1"/>
          </p:cNvPicPr>
          <p:nvPr userDrawn="1"/>
        </p:nvPicPr>
        <p:blipFill rotWithShape="1">
          <a:blip r:embed="rId2"/>
          <a:srcRect l="6659" t="6677" r="6720" b="6693"/>
          <a:stretch>
            <a:fillRect/>
          </a:stretch>
        </p:blipFill>
        <p:spPr>
          <a:xfrm>
            <a:off x="-1" y="0"/>
            <a:ext cx="9144001" cy="5143500"/>
          </a:xfrm>
          <a:prstGeom prst="rect">
            <a:avLst/>
          </a:prstGeom>
        </p:spPr>
      </p:pic>
      <p:grpSp>
        <p:nvGrpSpPr>
          <p:cNvPr id="51" name="组合 50"/>
          <p:cNvGrpSpPr/>
          <p:nvPr userDrawn="1"/>
        </p:nvGrpSpPr>
        <p:grpSpPr>
          <a:xfrm>
            <a:off x="-3113" y="5061204"/>
            <a:ext cx="2250773" cy="82296"/>
            <a:chOff x="0" y="0"/>
            <a:chExt cx="3001030" cy="109728"/>
          </a:xfrm>
        </p:grpSpPr>
        <p:sp>
          <p:nvSpPr>
            <p:cNvPr id="52" name="矩形 51"/>
            <p:cNvSpPr/>
            <p:nvPr/>
          </p:nvSpPr>
          <p:spPr>
            <a:xfrm flipV="1">
              <a:off x="0" y="0"/>
              <a:ext cx="1367596" cy="109728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3" name="矩形 52"/>
            <p:cNvSpPr/>
            <p:nvPr/>
          </p:nvSpPr>
          <p:spPr>
            <a:xfrm flipV="1">
              <a:off x="1367596" y="0"/>
              <a:ext cx="1633434" cy="109728"/>
            </a:xfrm>
            <a:prstGeom prst="rect">
              <a:avLst/>
            </a:prstGeom>
            <a:solidFill>
              <a:srgbClr val="C70E2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54" name="组合 53"/>
          <p:cNvGrpSpPr/>
          <p:nvPr userDrawn="1"/>
        </p:nvGrpSpPr>
        <p:grpSpPr>
          <a:xfrm>
            <a:off x="4495320" y="5061204"/>
            <a:ext cx="2250773" cy="82296"/>
            <a:chOff x="0" y="0"/>
            <a:chExt cx="3001030" cy="109728"/>
          </a:xfrm>
        </p:grpSpPr>
        <p:sp>
          <p:nvSpPr>
            <p:cNvPr id="55" name="矩形 54"/>
            <p:cNvSpPr/>
            <p:nvPr/>
          </p:nvSpPr>
          <p:spPr>
            <a:xfrm flipV="1">
              <a:off x="0" y="0"/>
              <a:ext cx="1367596" cy="109728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6" name="矩形 55"/>
            <p:cNvSpPr/>
            <p:nvPr/>
          </p:nvSpPr>
          <p:spPr>
            <a:xfrm flipV="1">
              <a:off x="1367596" y="0"/>
              <a:ext cx="1633434" cy="109728"/>
            </a:xfrm>
            <a:prstGeom prst="rect">
              <a:avLst/>
            </a:prstGeom>
            <a:solidFill>
              <a:srgbClr val="C70E2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57" name="组合 56"/>
          <p:cNvGrpSpPr/>
          <p:nvPr userDrawn="1"/>
        </p:nvGrpSpPr>
        <p:grpSpPr>
          <a:xfrm>
            <a:off x="2244548" y="5061204"/>
            <a:ext cx="2250773" cy="82296"/>
            <a:chOff x="0" y="0"/>
            <a:chExt cx="3001030" cy="109728"/>
          </a:xfrm>
        </p:grpSpPr>
        <p:sp>
          <p:nvSpPr>
            <p:cNvPr id="58" name="矩形 57"/>
            <p:cNvSpPr/>
            <p:nvPr/>
          </p:nvSpPr>
          <p:spPr>
            <a:xfrm flipV="1">
              <a:off x="0" y="0"/>
              <a:ext cx="1367596" cy="109728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9" name="矩形 58"/>
            <p:cNvSpPr/>
            <p:nvPr/>
          </p:nvSpPr>
          <p:spPr>
            <a:xfrm flipV="1">
              <a:off x="1367596" y="0"/>
              <a:ext cx="1633434" cy="109728"/>
            </a:xfrm>
            <a:prstGeom prst="rect">
              <a:avLst/>
            </a:prstGeom>
            <a:solidFill>
              <a:srgbClr val="C70E2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60" name="组合 59"/>
          <p:cNvGrpSpPr/>
          <p:nvPr userDrawn="1"/>
        </p:nvGrpSpPr>
        <p:grpSpPr>
          <a:xfrm>
            <a:off x="6746092" y="5061204"/>
            <a:ext cx="2397909" cy="82296"/>
            <a:chOff x="0" y="0"/>
            <a:chExt cx="3001030" cy="109728"/>
          </a:xfrm>
        </p:grpSpPr>
        <p:sp>
          <p:nvSpPr>
            <p:cNvPr id="61" name="矩形 60"/>
            <p:cNvSpPr/>
            <p:nvPr/>
          </p:nvSpPr>
          <p:spPr>
            <a:xfrm flipV="1">
              <a:off x="0" y="0"/>
              <a:ext cx="1367596" cy="109728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2" name="矩形 61"/>
            <p:cNvSpPr/>
            <p:nvPr/>
          </p:nvSpPr>
          <p:spPr>
            <a:xfrm flipV="1">
              <a:off x="1367596" y="0"/>
              <a:ext cx="1633434" cy="109728"/>
            </a:xfrm>
            <a:prstGeom prst="rect">
              <a:avLst/>
            </a:prstGeom>
            <a:solidFill>
              <a:srgbClr val="C70E2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pic>
        <p:nvPicPr>
          <p:cNvPr id="63" name="图片 6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2712" y="-158173"/>
            <a:ext cx="2017835" cy="1134898"/>
          </a:xfrm>
          <a:prstGeom prst="rect">
            <a:avLst/>
          </a:prstGeom>
        </p:spPr>
      </p:pic>
      <p:cxnSp>
        <p:nvCxnSpPr>
          <p:cNvPr id="19" name="直接连接符 18"/>
          <p:cNvCxnSpPr/>
          <p:nvPr userDrawn="1"/>
        </p:nvCxnSpPr>
        <p:spPr bwMode="auto">
          <a:xfrm>
            <a:off x="858913" y="662721"/>
            <a:ext cx="717679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444444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-20538"/>
            <a:ext cx="7848872" cy="85725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8E7524-1E64-4777-974B-2EB75DF903D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B337A4-6EA5-4892-8899-A083B534A29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567FE6-E15A-4444-A2FB-9AA9DCF3157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646CF6-F58F-49C7-A458-946C0747F89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B9DEC3-9E6D-42D2-AF04-CC614E57CEBF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4DAE40-107F-47C6-8EB9-4D4BF45281C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2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2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F53DA7-8E88-400F-9333-18371113BF2C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04A5C-780E-4F18-860D-A2B32456E77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355E67-E756-4939-99CF-A7688CA03D9C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E1D943-E94F-4696-A222-557CB1EC22D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804832-EB20-4C40-9491-287A5421F3CE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A6470E-5F9F-42B7-8F76-409E3936DD9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1" y="204792"/>
            <a:ext cx="5111751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076328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A710BE-5704-43BD-B1E4-AB0FF501F504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B39249-9EB1-43AE-B8C4-5BD322C0236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7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702DB7-E2C6-4FCE-96C1-209D138FF8B1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08B909-BF27-4051-BD32-7397AD1257F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image" Target="../media/image3.jpeg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5BFB93B-D44E-4CC0-8D04-B3E7EC0679D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9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FCD4DA2-AAA1-4693-AB05-40D2582E7464}" type="slidenum">
              <a:rPr lang="zh-CN" altLang="en-US"/>
            </a:fld>
            <a:endParaRPr lang="zh-CN" altLang="en-US"/>
          </a:p>
        </p:txBody>
      </p:sp>
      <p:pic>
        <p:nvPicPr>
          <p:cNvPr id="1031" name="Picture 8" descr="PPT内页副本1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4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6895" indent="-21399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hyperlink" Target="http://ishare.iask.sina.com.cn/f/5577362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904875" y="855345"/>
            <a:ext cx="7173595" cy="1790700"/>
          </a:xfrm>
        </p:spPr>
        <p:txBody>
          <a:bodyPr/>
          <a:lstStyle/>
          <a:p>
            <a:r>
              <a:rPr lang="zh-CN" altLang="en-US" b="1" dirty="0"/>
              <a:t>当当python类书籍爬取与分析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3348355" y="2524125"/>
            <a:ext cx="2286635" cy="1314450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mtClean="0">
                <a:solidFill>
                  <a:schemeClr val="tx1"/>
                </a:solidFill>
              </a:rPr>
              <a:t>汤鑫</a:t>
            </a:r>
            <a:endParaRPr lang="zh-CN" altLang="en-US" smtClean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US" altLang="zh-CN" smtClean="0">
                <a:solidFill>
                  <a:schemeClr val="tx1"/>
                </a:solidFill>
              </a:rPr>
              <a:t>2020</a:t>
            </a:r>
            <a:r>
              <a:rPr lang="zh-CN" altLang="en-US" smtClean="0">
                <a:solidFill>
                  <a:schemeClr val="tx1"/>
                </a:solidFill>
              </a:rPr>
              <a:t>年</a:t>
            </a:r>
            <a:r>
              <a:rPr lang="en-US" smtClean="0">
                <a:solidFill>
                  <a:schemeClr val="tx1"/>
                </a:solidFill>
              </a:rPr>
              <a:t>1</a:t>
            </a:r>
            <a:r>
              <a:rPr lang="zh-CN" altLang="en-US" smtClean="0">
                <a:solidFill>
                  <a:schemeClr val="tx1"/>
                </a:solidFill>
              </a:rPr>
              <a:t>月</a:t>
            </a:r>
            <a:r>
              <a:rPr lang="en-US" altLang="zh-CN" smtClean="0">
                <a:solidFill>
                  <a:schemeClr val="tx1"/>
                </a:solidFill>
              </a:rPr>
              <a:t>7</a:t>
            </a:r>
            <a:r>
              <a:rPr lang="zh-CN" altLang="en-US" smtClean="0">
                <a:solidFill>
                  <a:schemeClr val="tx1"/>
                </a:solidFill>
              </a:rPr>
              <a:t>日</a:t>
            </a:r>
            <a:endParaRPr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内容占位符 2"/>
          <p:cNvSpPr>
            <a:spLocks noGrp="1"/>
          </p:cNvSpPr>
          <p:nvPr>
            <p:ph idx="4294967295"/>
          </p:nvPr>
        </p:nvSpPr>
        <p:spPr>
          <a:xfrm>
            <a:off x="0" y="862330"/>
            <a:ext cx="8229600" cy="403225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kumimoji="1" lang="en-US" altLang="zh-CN" sz="2000" b="1"/>
          </a:p>
          <a:p>
            <a:pPr marL="0" indent="0">
              <a:buNone/>
            </a:pPr>
            <a:r>
              <a:rPr kumimoji="1" lang="en-US" altLang="zh-CN" sz="8000" b="1"/>
              <a:t> </a:t>
            </a:r>
            <a:endParaRPr lang="en-US" altLang="zh-CN" sz="5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2200" smtClean="0"/>
          </a:p>
          <a:p>
            <a:pPr marL="0" indent="0">
              <a:buNone/>
            </a:pPr>
            <a:endParaRPr lang="en-US" altLang="zh-CN" sz="2000" smtClean="0"/>
          </a:p>
          <a:p>
            <a:pPr marL="0" indent="0">
              <a:buNone/>
            </a:pPr>
            <a:endParaRPr lang="en-US" altLang="zh-CN" sz="2000" smtClean="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endParaRPr lang="en-US" altLang="zh-CN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endParaRPr kumimoji="1" lang="en-US" altLang="zh-CN" sz="2000"/>
          </a:p>
          <a:p>
            <a:pPr marL="0" indent="0">
              <a:buNone/>
            </a:pPr>
            <a:r>
              <a:rPr kumimoji="1" lang="en-US" altLang="zh-CN" sz="2000" b="1"/>
              <a:t>            </a:t>
            </a:r>
            <a:endParaRPr kumimoji="1" lang="en-US" altLang="zh-CN" sz="2000" b="1"/>
          </a:p>
          <a:p>
            <a:pPr marL="0" indent="0">
              <a:buNone/>
            </a:pPr>
            <a:endParaRPr kumimoji="1" lang="zh-CN" altLang="en-US" sz="2000">
              <a:latin typeface="+mn-ea"/>
            </a:endParaRPr>
          </a:p>
          <a:p>
            <a:pPr marL="0" indent="0">
              <a:buNone/>
            </a:pPr>
            <a:endParaRPr lang="en-US" altLang="zh-CN" sz="2000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909955" y="-31115"/>
            <a:ext cx="3945890" cy="857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3429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6858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0287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3716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mtClean="0"/>
              <a:t>技术原理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251520" y="1"/>
            <a:ext cx="5886451" cy="857251"/>
          </a:xfrm>
        </p:spPr>
        <p:txBody>
          <a:bodyPr/>
          <a:lstStyle/>
          <a:p>
            <a:r>
              <a:rPr lang="zh-CN" altLang="en-US"/>
              <a:t>五</a:t>
            </a:r>
            <a:r>
              <a:rPr lang="zh-CN" altLang="en-US" smtClean="0"/>
              <a:t>、技术难点与特色分析</a:t>
            </a:r>
            <a:endParaRPr lang="zh-CN" altLang="en-US" smtClean="0"/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179512" y="1059582"/>
            <a:ext cx="8229600" cy="381642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/>
              <a:t>1</a:t>
            </a:r>
            <a:r>
              <a:rPr lang="en-US" altLang="zh-CN" sz="2000" smtClean="0"/>
              <a:t>.</a:t>
            </a:r>
            <a:r>
              <a:rPr lang="zh-CN" altLang="zh-CN" sz="2000"/>
              <a:t>单点</a:t>
            </a:r>
            <a:r>
              <a:rPr lang="zh-CN" altLang="zh-CN" sz="2000" smtClean="0"/>
              <a:t>登陆</a:t>
            </a:r>
            <a:endParaRPr lang="zh-CN" altLang="zh-CN" sz="2000"/>
          </a:p>
          <a:p>
            <a:pPr marL="0" indent="0">
              <a:buNone/>
            </a:pPr>
            <a:r>
              <a:rPr lang="en-US" altLang="zh-CN" smtClean="0"/>
              <a:t>       </a:t>
            </a:r>
            <a:r>
              <a:rPr lang="zh-CN" altLang="zh-CN" sz="2000" smtClean="0"/>
              <a:t>单点</a:t>
            </a:r>
            <a:r>
              <a:rPr lang="zh-CN" altLang="zh-CN" sz="2000"/>
              <a:t>登录（</a:t>
            </a:r>
            <a:r>
              <a:rPr lang="en-US" altLang="zh-CN" sz="2000"/>
              <a:t>Single Sign On</a:t>
            </a:r>
            <a:r>
              <a:rPr lang="zh-CN" altLang="zh-CN" sz="2000"/>
              <a:t>）是在多个应用系统中，用户只需要登录一次就可以访问所有相互信任的应用系统。</a:t>
            </a:r>
            <a:endParaRPr lang="zh-CN" altLang="zh-CN" sz="2000"/>
          </a:p>
          <a:p>
            <a:pPr marL="0" indent="0">
              <a:buNone/>
            </a:pPr>
            <a:r>
              <a:rPr lang="en-US" altLang="zh-CN" sz="2000" smtClean="0"/>
              <a:t>        </a:t>
            </a:r>
            <a:r>
              <a:rPr lang="zh-CN" altLang="zh-CN" sz="2000" smtClean="0"/>
              <a:t>解决</a:t>
            </a:r>
            <a:r>
              <a:rPr lang="zh-CN" altLang="zh-CN" sz="2000"/>
              <a:t>方案：拿到的</a:t>
            </a:r>
            <a:r>
              <a:rPr lang="en-US" altLang="zh-CN" sz="2000"/>
              <a:t>cookie</a:t>
            </a:r>
            <a:r>
              <a:rPr lang="zh-CN" altLang="zh-CN" sz="2000"/>
              <a:t>里的</a:t>
            </a:r>
            <a:r>
              <a:rPr lang="en-US" altLang="zh-CN" sz="2000"/>
              <a:t>token</a:t>
            </a:r>
            <a:r>
              <a:rPr lang="zh-CN" altLang="zh-CN" sz="2000"/>
              <a:t>，进入另一个系统时写个判断，例如利用</a:t>
            </a:r>
            <a:r>
              <a:rPr lang="en-US" altLang="zh-CN" sz="2000"/>
              <a:t>vue</a:t>
            </a:r>
            <a:r>
              <a:rPr lang="zh-CN" altLang="zh-CN" sz="2000"/>
              <a:t>的路由管理，判断用户信息与后台的是否一致，是的话允许进入，否则直接跳转到登录页</a:t>
            </a:r>
            <a:r>
              <a:rPr lang="zh-CN" altLang="zh-CN" sz="2000" smtClean="0"/>
              <a:t>。</a:t>
            </a:r>
            <a:endParaRPr lang="en-US" altLang="zh-CN" sz="2000" smtClean="0"/>
          </a:p>
          <a:p>
            <a:pPr marL="0" indent="0">
              <a:buNone/>
            </a:pPr>
            <a:endParaRPr lang="en-US" altLang="zh-CN" sz="2000" smtClean="0"/>
          </a:p>
          <a:p>
            <a:pPr marL="0" indent="0">
              <a:buNone/>
            </a:pPr>
            <a:r>
              <a:rPr lang="en-US" altLang="zh-CN" sz="2000" smtClean="0"/>
              <a:t>2.</a:t>
            </a:r>
            <a:r>
              <a:rPr lang="zh-CN" altLang="en-US" sz="2000" smtClean="0"/>
              <a:t>智能搜索提示</a:t>
            </a:r>
            <a:endParaRPr lang="en-US" altLang="zh-CN" sz="2000" smtClean="0"/>
          </a:p>
          <a:p>
            <a:pPr marL="0" indent="0">
              <a:buNone/>
            </a:pPr>
            <a:r>
              <a:rPr lang="en-US" altLang="zh-CN" sz="2000"/>
              <a:t> </a:t>
            </a:r>
            <a:r>
              <a:rPr lang="en-US" altLang="zh-CN" sz="2000" smtClean="0"/>
              <a:t>      </a:t>
            </a:r>
            <a:r>
              <a:rPr lang="zh-CN" altLang="en-US" sz="2000" smtClean="0"/>
              <a:t>用户在搜索栏输入字符会提示相关的关键词，节省用户的搜索时间。</a:t>
            </a:r>
            <a:endParaRPr lang="en-US" altLang="zh-CN" sz="2000" smtClean="0"/>
          </a:p>
          <a:p>
            <a:pPr marL="0" indent="0">
              <a:buNone/>
            </a:pPr>
            <a:r>
              <a:rPr lang="en-US" altLang="zh-CN" sz="2000"/>
              <a:t> </a:t>
            </a:r>
            <a:r>
              <a:rPr lang="en-US" altLang="zh-CN" sz="2000" smtClean="0"/>
              <a:t>      </a:t>
            </a:r>
            <a:r>
              <a:rPr lang="zh-CN" altLang="en-US" sz="2000" smtClean="0"/>
              <a:t>解决方案：获取前端每次输入的字符，在后端查询前缀相同的关键词返回到下拉列表中。</a:t>
            </a:r>
            <a:endParaRPr lang="en-US" altLang="zh-CN" sz="2000" smtClean="0"/>
          </a:p>
          <a:p>
            <a:pPr marL="0" indent="0">
              <a:buNone/>
            </a:pPr>
            <a:endParaRPr lang="en-US" altLang="zh-CN" sz="2000" smtClean="0"/>
          </a:p>
          <a:p>
            <a:pPr marL="0" indent="0">
              <a:buNone/>
            </a:pPr>
            <a:endParaRPr lang="en-US" altLang="zh-CN" sz="2000" smtClean="0"/>
          </a:p>
          <a:p>
            <a:pPr marL="0" indent="0">
              <a:buNone/>
            </a:pPr>
            <a:endParaRPr lang="zh-CN" altLang="zh-CN" sz="2000"/>
          </a:p>
          <a:p>
            <a:pPr marL="0" indent="0">
              <a:buNone/>
            </a:pPr>
            <a:br>
              <a:rPr lang="zh-CN" altLang="en-US" sz="2000"/>
            </a:br>
            <a:br>
              <a:rPr lang="zh-CN" altLang="en-US" sz="2000"/>
            </a:br>
            <a:endParaRPr lang="en-US" altLang="zh-CN" sz="200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251520" y="1"/>
            <a:ext cx="5886451" cy="857251"/>
          </a:xfrm>
        </p:spPr>
        <p:txBody>
          <a:bodyPr/>
          <a:lstStyle/>
          <a:p>
            <a:r>
              <a:rPr lang="zh-CN" altLang="en-US"/>
              <a:t>五</a:t>
            </a:r>
            <a:r>
              <a:rPr lang="zh-CN" altLang="en-US" smtClean="0"/>
              <a:t>、技术难点与特色分析</a:t>
            </a:r>
            <a:endParaRPr lang="zh-CN" altLang="en-US" smtClean="0"/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202462" y="1563638"/>
            <a:ext cx="8229600" cy="339447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>
                <a:latin typeface="+mn-ea"/>
              </a:rPr>
              <a:t> </a:t>
            </a:r>
            <a:r>
              <a:rPr lang="en-US" altLang="zh-CN" sz="2000" smtClean="0">
                <a:latin typeface="+mn-ea"/>
              </a:rPr>
              <a:t>  </a:t>
            </a:r>
            <a:r>
              <a:rPr lang="zh-CN" altLang="en-US" sz="2000" smtClean="0">
                <a:latin typeface="+mn-ea"/>
              </a:rPr>
              <a:t>系统要满足在</a:t>
            </a:r>
            <a:r>
              <a:rPr lang="en-US" altLang="zh-CN" sz="2000" smtClean="0">
                <a:latin typeface="+mn-ea"/>
              </a:rPr>
              <a:t>700</a:t>
            </a:r>
            <a:r>
              <a:rPr lang="zh-CN" altLang="en-US" sz="2000" smtClean="0">
                <a:latin typeface="+mn-ea"/>
              </a:rPr>
              <a:t>左右的并发量下没有明显卡顿，减少响应时间。</a:t>
            </a:r>
            <a:endParaRPr lang="en-US" altLang="zh-CN" sz="200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2000">
                <a:latin typeface="+mn-ea"/>
              </a:rPr>
              <a:t> </a:t>
            </a:r>
            <a:r>
              <a:rPr lang="en-US" altLang="zh-CN" sz="2000" smtClean="0">
                <a:latin typeface="+mn-ea"/>
              </a:rPr>
              <a:t>  </a:t>
            </a:r>
            <a:r>
              <a:rPr lang="zh-CN" altLang="en-US" sz="2000" smtClean="0">
                <a:latin typeface="+mn-ea"/>
              </a:rPr>
              <a:t>解决方案：系统部署时可以采用服务器集群，使用</a:t>
            </a:r>
            <a:r>
              <a:rPr lang="en-US" altLang="zh-CN" sz="2000" smtClean="0">
                <a:latin typeface="+mn-ea"/>
              </a:rPr>
              <a:t>Nginx</a:t>
            </a:r>
            <a:r>
              <a:rPr lang="zh-CN" altLang="en-US" sz="2000" smtClean="0">
                <a:latin typeface="+mn-ea"/>
              </a:rPr>
              <a:t>作为反向代理服务器，实现负载均衡。</a:t>
            </a:r>
            <a:br>
              <a:rPr lang="zh-CN" altLang="en-US" sz="2000"/>
            </a:br>
            <a:br>
              <a:rPr lang="zh-CN" altLang="en-US" sz="2000"/>
            </a:br>
            <a:endParaRPr lang="en-US" altLang="zh-CN" sz="2000">
              <a:latin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8080" y="1059585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en-US" altLang="zh-CN" sz="200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3.</a:t>
            </a:r>
            <a:r>
              <a:rPr lang="zh-CN" altLang="en-US" sz="200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高并发</a:t>
            </a:r>
            <a:endParaRPr lang="zh-CN" altLang="en-US" sz="20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六</a:t>
            </a:r>
            <a:r>
              <a:rPr lang="zh-CN" altLang="en-US" smtClean="0"/>
              <a:t>、开发环境</a:t>
            </a:r>
            <a:endParaRPr lang="zh-CN" altLang="en-US" smtClean="0"/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2100"/>
          </a:p>
          <a:p>
            <a:endParaRPr lang="en-US" altLang="zh-CN" sz="2100"/>
          </a:p>
          <a:p>
            <a:endParaRPr lang="en-US" altLang="zh-CN" sz="2100"/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609600" y="13525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marR="0" lvl="0" indent="-2571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333944" y="15049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marR="0" lvl="0" indent="-2571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304800" y="12763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zh-CN" altLang="en-US" sz="200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开发系统：</a:t>
            </a:r>
            <a:r>
              <a:rPr lang="en-US" altLang="zh-CN" sz="200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Windows</a:t>
            </a:r>
            <a:endParaRPr lang="en-US" altLang="zh-CN" sz="2000" smtClean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L="0" lvl="0" indent="0" defTabSz="914400">
              <a:buNone/>
            </a:pPr>
            <a:r>
              <a:rPr lang="zh-CN" altLang="en-US" sz="200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开发工具：</a:t>
            </a:r>
            <a:r>
              <a:rPr lang="en-US" altLang="zh-CN" sz="2000" smtClean="0">
                <a:solidFill>
                  <a:prstClr val="black"/>
                </a:solidFill>
              </a:rPr>
              <a:t>Visual </a:t>
            </a:r>
            <a:r>
              <a:rPr lang="en-US" altLang="zh-CN" sz="2000">
                <a:solidFill>
                  <a:prstClr val="black"/>
                </a:solidFill>
              </a:rPr>
              <a:t>Studio </a:t>
            </a:r>
            <a:r>
              <a:rPr lang="en-US" altLang="zh-CN" sz="2000" smtClean="0">
                <a:solidFill>
                  <a:prstClr val="black"/>
                </a:solidFill>
              </a:rPr>
              <a:t>Code(</a:t>
            </a:r>
            <a:r>
              <a:rPr lang="zh-CN" altLang="en-US" sz="2000" smtClean="0">
                <a:solidFill>
                  <a:prstClr val="black"/>
                </a:solidFill>
              </a:rPr>
              <a:t>前端</a:t>
            </a:r>
            <a:r>
              <a:rPr lang="en-US" altLang="zh-CN" sz="2000" smtClean="0">
                <a:solidFill>
                  <a:prstClr val="black"/>
                </a:solidFill>
              </a:rPr>
              <a:t>)</a:t>
            </a:r>
            <a:r>
              <a:rPr lang="zh-CN" altLang="en-US" sz="2000" smtClean="0">
                <a:solidFill>
                  <a:prstClr val="black"/>
                </a:solidFill>
              </a:rPr>
              <a:t>，</a:t>
            </a:r>
            <a:r>
              <a:rPr lang="en-US" altLang="zh-CN" sz="2000" smtClean="0">
                <a:solidFill>
                  <a:prstClr val="black"/>
                </a:solidFill>
              </a:rPr>
              <a:t>PyCharm(</a:t>
            </a:r>
            <a:r>
              <a:rPr lang="zh-CN" altLang="en-US" sz="2000" smtClean="0">
                <a:solidFill>
                  <a:prstClr val="black"/>
                </a:solidFill>
              </a:rPr>
              <a:t>后端</a:t>
            </a:r>
            <a:r>
              <a:rPr lang="en-US" altLang="zh-CN" sz="2000" smtClean="0">
                <a:solidFill>
                  <a:prstClr val="black"/>
                </a:solidFill>
              </a:rPr>
              <a:t>)</a:t>
            </a:r>
            <a:endParaRPr lang="en-US" altLang="zh-CN" sz="2000" smtClean="0">
              <a:solidFill>
                <a:prstClr val="black"/>
              </a:solidFill>
            </a:endParaRPr>
          </a:p>
          <a:p>
            <a:pPr marL="0" lvl="0" indent="0" defTabSz="914400">
              <a:buNone/>
            </a:pP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开发语言：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python3.7</a:t>
            </a:r>
            <a:endParaRPr kumimoji="0" lang="en-US" altLang="zh-CN" sz="2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lvl="0" indent="0" defTabSz="914400">
              <a:buNone/>
            </a:pPr>
            <a:r>
              <a:rPr lang="zh-CN" altLang="en-US" sz="200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数据库：</a:t>
            </a:r>
            <a:r>
              <a:rPr lang="en-US" altLang="zh-CN" sz="200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MongoDB</a:t>
            </a:r>
            <a:endParaRPr lang="en-US" altLang="zh-CN" sz="2000" smtClean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L="0" lvl="0" indent="0" defTabSz="914400">
              <a:buNone/>
            </a:pP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web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服务器：</a:t>
            </a:r>
            <a:r>
              <a:rPr lang="en-US" altLang="zh-CN" sz="2000" smtClean="0">
                <a:solidFill>
                  <a:prstClr val="black"/>
                </a:solidFill>
              </a:rPr>
              <a:t>Nginx+uWSGI</a:t>
            </a:r>
            <a:endParaRPr lang="en-US" altLang="zh-CN" sz="2000" smtClean="0">
              <a:solidFill>
                <a:prstClr val="black"/>
              </a:solidFill>
            </a:endParaRPr>
          </a:p>
          <a:p>
            <a:pPr marL="0" lvl="0" indent="0" defTabSz="914400">
              <a:buNone/>
            </a:pP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部署环境：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Linux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251520" y="1"/>
            <a:ext cx="5886451" cy="857251"/>
          </a:xfrm>
        </p:spPr>
        <p:txBody>
          <a:bodyPr/>
          <a:lstStyle/>
          <a:p>
            <a:r>
              <a:rPr lang="zh-CN" altLang="en-US"/>
              <a:t>七</a:t>
            </a:r>
            <a:r>
              <a:rPr lang="zh-CN" altLang="en-US" smtClean="0"/>
              <a:t>、预期研究成果</a:t>
            </a:r>
            <a:endParaRPr lang="zh-CN" altLang="en-US" smtClean="0"/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395536" y="1419622"/>
            <a:ext cx="8229600" cy="339447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smtClean="0"/>
              <a:t>1.</a:t>
            </a:r>
            <a:r>
              <a:rPr lang="zh-CN" altLang="en-US" sz="2000" smtClean="0"/>
              <a:t>开发</a:t>
            </a:r>
            <a:r>
              <a:rPr lang="zh-CN" altLang="en-US" sz="2000"/>
              <a:t>一</a:t>
            </a:r>
            <a:r>
              <a:rPr lang="zh-CN" altLang="en-US" sz="2000" smtClean="0"/>
              <a:t>个基于</a:t>
            </a:r>
            <a:r>
              <a:rPr lang="en-US" altLang="zh-CN" sz="2000" smtClean="0"/>
              <a:t>python</a:t>
            </a:r>
            <a:r>
              <a:rPr lang="zh-CN" altLang="en-US" sz="2000" smtClean="0"/>
              <a:t>的前</a:t>
            </a:r>
            <a:r>
              <a:rPr lang="zh-CN" altLang="en-US" sz="2000"/>
              <a:t>后端分离开放式网络共享平台</a:t>
            </a:r>
            <a:r>
              <a:rPr lang="zh-CN" altLang="en-US" sz="2000" smtClean="0"/>
              <a:t>。</a:t>
            </a:r>
            <a:endParaRPr lang="en-US" altLang="zh-CN" sz="2000" smtClean="0"/>
          </a:p>
          <a:p>
            <a:pPr marL="0" indent="0">
              <a:buNone/>
            </a:pPr>
            <a:endParaRPr lang="en-US" altLang="zh-CN" sz="2000" smtClean="0"/>
          </a:p>
          <a:p>
            <a:pPr marL="0" indent="0">
              <a:buNone/>
            </a:pPr>
            <a:r>
              <a:rPr lang="en-US" altLang="zh-CN" sz="2000" smtClean="0"/>
              <a:t>2.</a:t>
            </a:r>
            <a:r>
              <a:rPr lang="zh-CN" altLang="en-US" sz="2000" smtClean="0"/>
              <a:t> 系统优化，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满足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易于检索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，易于扩展和维护，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700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左右的并发量。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完成相关项目文档的撰写。</a:t>
            </a:r>
            <a:endParaRPr lang="en-US" altLang="zh-CN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5886450" cy="857250"/>
          </a:xfrm>
        </p:spPr>
        <p:txBody>
          <a:bodyPr/>
          <a:lstStyle/>
          <a:p>
            <a:r>
              <a:rPr lang="zh-CN" altLang="en-US" dirty="0"/>
              <a:t>八</a:t>
            </a:r>
            <a:r>
              <a:rPr lang="zh-CN" altLang="en-US" smtClean="0"/>
              <a:t>、</a:t>
            </a:r>
            <a:r>
              <a:rPr lang="zh-CN" altLang="en-US" dirty="0"/>
              <a:t>进度安排与人员分工</a:t>
            </a:r>
            <a:endParaRPr lang="zh-CN" altLang="en-US" dirty="0"/>
          </a:p>
        </p:txBody>
      </p:sp>
      <p:sp>
        <p:nvSpPr>
          <p:cNvPr id="10243" name="内容占位符 2"/>
          <p:cNvSpPr>
            <a:spLocks noGrp="1"/>
          </p:cNvSpPr>
          <p:nvPr>
            <p:ph idx="4294967295"/>
          </p:nvPr>
        </p:nvSpPr>
        <p:spPr>
          <a:xfrm>
            <a:off x="0" y="857250"/>
            <a:ext cx="8229600" cy="3891915"/>
          </a:xfrm>
        </p:spPr>
        <p:txBody>
          <a:bodyPr/>
          <a:lstStyle/>
          <a:p>
            <a:pPr marL="342900" lvl="1" indent="0">
              <a:buNone/>
            </a:pPr>
            <a:endParaRPr lang="en-US" altLang="zh-CN" sz="1800" dirty="0"/>
          </a:p>
          <a:p>
            <a:pPr marL="0" lvl="1" indent="0">
              <a:buNone/>
            </a:pPr>
            <a:endParaRPr lang="en-US" altLang="zh-CN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07503" y="857253"/>
          <a:ext cx="8784984" cy="4083526"/>
        </p:xfrm>
        <a:graphic>
          <a:graphicData uri="http://schemas.openxmlformats.org/drawingml/2006/table">
            <a:tbl>
              <a:tblPr/>
              <a:tblGrid>
                <a:gridCol w="414687"/>
                <a:gridCol w="414687"/>
                <a:gridCol w="414687"/>
                <a:gridCol w="414687"/>
                <a:gridCol w="414687"/>
                <a:gridCol w="414687"/>
                <a:gridCol w="414687"/>
                <a:gridCol w="414687"/>
                <a:gridCol w="414687"/>
                <a:gridCol w="414687"/>
                <a:gridCol w="414687"/>
                <a:gridCol w="414687"/>
                <a:gridCol w="414687"/>
                <a:gridCol w="414687"/>
                <a:gridCol w="414687"/>
                <a:gridCol w="414687"/>
                <a:gridCol w="414687"/>
                <a:gridCol w="491244"/>
                <a:gridCol w="414687"/>
                <a:gridCol w="414687"/>
                <a:gridCol w="414687"/>
              </a:tblGrid>
              <a:tr h="27629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2020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年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891" marR="4891" marT="48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2020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年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891" marR="4891" marT="48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2021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年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891" marR="4891" marT="48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2021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年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891" marR="4891" marT="48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2021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年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891" marR="4891" marT="48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3001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第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45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周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891" marR="4891" marT="48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第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46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周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891" marR="4891" marT="48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第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47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周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891" marR="4891" marT="48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第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48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周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891" marR="4891" marT="48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第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49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周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891" marR="4891" marT="48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第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周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891" marR="4891" marT="48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第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周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891" marR="4891" marT="48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第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周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891" marR="4891" marT="48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第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53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周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891" marR="4891" marT="48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第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周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891" marR="4891" marT="48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第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周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891" marR="4891" marT="48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第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周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891" marR="4891" marT="48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第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周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891" marR="4891" marT="48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第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周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891" marR="4891" marT="48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第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周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891" marR="4891" marT="48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第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周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891" marR="4891" marT="48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第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周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891" marR="4891" marT="48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第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周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891" marR="4891" marT="48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第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周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891" marR="4891" marT="48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第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周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891" marR="4891" marT="48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第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周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891" marR="4891" marT="48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01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需求分析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891" marR="4891" marT="48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gridSpan="20"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（全体成员）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891" marR="4891" marT="48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3001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891" marR="4891" marT="48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技术调研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891" marR="4891" marT="48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gridSpan="19"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前端部分：薛涛  后端部分：唐健 涂铭扬 万登科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891" marR="4891" marT="48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7629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891" marR="4891" marT="48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界面设计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891" marR="4891" marT="48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hMerge="1">
                  <a:tcPr/>
                </a:tc>
                <a:tc gridSpan="17"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薛涛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891" marR="4891" marT="48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7629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891" marR="4891" marT="48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框架设计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891" marR="4891" marT="48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hMerge="1">
                  <a:tcPr/>
                </a:tc>
                <a:tc gridSpan="17"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唐健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891" marR="4891" marT="48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7629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891" marR="4891" marT="48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数据库设计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891" marR="4891" marT="48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cPr/>
                </a:tc>
                <a:tc gridSpan="17"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涂铭扬 万登科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891" marR="4891" marT="48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7629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891" marR="4891" marT="48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前端设计，友情链接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891" marR="4891" marT="48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9"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薛涛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891" marR="4891" marT="48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7629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891" marR="4891" marT="48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资源管理，资源下载，登陆验证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891" marR="4891" marT="48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9"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唐健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891" marR="4891" marT="48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7629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891" marR="4891" marT="48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作业提交，作业发布批改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891" marR="4891" marT="48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9"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涂铭扬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891" marR="4891" marT="48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7629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891" marR="4891" marT="48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课程的创建，课程资源的搜索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891" marR="4891" marT="48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9"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万登科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891" marR="4891" marT="48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88179">
                <a:tc gridSpan="13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891" marR="4891" marT="48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系统部署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891" marR="4891" marT="48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891" marR="4891" marT="48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891" marR="4891" marT="48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891" marR="4891" marT="48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891" marR="4891" marT="48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891" marR="4891" marT="48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891" marR="4891" marT="489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8179">
                <a:tc gridSpan="15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891" marR="4891" marT="48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单元测试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891" marR="4891" marT="489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891" marR="4891" marT="489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</a:tr>
              <a:tr h="276295">
                <a:tc gridSpan="18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891" marR="4891" marT="48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系统测试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891" marR="4891" marT="48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 rot="1151270">
            <a:off x="5127777" y="4283887"/>
            <a:ext cx="1335587" cy="472307"/>
          </a:xfrm>
          <a:prstGeom prst="rect">
            <a:avLst/>
          </a:prstGeom>
          <a:gradFill flip="none" rotWithShape="1">
            <a:gsLst>
              <a:gs pos="54000">
                <a:schemeClr val="bg1">
                  <a:lumMod val="65000"/>
                  <a:lumOff val="35000"/>
                  <a:alpha val="0"/>
                </a:schemeClr>
              </a:gs>
              <a:gs pos="0">
                <a:schemeClr val="accent1">
                  <a:alpha val="54000"/>
                  <a:lumMod val="65000"/>
                  <a:lumOff val="35000"/>
                </a:schemeClr>
              </a:gs>
              <a:gs pos="0">
                <a:schemeClr val="bg1">
                  <a:lumMod val="75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 rot="1151270">
            <a:off x="5144939" y="4911447"/>
            <a:ext cx="1335587" cy="472307"/>
          </a:xfrm>
          <a:prstGeom prst="rect">
            <a:avLst/>
          </a:prstGeom>
          <a:gradFill flip="none" rotWithShape="1">
            <a:gsLst>
              <a:gs pos="54000">
                <a:schemeClr val="bg1">
                  <a:lumMod val="65000"/>
                  <a:lumOff val="35000"/>
                  <a:alpha val="0"/>
                </a:schemeClr>
              </a:gs>
              <a:gs pos="0">
                <a:schemeClr val="accent1">
                  <a:alpha val="54000"/>
                  <a:lumMod val="65000"/>
                  <a:lumOff val="35000"/>
                </a:schemeClr>
              </a:gs>
              <a:gs pos="0">
                <a:schemeClr val="bg1">
                  <a:lumMod val="75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 rot="1151270">
            <a:off x="5112411" y="2925931"/>
            <a:ext cx="1335587" cy="472307"/>
          </a:xfrm>
          <a:prstGeom prst="rect">
            <a:avLst/>
          </a:prstGeom>
          <a:gradFill flip="none" rotWithShape="1">
            <a:gsLst>
              <a:gs pos="54000">
                <a:schemeClr val="bg1">
                  <a:lumMod val="65000"/>
                  <a:lumOff val="35000"/>
                  <a:alpha val="0"/>
                </a:schemeClr>
              </a:gs>
              <a:gs pos="0">
                <a:schemeClr val="accent1">
                  <a:alpha val="54000"/>
                  <a:lumMod val="65000"/>
                  <a:lumOff val="35000"/>
                </a:schemeClr>
              </a:gs>
              <a:gs pos="0">
                <a:schemeClr val="bg1">
                  <a:lumMod val="75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 rot="1151270">
            <a:off x="5112411" y="3638021"/>
            <a:ext cx="1335587" cy="472307"/>
          </a:xfrm>
          <a:prstGeom prst="rect">
            <a:avLst/>
          </a:prstGeom>
          <a:gradFill flip="none" rotWithShape="1">
            <a:gsLst>
              <a:gs pos="54000">
                <a:schemeClr val="bg1">
                  <a:lumMod val="65000"/>
                  <a:lumOff val="35000"/>
                  <a:alpha val="0"/>
                </a:schemeClr>
              </a:gs>
              <a:gs pos="0">
                <a:schemeClr val="accent1">
                  <a:alpha val="54000"/>
                  <a:lumMod val="65000"/>
                  <a:lumOff val="35000"/>
                </a:schemeClr>
              </a:gs>
              <a:gs pos="0">
                <a:schemeClr val="bg1">
                  <a:lumMod val="75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 rot="1151270">
            <a:off x="5093336" y="2275187"/>
            <a:ext cx="1335587" cy="472307"/>
          </a:xfrm>
          <a:prstGeom prst="rect">
            <a:avLst/>
          </a:prstGeom>
          <a:gradFill flip="none" rotWithShape="1">
            <a:gsLst>
              <a:gs pos="54000">
                <a:schemeClr val="bg1">
                  <a:lumMod val="65000"/>
                  <a:lumOff val="35000"/>
                  <a:alpha val="0"/>
                </a:schemeClr>
              </a:gs>
              <a:gs pos="0">
                <a:schemeClr val="accent1">
                  <a:alpha val="54000"/>
                  <a:lumMod val="65000"/>
                  <a:lumOff val="35000"/>
                </a:schemeClr>
              </a:gs>
              <a:gs pos="0">
                <a:schemeClr val="bg1">
                  <a:lumMod val="75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 rot="1151270">
            <a:off x="5112409" y="1664605"/>
            <a:ext cx="1335587" cy="472307"/>
          </a:xfrm>
          <a:prstGeom prst="rect">
            <a:avLst/>
          </a:prstGeom>
          <a:gradFill flip="none" rotWithShape="1">
            <a:gsLst>
              <a:gs pos="54000">
                <a:schemeClr val="bg1">
                  <a:lumMod val="65000"/>
                  <a:lumOff val="35000"/>
                  <a:alpha val="0"/>
                </a:schemeClr>
              </a:gs>
              <a:gs pos="0">
                <a:schemeClr val="accent1">
                  <a:alpha val="54000"/>
                  <a:lumMod val="65000"/>
                  <a:lumOff val="35000"/>
                </a:schemeClr>
              </a:gs>
              <a:gs pos="0">
                <a:schemeClr val="bg1">
                  <a:lumMod val="75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 rot="1151270">
            <a:off x="5127777" y="1023665"/>
            <a:ext cx="1335587" cy="472307"/>
          </a:xfrm>
          <a:prstGeom prst="rect">
            <a:avLst/>
          </a:prstGeom>
          <a:gradFill flip="none" rotWithShape="1">
            <a:gsLst>
              <a:gs pos="54000">
                <a:schemeClr val="bg1">
                  <a:lumMod val="65000"/>
                  <a:lumOff val="35000"/>
                  <a:alpha val="0"/>
                </a:schemeClr>
              </a:gs>
              <a:gs pos="0">
                <a:schemeClr val="accent1">
                  <a:alpha val="54000"/>
                  <a:lumMod val="65000"/>
                  <a:lumOff val="35000"/>
                </a:schemeClr>
              </a:gs>
              <a:gs pos="0">
                <a:schemeClr val="bg1">
                  <a:lumMod val="75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五边形 1"/>
          <p:cNvSpPr/>
          <p:nvPr/>
        </p:nvSpPr>
        <p:spPr>
          <a:xfrm>
            <a:off x="0" y="-215"/>
            <a:ext cx="4067944" cy="5164039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5" tIns="45717" rIns="91435" bIns="45717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37575" y="2409736"/>
            <a:ext cx="3132349" cy="18465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6000" dirty="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CONTENTS</a:t>
            </a:r>
            <a:endParaRPr lang="zh-CN" altLang="en-US" sz="6000" dirty="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37578" y="1761665"/>
            <a:ext cx="2268252" cy="836295"/>
          </a:xfrm>
          <a:prstGeom prst="rect">
            <a:avLst/>
          </a:prstGeom>
          <a:noFill/>
        </p:spPr>
        <p:txBody>
          <a:bodyPr wrap="square" lIns="68576" tIns="34289" rIns="68576" bIns="34289" rtlCol="0">
            <a:spAutoFit/>
          </a:bodyPr>
          <a:lstStyle/>
          <a:p>
            <a:pPr algn="ctr"/>
            <a:r>
              <a:rPr lang="zh-CN" altLang="en-US" sz="5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50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4484133" y="793924"/>
            <a:ext cx="776951" cy="451412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1" rIns="68580" bIns="34291" rtlCol="0" anchor="ctr"/>
          <a:lstStyle/>
          <a:p>
            <a:pPr algn="ctr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4466487" y="1429565"/>
            <a:ext cx="776951" cy="451412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1" rIns="68580" bIns="34291" rtlCol="0" anchor="ctr"/>
          <a:lstStyle/>
          <a:p>
            <a:pPr algn="ctr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4469069" y="2066451"/>
            <a:ext cx="776951" cy="451412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1" rIns="68580" bIns="34291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ker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100" b="1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4499997" y="2707604"/>
            <a:ext cx="776951" cy="451412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1" rIns="68580" bIns="34291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ker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100" b="1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椭圆 80"/>
          <p:cNvSpPr/>
          <p:nvPr/>
        </p:nvSpPr>
        <p:spPr bwMode="auto">
          <a:xfrm>
            <a:off x="4499997" y="2137678"/>
            <a:ext cx="709935" cy="520016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25400" dir="18660000">
              <a:prstClr val="black">
                <a:alpha val="35000"/>
              </a:prstClr>
            </a:innerShdw>
          </a:effectLst>
        </p:spPr>
        <p:txBody>
          <a:bodyPr lIns="51435" tIns="25719" rIns="51435" bIns="2571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b="1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椭圆 80"/>
          <p:cNvSpPr/>
          <p:nvPr/>
        </p:nvSpPr>
        <p:spPr bwMode="auto">
          <a:xfrm>
            <a:off x="4499997" y="2755238"/>
            <a:ext cx="709935" cy="520016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25400" dir="18660000">
              <a:prstClr val="black">
                <a:alpha val="35000"/>
              </a:prstClr>
            </a:innerShdw>
          </a:effectLst>
        </p:spPr>
        <p:txBody>
          <a:bodyPr lIns="51435" tIns="25719" rIns="51435" bIns="2571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b="1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椭圆 80"/>
          <p:cNvSpPr/>
          <p:nvPr/>
        </p:nvSpPr>
        <p:spPr bwMode="auto">
          <a:xfrm>
            <a:off x="4499997" y="3369421"/>
            <a:ext cx="709935" cy="520016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25400" dir="18660000">
              <a:prstClr val="black">
                <a:alpha val="35000"/>
              </a:prstClr>
            </a:innerShdw>
          </a:effectLst>
        </p:spPr>
        <p:txBody>
          <a:bodyPr lIns="51435" tIns="25719" rIns="51435" bIns="2571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ker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100" b="1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椭圆 80"/>
          <p:cNvSpPr/>
          <p:nvPr/>
        </p:nvSpPr>
        <p:spPr bwMode="auto">
          <a:xfrm>
            <a:off x="4499997" y="3997289"/>
            <a:ext cx="709935" cy="520016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25400" dir="18660000">
              <a:prstClr val="black">
                <a:alpha val="35000"/>
              </a:prstClr>
            </a:innerShdw>
          </a:effectLst>
        </p:spPr>
        <p:txBody>
          <a:bodyPr lIns="51435" tIns="25719" rIns="51435" bIns="2571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ker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100" b="1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39"/>
          <p:cNvSpPr>
            <a:spLocks noChangeArrowheads="1"/>
          </p:cNvSpPr>
          <p:nvPr/>
        </p:nvSpPr>
        <p:spPr bwMode="auto">
          <a:xfrm>
            <a:off x="5694565" y="3369010"/>
            <a:ext cx="2594644" cy="483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1" rIns="68580" bIns="3429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ts val="565"/>
              </a:spcBef>
            </a:pP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技术原理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61" name="矩形 39"/>
          <p:cNvSpPr>
            <a:spLocks noChangeArrowheads="1"/>
          </p:cNvSpPr>
          <p:nvPr/>
        </p:nvSpPr>
        <p:spPr bwMode="auto">
          <a:xfrm>
            <a:off x="5636632" y="2657215"/>
            <a:ext cx="2594644" cy="483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1" rIns="68580" bIns="3429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ts val="565"/>
              </a:spcBef>
            </a:pPr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 rot="1151270">
            <a:off x="5146209" y="4075115"/>
            <a:ext cx="1264163" cy="467965"/>
          </a:xfrm>
          <a:prstGeom prst="rect">
            <a:avLst/>
          </a:prstGeom>
          <a:gradFill flip="none" rotWithShape="1">
            <a:gsLst>
              <a:gs pos="54000">
                <a:schemeClr val="bg1">
                  <a:lumMod val="65000"/>
                  <a:lumOff val="35000"/>
                  <a:alpha val="0"/>
                </a:schemeClr>
              </a:gs>
              <a:gs pos="0">
                <a:schemeClr val="accent1">
                  <a:alpha val="54000"/>
                  <a:lumMod val="65000"/>
                  <a:lumOff val="35000"/>
                </a:schemeClr>
              </a:gs>
              <a:gs pos="0">
                <a:schemeClr val="bg1">
                  <a:lumMod val="75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矩形 39"/>
          <p:cNvSpPr>
            <a:spLocks noChangeArrowheads="1"/>
          </p:cNvSpPr>
          <p:nvPr/>
        </p:nvSpPr>
        <p:spPr bwMode="auto">
          <a:xfrm>
            <a:off x="5694558" y="794053"/>
            <a:ext cx="2594644" cy="483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1" rIns="68580" bIns="3429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ts val="565"/>
              </a:spcBef>
            </a:pP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项目来源 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36630" y="1374126"/>
            <a:ext cx="237862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565"/>
              </a:spcBef>
            </a:pP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功能介绍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491453" y="3387119"/>
            <a:ext cx="776951" cy="451412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1" rIns="68580" bIns="34291" rtlCol="0" anchor="ctr"/>
          <a:lstStyle/>
          <a:p>
            <a:pPr algn="ctr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4466486" y="4026129"/>
            <a:ext cx="776951" cy="451412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1" rIns="68580" bIns="34291" rtlCol="0" anchor="ctr"/>
          <a:lstStyle/>
          <a:p>
            <a:pPr algn="ctr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36880" y="2068733"/>
            <a:ext cx="1583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使用场景介绍</a:t>
            </a:r>
            <a:endParaRPr lang="zh-CN" altLang="en-US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39"/>
          <p:cNvSpPr>
            <a:spLocks noChangeArrowheads="1"/>
          </p:cNvSpPr>
          <p:nvPr/>
        </p:nvSpPr>
        <p:spPr bwMode="auto">
          <a:xfrm>
            <a:off x="5694565" y="3993215"/>
            <a:ext cx="2594644" cy="483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1" rIns="68580" bIns="3429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ts val="565"/>
              </a:spcBef>
            </a:pP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结果分析 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94680" y="2755265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开发环境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4" grpId="0" animBg="1"/>
      <p:bldP spid="32" grpId="0" bldLvl="0" animBg="1"/>
      <p:bldP spid="24" grpId="0" bldLvl="0" animBg="1"/>
      <p:bldP spid="23" grpId="0" bldLvl="0" animBg="1"/>
      <p:bldP spid="22" grpId="0" bldLvl="0" animBg="1"/>
      <p:bldP spid="18" grpId="0" bldLvl="0" animBg="1"/>
      <p:bldP spid="36" grpId="0" bldLvl="0" animBg="1"/>
      <p:bldP spid="37" grpId="0" bldLvl="0" animBg="1"/>
      <p:bldP spid="40" grpId="0" bldLvl="0" animBg="1"/>
      <p:bldP spid="41" grpId="0" bldLvl="0" animBg="1"/>
      <p:bldP spid="47" grpId="0" bldLvl="0" animBg="1"/>
      <p:bldP spid="52" grpId="0" bldLvl="0" animBg="1"/>
      <p:bldP spid="54" grpId="0" bldLvl="0" animBg="1"/>
      <p:bldP spid="56" grpId="0" bldLvl="0" animBg="1"/>
      <p:bldP spid="58" grpId="0"/>
      <p:bldP spid="61" grpId="0"/>
      <p:bldP spid="26" grpId="0" bldLvl="0" animBg="1"/>
      <p:bldP spid="27" grpId="0"/>
      <p:bldP spid="25" grpId="0" bldLvl="0" animBg="1"/>
      <p:bldP spid="28" grpId="0" bldLvl="0" animBg="1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 idx="4294967295"/>
          </p:nvPr>
        </p:nvSpPr>
        <p:spPr>
          <a:xfrm>
            <a:off x="395605" y="-33020"/>
            <a:ext cx="4979035" cy="857250"/>
          </a:xfrm>
        </p:spPr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项目来源</a:t>
            </a:r>
            <a:r>
              <a:rPr lang="zh-CN" altLang="en-US" smtClean="0">
                <a:solidFill>
                  <a:schemeClr val="bg1"/>
                </a:solidFill>
              </a:rPr>
              <a:t>、课题背景</a:t>
            </a:r>
            <a:r>
              <a:rPr lang="zh-CN" altLang="en-US" smtClean="0">
                <a:solidFill>
                  <a:schemeClr val="bg1"/>
                </a:solidFill>
                <a:hlinkClick r:id="rId1" tooltip="链接到这一节" action="ppaction://hlinkfile"/>
              </a:rPr>
              <a:t> </a:t>
            </a:r>
            <a:endParaRPr lang="zh-CN" altLang="en-US" smtClean="0">
              <a:solidFill>
                <a:schemeClr val="bg1"/>
              </a:solidFill>
            </a:endParaRPr>
          </a:p>
        </p:txBody>
      </p:sp>
      <p:sp>
        <p:nvSpPr>
          <p:cNvPr id="10243" name="内容占位符 2"/>
          <p:cNvSpPr>
            <a:spLocks noGrp="1"/>
          </p:cNvSpPr>
          <p:nvPr>
            <p:ph sz="half" idx="4294967295"/>
          </p:nvPr>
        </p:nvSpPr>
        <p:spPr>
          <a:xfrm>
            <a:off x="75565" y="777875"/>
            <a:ext cx="8219440" cy="3747770"/>
          </a:xfrm>
        </p:spPr>
        <p:txBody>
          <a:bodyPr/>
          <a:lstStyle/>
          <a:p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无论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学习到何种程度，特别是对于刚接触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的小白来说，挑选一本好书可以省去很大功夫。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书的评价标准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大众点评 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出版社 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出版时间 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4.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作者 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5.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价格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本项目基于以上标准，爬取了当当网大约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1000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条关于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书籍数据，从而给出一些选择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类图书的建议。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 idx="4294967295"/>
          </p:nvPr>
        </p:nvSpPr>
        <p:spPr>
          <a:xfrm>
            <a:off x="994410" y="0"/>
            <a:ext cx="4168140" cy="857250"/>
          </a:xfrm>
        </p:spPr>
        <p:txBody>
          <a:bodyPr/>
          <a:lstStyle/>
          <a:p>
            <a:pPr algn="l"/>
            <a:r>
              <a:rPr lang="zh-CN" altLang="en-US" smtClean="0"/>
              <a:t>功能介绍</a:t>
            </a:r>
            <a:endParaRPr lang="zh-CN" altLang="en-US" smtClean="0"/>
          </a:p>
        </p:txBody>
      </p:sp>
      <p:sp>
        <p:nvSpPr>
          <p:cNvPr id="10243" name="内容占位符 2"/>
          <p:cNvSpPr>
            <a:spLocks noGrp="1"/>
          </p:cNvSpPr>
          <p:nvPr>
            <p:ph idx="4294967295"/>
          </p:nvPr>
        </p:nvSpPr>
        <p:spPr>
          <a:xfrm>
            <a:off x="0" y="987425"/>
            <a:ext cx="8229600" cy="40328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按关键词爬取当当网的书籍信息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将爬取后的文件（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.txt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）转化为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格式的文件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对爬取后的信息进行统计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4.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信息处理后进行数据可视化的处理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 idx="4294967295"/>
          </p:nvPr>
        </p:nvSpPr>
        <p:spPr>
          <a:xfrm>
            <a:off x="820420" y="19050"/>
            <a:ext cx="4457065" cy="857250"/>
          </a:xfrm>
        </p:spPr>
        <p:txBody>
          <a:bodyPr/>
          <a:lstStyle/>
          <a:p>
            <a:pPr algn="l"/>
            <a:r>
              <a:rPr lang="zh-CN" altLang="en-US" smtClean="0"/>
              <a:t>开发环境</a:t>
            </a:r>
            <a:endParaRPr lang="zh-CN" altLang="en-US" smtClean="0"/>
          </a:p>
        </p:txBody>
      </p:sp>
      <p:sp>
        <p:nvSpPr>
          <p:cNvPr id="12291" name="内容占位符 2"/>
          <p:cNvSpPr>
            <a:spLocks noGrp="1"/>
          </p:cNvSpPr>
          <p:nvPr>
            <p:ph idx="4294967295"/>
          </p:nvPr>
        </p:nvSpPr>
        <p:spPr>
          <a:xfrm>
            <a:off x="0" y="876300"/>
            <a:ext cx="8229600" cy="3943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/>
              <a:t>      </a:t>
            </a:r>
            <a:endParaRPr lang="en-US" altLang="zh-CN" sz="2000"/>
          </a:p>
        </p:txBody>
      </p:sp>
      <p:sp>
        <p:nvSpPr>
          <p:cNvPr id="100" name="文本框 99"/>
          <p:cNvSpPr txBox="1"/>
          <p:nvPr/>
        </p:nvSpPr>
        <p:spPr>
          <a:xfrm>
            <a:off x="508635" y="955040"/>
            <a:ext cx="5080000" cy="28613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fontAlgn="auto">
              <a:lnSpc>
                <a:spcPct val="150000"/>
              </a:lnSpc>
            </a:pPr>
            <a:r>
              <a:rPr lang="en-US" sz="2000" b="0">
                <a:latin typeface="宋体" panose="02010600030101010101" pitchFamily="2" charset="-122"/>
                <a:ea typeface="宋体" panose="02010600030101010101" pitchFamily="2" charset="-122"/>
              </a:rPr>
              <a:t>①Python 3.9.0②json 2.0.9③requests 2.24.0④bs4 4.9.3⑤re 2.2.1⑥matplotlib 3.3.3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 idx="4294967295"/>
          </p:nvPr>
        </p:nvSpPr>
        <p:spPr>
          <a:xfrm>
            <a:off x="909955" y="-31115"/>
            <a:ext cx="3945890" cy="857250"/>
          </a:xfrm>
        </p:spPr>
        <p:txBody>
          <a:bodyPr/>
          <a:lstStyle/>
          <a:p>
            <a:pPr algn="l"/>
            <a:r>
              <a:rPr lang="zh-CN" altLang="en-US" smtClean="0"/>
              <a:t>技术原理</a:t>
            </a:r>
            <a:endParaRPr lang="zh-CN" altLang="en-US" smtClean="0"/>
          </a:p>
        </p:txBody>
      </p:sp>
      <p:sp>
        <p:nvSpPr>
          <p:cNvPr id="12291" name="内容占位符 2"/>
          <p:cNvSpPr>
            <a:spLocks noGrp="1"/>
          </p:cNvSpPr>
          <p:nvPr>
            <p:ph idx="4294967295"/>
          </p:nvPr>
        </p:nvSpPr>
        <p:spPr>
          <a:xfrm>
            <a:off x="0" y="987425"/>
            <a:ext cx="8229600" cy="39433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kumimoji="1" lang="zh-CN" altLang="en-US" sz="2000">
              <a:latin typeface="+mn-ea"/>
            </a:endParaRPr>
          </a:p>
          <a:p>
            <a:endParaRPr lang="en-US" altLang="zh-CN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内容占位符 2"/>
          <p:cNvSpPr>
            <a:spLocks noGrp="1"/>
          </p:cNvSpPr>
          <p:nvPr>
            <p:ph idx="4294967295"/>
          </p:nvPr>
        </p:nvSpPr>
        <p:spPr>
          <a:xfrm>
            <a:off x="0" y="857250"/>
            <a:ext cx="8229600" cy="39433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000">
              <a:latin typeface="+mn-ea"/>
            </a:endParaRPr>
          </a:p>
          <a:p>
            <a:pPr marL="0" indent="0">
              <a:buNone/>
            </a:pPr>
            <a:endParaRPr kumimoji="1" lang="en-US" altLang="zh-CN" sz="2000"/>
          </a:p>
          <a:p>
            <a:pPr marL="0" indent="0">
              <a:buNone/>
            </a:pPr>
            <a:r>
              <a:rPr kumimoji="1" lang="en-US" altLang="zh-CN" sz="2000"/>
              <a:t>     </a:t>
            </a:r>
            <a:endParaRPr kumimoji="1" lang="en-US" altLang="zh-CN" sz="2000"/>
          </a:p>
          <a:p>
            <a:pPr marL="0" indent="0">
              <a:buNone/>
            </a:pPr>
            <a:endParaRPr kumimoji="1" lang="en-US" altLang="zh-CN" sz="2000"/>
          </a:p>
          <a:p>
            <a:pPr marL="0" indent="0">
              <a:buNone/>
            </a:pPr>
            <a:endParaRPr kumimoji="1" lang="zh-CN" altLang="en-US" sz="2000">
              <a:latin typeface="+mn-ea"/>
            </a:endParaRPr>
          </a:p>
          <a:p>
            <a:endParaRPr lang="en-US" altLang="zh-CN" sz="2000"/>
          </a:p>
        </p:txBody>
      </p:sp>
      <p:sp>
        <p:nvSpPr>
          <p:cNvPr id="2" name="标题 1"/>
          <p:cNvSpPr>
            <a:spLocks noGrp="1"/>
          </p:cNvSpPr>
          <p:nvPr/>
        </p:nvSpPr>
        <p:spPr>
          <a:xfrm>
            <a:off x="909955" y="-31115"/>
            <a:ext cx="3945890" cy="857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3429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6858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0287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3716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mtClean="0"/>
              <a:t>技术原理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内容占位符 2"/>
          <p:cNvSpPr>
            <a:spLocks noGrp="1"/>
          </p:cNvSpPr>
          <p:nvPr>
            <p:ph idx="4294967295"/>
          </p:nvPr>
        </p:nvSpPr>
        <p:spPr>
          <a:xfrm>
            <a:off x="0" y="987425"/>
            <a:ext cx="8229600" cy="39433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zh-CN" sz="2000"/>
          </a:p>
          <a:p>
            <a:pPr marL="0" indent="0">
              <a:buNone/>
            </a:pPr>
            <a:r>
              <a:rPr kumimoji="1" lang="en-US" altLang="zh-CN" sz="2000" b="1"/>
              <a:t>            </a:t>
            </a:r>
            <a:endParaRPr kumimoji="1" lang="en-US" altLang="zh-CN" sz="2000" b="1"/>
          </a:p>
          <a:p>
            <a:pPr marL="0" indent="0">
              <a:buNone/>
            </a:pPr>
            <a:endParaRPr kumimoji="1" lang="zh-CN" altLang="en-US" sz="2000">
              <a:latin typeface="+mn-ea"/>
            </a:endParaRPr>
          </a:p>
          <a:p>
            <a:pPr marL="0" indent="0">
              <a:buNone/>
            </a:pPr>
            <a:endParaRPr lang="en-US" altLang="zh-CN" sz="2000"/>
          </a:p>
        </p:txBody>
      </p:sp>
      <p:sp>
        <p:nvSpPr>
          <p:cNvPr id="2" name="标题 1"/>
          <p:cNvSpPr>
            <a:spLocks noGrp="1"/>
          </p:cNvSpPr>
          <p:nvPr/>
        </p:nvSpPr>
        <p:spPr>
          <a:xfrm>
            <a:off x="909955" y="-31115"/>
            <a:ext cx="3945890" cy="857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3429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6858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0287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3716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mtClean="0"/>
              <a:t>技术原理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内容占位符 2"/>
          <p:cNvSpPr>
            <a:spLocks noGrp="1"/>
          </p:cNvSpPr>
          <p:nvPr>
            <p:ph idx="4294967295"/>
          </p:nvPr>
        </p:nvSpPr>
        <p:spPr>
          <a:xfrm>
            <a:off x="0" y="987425"/>
            <a:ext cx="8229600" cy="39433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endParaRPr kumimoji="1" lang="en-US" altLang="zh-CN" sz="2000"/>
          </a:p>
          <a:p>
            <a:pPr marL="0" indent="0">
              <a:buNone/>
            </a:pPr>
            <a:r>
              <a:rPr kumimoji="1" lang="en-US" altLang="zh-CN" sz="2000" b="1"/>
              <a:t>            </a:t>
            </a:r>
            <a:endParaRPr kumimoji="1" lang="en-US" altLang="zh-CN" sz="2000" b="1"/>
          </a:p>
          <a:p>
            <a:pPr marL="0" indent="0">
              <a:buNone/>
            </a:pPr>
            <a:endParaRPr kumimoji="1" lang="zh-CN" altLang="en-US" sz="2000">
              <a:latin typeface="+mn-ea"/>
            </a:endParaRPr>
          </a:p>
          <a:p>
            <a:pPr marL="0" indent="0">
              <a:buNone/>
            </a:pPr>
            <a:endParaRPr lang="en-US" altLang="zh-CN" sz="2000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909955" y="-31115"/>
            <a:ext cx="3945890" cy="857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3429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6858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0287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3716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mtClean="0"/>
              <a:t>技术原理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ISPRING_PRESENTATION_TITLE" val="多彩年度工作总结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2648</Words>
  <Application>WPS 演示</Application>
  <PresentationFormat>全屏显示(16:9)</PresentationFormat>
  <Paragraphs>747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宋体</vt:lpstr>
      <vt:lpstr>Wingdings</vt:lpstr>
      <vt:lpstr>Calibri</vt:lpstr>
      <vt:lpstr>Agency FB</vt:lpstr>
      <vt:lpstr>Trebuchet MS</vt:lpstr>
      <vt:lpstr>微软雅黑</vt:lpstr>
      <vt:lpstr>Calibri</vt:lpstr>
      <vt:lpstr>等线</vt:lpstr>
      <vt:lpstr>Arial Unicode MS</vt:lpstr>
      <vt:lpstr>自定义设计方案</vt:lpstr>
      <vt:lpstr>当当python类书籍爬取与分析</vt:lpstr>
      <vt:lpstr>PowerPoint 演示文稿</vt:lpstr>
      <vt:lpstr>项目来源、课题背景 </vt:lpstr>
      <vt:lpstr>功能介绍</vt:lpstr>
      <vt:lpstr>开发环境</vt:lpstr>
      <vt:lpstr>四、关键技术</vt:lpstr>
      <vt:lpstr>技术原理</vt:lpstr>
      <vt:lpstr>四、关键技术</vt:lpstr>
      <vt:lpstr>四、关键技术</vt:lpstr>
      <vt:lpstr>四、关键技术</vt:lpstr>
      <vt:lpstr>五、技术难点与特色分析</vt:lpstr>
      <vt:lpstr>五、技术难点与特色分析</vt:lpstr>
      <vt:lpstr>六、开发环境</vt:lpstr>
      <vt:lpstr>七、预期研究成果</vt:lpstr>
      <vt:lpstr>八、进度安排与人员分工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71058</cp:lastModifiedBy>
  <cp:revision>508</cp:revision>
  <dcterms:created xsi:type="dcterms:W3CDTF">2014-11-09T01:07:00Z</dcterms:created>
  <dcterms:modified xsi:type="dcterms:W3CDTF">2021-01-08T03:52:15Z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