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4B25-AA33-4CFD-AC1A-3FE77772E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8AAD7-00AC-429C-88B9-36DC14151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4E53B3-94CA-4C43-96E7-BBE90E5A1CB1}"/>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961DC1D8-9370-4FC4-B88C-D8A79E0E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7951B-116B-4D50-9DDD-73610CB45B61}"/>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51056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905B-0F2C-4BF6-8D30-423513046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D2FB2-E5A0-4EB0-8CB5-B621C815C4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E66E4-44B9-4CC8-8281-CB2C46C4CEFD}"/>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DA24E07D-C394-4E97-8224-C101F8BB0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FE421-B993-4230-9847-C27FA1E6A4EC}"/>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8747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593C0-47E5-4D1B-94BF-44C3C6899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80E532-9AEF-4EB7-9F7F-180896B57C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9725A-B2AD-4762-B64F-357489A60E4A}"/>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F3D82D95-7AD4-4000-91B6-3A7D1E2FB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0DB7E-59F3-4D15-A24A-E3573893B43B}"/>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37269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94772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753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727932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65459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E0879-1848-4EC0-94C6-5618C3C9AA8A}"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8474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64396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135429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82304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1F65-FDB4-4713-9216-D746F1547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8F69C-BDDC-4117-9367-C8611927E3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0AD4-6315-4646-A151-D5D0EBDA450A}"/>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15EF9127-6D0E-4D9D-AF2D-2D995D853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211EE-F785-475B-A560-037114F345C7}"/>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31111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66206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673587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37065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7568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720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383907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285422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30874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15463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27D3-C90D-4532-B74F-4B96EFD8F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4D009-7F36-4960-89A0-EDE386A6A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9F0662-DE81-452C-85A7-70DAD8293647}"/>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E1C9DAFD-23F7-4677-A1EB-B4C3B3248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D086E-DDFB-415F-9E8C-1F32A60ADF18}"/>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86682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D8E-94BF-4910-B777-180262AE4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ED9E4-663C-462B-9ACA-3C26664303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00723-5E31-4FFE-AB30-D34608FCC1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FF497-C7F1-43D7-973B-C3E49CE74979}"/>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A73CE9A7-30F4-49E6-9518-506A495F5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C1C9A-1BF7-42CD-AE14-9B4287D934EC}"/>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85138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8C89-1E78-4222-BE1A-9A0AD225B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ACE646-80A1-4965-ABD9-9D8B0B489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9F6FF6-342A-4983-A73B-A3CA3D324C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E8A57-7647-468D-8DC1-558B38544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9ABF3A-313A-4D83-96DF-D07043149E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E0252-3E49-4DF6-AB30-C7C96A0B6533}"/>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8" name="Footer Placeholder 7">
            <a:extLst>
              <a:ext uri="{FF2B5EF4-FFF2-40B4-BE49-F238E27FC236}">
                <a16:creationId xmlns:a16="http://schemas.microsoft.com/office/drawing/2014/main" id="{B6393C52-F683-4CB5-B8BE-2D81C603EA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10C362-678B-4918-BA28-4C5683BE72FF}"/>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33786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C48B-DCD3-497E-B109-846CD4743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A4EE5-E116-46F2-B1A4-C3A46D3FA615}"/>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3">
            <a:extLst>
              <a:ext uri="{FF2B5EF4-FFF2-40B4-BE49-F238E27FC236}">
                <a16:creationId xmlns:a16="http://schemas.microsoft.com/office/drawing/2014/main" id="{1B61F8F1-8C41-4B44-88E5-CF5CB1A8E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0152A-924E-4605-8F16-4299EA823A37}"/>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24226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2EF19-5818-4823-BFA4-24278A2336A2}"/>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3" name="Footer Placeholder 2">
            <a:extLst>
              <a:ext uri="{FF2B5EF4-FFF2-40B4-BE49-F238E27FC236}">
                <a16:creationId xmlns:a16="http://schemas.microsoft.com/office/drawing/2014/main" id="{67F169C1-4EC4-4AF4-A175-E4A15A09D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DBFB8-1505-4D5C-940F-A7D94B0AB623}"/>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72183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74B-4E7F-449E-9AF6-D5B462FE1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0A787-CEFC-4747-9190-AC37B1AAB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C9A16-4D4B-4580-AA05-9BD31F882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524E01-1654-491E-B211-CA39B1631C95}"/>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DB5314A7-6D22-4F70-9398-8893A505A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0715D-9774-46D5-85DA-D02D62F5E9F9}"/>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98858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84C-E663-4D59-8434-2C502DCC1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AEAC1-961C-4EA8-8518-2A9CCD231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60C2F-FCBE-4D20-BA0F-2B36D8441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7C18C3-C4C5-440F-B862-092D9FCE5C88}"/>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89E740E4-4258-4D56-B001-72395578F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635DA-AFB0-4BB7-B8FA-309987CA76BB}"/>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49235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1A18C-6D09-4AB2-9B1F-7CA5CF608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C127B-4078-4562-A3AE-A2A6B6490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EF576-6980-47CB-A98E-C21E917F1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655DBD40-5703-404A-89A3-212336C15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33A694-5B13-4F37-87C2-B094E135C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F24B8-1B3A-4715-BB55-DCE9A824C905}" type="slidenum">
              <a:rPr lang="en-US" smtClean="0"/>
              <a:t>‹#›</a:t>
            </a:fld>
            <a:endParaRPr lang="en-US"/>
          </a:p>
        </p:txBody>
      </p:sp>
    </p:spTree>
    <p:extLst>
      <p:ext uri="{BB962C8B-B14F-4D97-AF65-F5344CB8AC3E}">
        <p14:creationId xmlns:p14="http://schemas.microsoft.com/office/powerpoint/2010/main" val="17894791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E0879-1848-4EC0-94C6-5618C3C9AA8A}" type="datetimeFigureOut">
              <a:rPr lang="en-US" smtClean="0"/>
              <a:t>5/2/2018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6F24B8-1B3A-4715-BB55-DCE9A824C905}" type="slidenum">
              <a:rPr lang="en-US" smtClean="0"/>
              <a:t>‹#›</a:t>
            </a:fld>
            <a:endParaRPr lang="en-US"/>
          </a:p>
        </p:txBody>
      </p:sp>
    </p:spTree>
    <p:extLst>
      <p:ext uri="{BB962C8B-B14F-4D97-AF65-F5344CB8AC3E}">
        <p14:creationId xmlns:p14="http://schemas.microsoft.com/office/powerpoint/2010/main" val="291140491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B75D-E6A6-4493-81DD-83C50F741064}"/>
              </a:ext>
            </a:extLst>
          </p:cNvPr>
          <p:cNvSpPr>
            <a:spLocks noGrp="1"/>
          </p:cNvSpPr>
          <p:nvPr>
            <p:ph type="ctrTitle"/>
          </p:nvPr>
        </p:nvSpPr>
        <p:spPr>
          <a:xfrm>
            <a:off x="1524000" y="0"/>
            <a:ext cx="9144000" cy="980661"/>
          </a:xfrm>
        </p:spPr>
        <p:txBody>
          <a:bodyPr>
            <a:normAutofit/>
          </a:bodyPr>
          <a:lstStyle/>
          <a:p>
            <a:r>
              <a:rPr lang="en-US" sz="4400" b="1" dirty="0"/>
              <a:t>NHẬP MÔN CÔNG NGHỆ PHẦN MỀM</a:t>
            </a:r>
            <a:endParaRPr lang="en-US" sz="4400" dirty="0"/>
          </a:p>
        </p:txBody>
      </p:sp>
      <p:sp>
        <p:nvSpPr>
          <p:cNvPr id="3" name="Subtitle 2">
            <a:extLst>
              <a:ext uri="{FF2B5EF4-FFF2-40B4-BE49-F238E27FC236}">
                <a16:creationId xmlns:a16="http://schemas.microsoft.com/office/drawing/2014/main" id="{A2BF8FE9-0F34-4B4B-BEF3-0991512DC7D8}"/>
              </a:ext>
            </a:extLst>
          </p:cNvPr>
          <p:cNvSpPr>
            <a:spLocks noGrp="1"/>
          </p:cNvSpPr>
          <p:nvPr>
            <p:ph type="subTitle" idx="1"/>
          </p:nvPr>
        </p:nvSpPr>
        <p:spPr>
          <a:xfrm>
            <a:off x="1683027" y="1245704"/>
            <a:ext cx="8865704" cy="5612296"/>
          </a:xfrm>
        </p:spPr>
        <p:txBody>
          <a:bodyPr/>
          <a:lstStyle/>
          <a:p>
            <a:r>
              <a:rPr lang="en-US" b="1" u="sng" dirty="0"/>
              <a:t>ĐỀ TÀI: </a:t>
            </a:r>
            <a:r>
              <a:rPr lang="en-US" b="1" dirty="0"/>
              <a:t>SAD </a:t>
            </a:r>
            <a:r>
              <a:rPr lang="en-US" b="1" u="sng" dirty="0"/>
              <a:t>(</a:t>
            </a:r>
            <a:r>
              <a:rPr lang="en-US" b="1" i="1" dirty="0"/>
              <a:t>Rapid Application Development)</a:t>
            </a:r>
          </a:p>
          <a:p>
            <a:r>
              <a:rPr lang="en-US" b="1" i="1" u="sng" dirty="0"/>
              <a:t>GVHD:</a:t>
            </a:r>
            <a:r>
              <a:rPr lang="en-US" b="1" i="1" dirty="0"/>
              <a:t> </a:t>
            </a:r>
            <a:r>
              <a:rPr lang="en-US" b="1" i="1" dirty="0" err="1"/>
              <a:t>Nguyễn</a:t>
            </a:r>
            <a:r>
              <a:rPr lang="en-US" b="1" i="1" dirty="0"/>
              <a:t> </a:t>
            </a:r>
            <a:r>
              <a:rPr lang="en-US" b="1" i="1" dirty="0" err="1"/>
              <a:t>Công</a:t>
            </a:r>
            <a:r>
              <a:rPr lang="en-US" b="1" i="1" dirty="0"/>
              <a:t> </a:t>
            </a:r>
            <a:r>
              <a:rPr lang="en-US" b="1" i="1" dirty="0" err="1"/>
              <a:t>Hoan</a:t>
            </a:r>
            <a:endParaRPr lang="en-US" b="1" i="1" dirty="0"/>
          </a:p>
          <a:p>
            <a:r>
              <a:rPr lang="en-US" b="1" u="sng" dirty="0" err="1"/>
              <a:t>Tên</a:t>
            </a:r>
            <a:r>
              <a:rPr lang="en-US" b="1" u="sng" dirty="0"/>
              <a:t> </a:t>
            </a:r>
            <a:r>
              <a:rPr lang="en-US" b="1" u="sng" dirty="0" err="1"/>
              <a:t>Nhóm</a:t>
            </a:r>
            <a:r>
              <a:rPr lang="en-US" b="1" dirty="0"/>
              <a:t>: </a:t>
            </a:r>
            <a:r>
              <a:rPr lang="en-US" b="1" i="1" dirty="0"/>
              <a:t>1234</a:t>
            </a:r>
            <a:endParaRPr lang="en-US" i="1" dirty="0"/>
          </a:p>
          <a:p>
            <a:pPr algn="l"/>
            <a:r>
              <a:rPr lang="en-US" i="1" dirty="0"/>
              <a:t>            </a:t>
            </a:r>
          </a:p>
          <a:p>
            <a:pPr algn="l"/>
            <a:r>
              <a:rPr lang="en-US" b="1" i="1" dirty="0"/>
              <a:t>             </a:t>
            </a:r>
            <a:r>
              <a:rPr lang="en-US" b="1" i="1" u="sng" dirty="0" err="1"/>
              <a:t>Tên</a:t>
            </a:r>
            <a:r>
              <a:rPr lang="en-US" b="1" i="1" u="sng" dirty="0"/>
              <a:t> </a:t>
            </a:r>
            <a:r>
              <a:rPr lang="en-US" b="1" i="1" u="sng" dirty="0" err="1"/>
              <a:t>thành</a:t>
            </a:r>
            <a:r>
              <a:rPr lang="en-US" b="1" i="1" u="sng" dirty="0"/>
              <a:t> </a:t>
            </a:r>
            <a:r>
              <a:rPr lang="en-US" b="1" i="1" u="sng" dirty="0" err="1"/>
              <a:t>viên</a:t>
            </a:r>
            <a:r>
              <a:rPr lang="en-US" b="1" i="1" u="sng" dirty="0"/>
              <a:t>: </a:t>
            </a:r>
          </a:p>
          <a:p>
            <a:pPr marL="457200" indent="-457200" algn="l">
              <a:buFont typeface="+mj-lt"/>
              <a:buAutoNum type="arabicPeriod"/>
            </a:pPr>
            <a:r>
              <a:rPr lang="en-US" i="1" dirty="0" err="1"/>
              <a:t>Dương</a:t>
            </a:r>
            <a:r>
              <a:rPr lang="en-US" i="1" dirty="0"/>
              <a:t> </a:t>
            </a:r>
            <a:r>
              <a:rPr lang="en-US" i="1" dirty="0" err="1"/>
              <a:t>Trí</a:t>
            </a:r>
            <a:r>
              <a:rPr lang="en-US" i="1" dirty="0"/>
              <a:t> </a:t>
            </a:r>
            <a:r>
              <a:rPr lang="en-US" i="1" dirty="0" err="1"/>
              <a:t>Tuệ</a:t>
            </a:r>
            <a:r>
              <a:rPr lang="en-US" i="1" dirty="0"/>
              <a:t> - 16521390</a:t>
            </a:r>
          </a:p>
          <a:p>
            <a:pPr marL="457200" indent="-457200" algn="l">
              <a:buFont typeface="+mj-lt"/>
              <a:buAutoNum type="arabicPeriod"/>
            </a:pPr>
            <a:r>
              <a:rPr lang="en-US" i="1" dirty="0" err="1"/>
              <a:t>Trần</a:t>
            </a:r>
            <a:r>
              <a:rPr lang="en-US" i="1" dirty="0"/>
              <a:t> </a:t>
            </a:r>
            <a:r>
              <a:rPr lang="en-US" i="1" dirty="0" err="1"/>
              <a:t>Xuân</a:t>
            </a:r>
            <a:r>
              <a:rPr lang="en-US" i="1" dirty="0"/>
              <a:t> </a:t>
            </a:r>
            <a:r>
              <a:rPr lang="en-US" i="1" dirty="0" err="1"/>
              <a:t>Bắc</a:t>
            </a:r>
            <a:r>
              <a:rPr lang="en-US" i="1" dirty="0"/>
              <a:t> – 16520069</a:t>
            </a:r>
          </a:p>
          <a:p>
            <a:pPr marL="457200" indent="-457200" algn="l">
              <a:buFont typeface="+mj-lt"/>
              <a:buAutoNum type="arabicPeriod"/>
            </a:pPr>
            <a:r>
              <a:rPr lang="en-US" i="1" dirty="0"/>
              <a:t> </a:t>
            </a:r>
            <a:r>
              <a:rPr lang="en-US" i="1" dirty="0" err="1"/>
              <a:t>Võ</a:t>
            </a:r>
            <a:r>
              <a:rPr lang="en-US" i="1" dirty="0"/>
              <a:t> </a:t>
            </a:r>
            <a:r>
              <a:rPr lang="en-US" i="1" dirty="0" err="1"/>
              <a:t>Hiễn</a:t>
            </a:r>
            <a:r>
              <a:rPr lang="en-US" i="1" dirty="0"/>
              <a:t> - </a:t>
            </a:r>
            <a:r>
              <a:rPr lang="en-US" dirty="0"/>
              <a:t>16520372</a:t>
            </a:r>
            <a:endParaRPr lang="en-US" i="1" dirty="0"/>
          </a:p>
          <a:p>
            <a:pPr marL="457200" indent="-457200" algn="l">
              <a:buFont typeface="+mj-lt"/>
              <a:buAutoNum type="arabicPeriod"/>
            </a:pPr>
            <a:r>
              <a:rPr lang="en-US" i="1" dirty="0"/>
              <a:t> </a:t>
            </a:r>
            <a:r>
              <a:rPr lang="en-US" dirty="0" err="1"/>
              <a:t>Vũ</a:t>
            </a:r>
            <a:r>
              <a:rPr lang="en-US" dirty="0"/>
              <a:t> </a:t>
            </a:r>
            <a:r>
              <a:rPr lang="en-US" dirty="0" err="1"/>
              <a:t>Nhật</a:t>
            </a:r>
            <a:r>
              <a:rPr lang="en-US" dirty="0"/>
              <a:t> Nam - 16520781</a:t>
            </a:r>
          </a:p>
          <a:p>
            <a:pPr algn="l"/>
            <a:endParaRPr lang="en-US" i="1" dirty="0"/>
          </a:p>
        </p:txBody>
      </p:sp>
    </p:spTree>
    <p:extLst>
      <p:ext uri="{BB962C8B-B14F-4D97-AF65-F5344CB8AC3E}">
        <p14:creationId xmlns:p14="http://schemas.microsoft.com/office/powerpoint/2010/main" val="377952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6D596-427F-4E1F-88C2-4AFF3D9705A5}"/>
              </a:ext>
            </a:extLst>
          </p:cNvPr>
          <p:cNvSpPr>
            <a:spLocks noGrp="1"/>
          </p:cNvSpPr>
          <p:nvPr>
            <p:ph type="title"/>
          </p:nvPr>
        </p:nvSpPr>
        <p:spPr>
          <a:xfrm>
            <a:off x="653143" y="1645920"/>
            <a:ext cx="3522879" cy="4470821"/>
          </a:xfrm>
        </p:spPr>
        <p:txBody>
          <a:bodyPr>
            <a:normAutofit/>
          </a:bodyPr>
          <a:lstStyle/>
          <a:p>
            <a:pPr algn="ctr"/>
            <a:r>
              <a:rPr lang="nn-NO" sz="4000" b="1" dirty="0">
                <a:solidFill>
                  <a:schemeClr val="bg2"/>
                </a:solidFill>
              </a:rPr>
              <a:t>Sử dụng RAD trong SDLC</a:t>
            </a:r>
            <a:endParaRPr lang="en-US" sz="4000" b="1" dirty="0">
              <a:solidFill>
                <a:schemeClr val="bg2"/>
              </a:solidFill>
            </a:endParaRPr>
          </a:p>
        </p:txBody>
      </p:sp>
      <p:sp>
        <p:nvSpPr>
          <p:cNvPr id="3" name="Content Placeholder 2">
            <a:extLst>
              <a:ext uri="{FF2B5EF4-FFF2-40B4-BE49-F238E27FC236}">
                <a16:creationId xmlns:a16="http://schemas.microsoft.com/office/drawing/2014/main" id="{2623BED3-1A4A-4A16-8287-01087ABB5237}"/>
              </a:ext>
            </a:extLst>
          </p:cNvPr>
          <p:cNvSpPr>
            <a:spLocks noGrp="1"/>
          </p:cNvSpPr>
          <p:nvPr>
            <p:ph idx="1"/>
          </p:nvPr>
        </p:nvSpPr>
        <p:spPr>
          <a:xfrm>
            <a:off x="5204109" y="1645920"/>
            <a:ext cx="6269434" cy="4470821"/>
          </a:xfrm>
        </p:spPr>
        <p:txBody>
          <a:bodyPr>
            <a:normAutofit/>
          </a:bodyPr>
          <a:lstStyle/>
          <a:p>
            <a:r>
              <a:rPr lang="vi-VN" sz="2400" dirty="0"/>
              <a:t>RAD rất mạnh khi được sử dụng trong SDLC</a:t>
            </a:r>
          </a:p>
          <a:p>
            <a:r>
              <a:rPr lang="vi-VN" sz="2400" dirty="0"/>
              <a:t>Nó có thể được sử dụng như một công cụ để cập nhật, cải tiến, hoặc đổi mới các phần được lựa chọn của hệ thống</a:t>
            </a:r>
            <a:endParaRPr lang="en-US" sz="2400" dirty="0"/>
          </a:p>
        </p:txBody>
      </p:sp>
    </p:spTree>
    <p:extLst>
      <p:ext uri="{BB962C8B-B14F-4D97-AF65-F5344CB8AC3E}">
        <p14:creationId xmlns:p14="http://schemas.microsoft.com/office/powerpoint/2010/main" val="334584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606AF-C023-4097-B038-1E5765F74BEE}"/>
              </a:ext>
            </a:extLst>
          </p:cNvPr>
          <p:cNvSpPr>
            <a:spLocks noGrp="1"/>
          </p:cNvSpPr>
          <p:nvPr>
            <p:ph type="title"/>
          </p:nvPr>
        </p:nvSpPr>
        <p:spPr>
          <a:xfrm>
            <a:off x="653143" y="1645920"/>
            <a:ext cx="3522879" cy="4470821"/>
          </a:xfrm>
        </p:spPr>
        <p:txBody>
          <a:bodyPr>
            <a:normAutofit/>
          </a:bodyPr>
          <a:lstStyle/>
          <a:p>
            <a:pPr algn="ctr"/>
            <a:r>
              <a:rPr lang="vi-VN" b="1" dirty="0">
                <a:solidFill>
                  <a:schemeClr val="bg2"/>
                </a:solidFill>
              </a:rPr>
              <a:t>Nhược điểm của RAD</a:t>
            </a:r>
            <a:endParaRPr lang="en-US" b="1" dirty="0">
              <a:solidFill>
                <a:schemeClr val="bg2"/>
              </a:solidFill>
            </a:endParaRPr>
          </a:p>
        </p:txBody>
      </p:sp>
      <p:sp>
        <p:nvSpPr>
          <p:cNvPr id="3" name="Content Placeholder 2">
            <a:extLst>
              <a:ext uri="{FF2B5EF4-FFF2-40B4-BE49-F238E27FC236}">
                <a16:creationId xmlns:a16="http://schemas.microsoft.com/office/drawing/2014/main" id="{6A652D10-7556-47BB-9E94-031FA3D0B5BA}"/>
              </a:ext>
            </a:extLst>
          </p:cNvPr>
          <p:cNvSpPr>
            <a:spLocks noGrp="1"/>
          </p:cNvSpPr>
          <p:nvPr>
            <p:ph idx="1"/>
          </p:nvPr>
        </p:nvSpPr>
        <p:spPr>
          <a:xfrm>
            <a:off x="5204109" y="1143000"/>
            <a:ext cx="6269434" cy="4973741"/>
          </a:xfrm>
        </p:spPr>
        <p:txBody>
          <a:bodyPr>
            <a:normAutofit/>
          </a:bodyPr>
          <a:lstStyle/>
          <a:p>
            <a:r>
              <a:rPr lang="vi-VN" sz="2400" dirty="0"/>
              <a:t>Có thể thử và vội vàng dự án quá nhiều</a:t>
            </a:r>
          </a:p>
          <a:p>
            <a:r>
              <a:rPr lang="vi-VN" sz="2400" dirty="0"/>
              <a:t>Được ghi chép một cách gọn gàng</a:t>
            </a:r>
          </a:p>
          <a:p>
            <a:r>
              <a:rPr lang="vi-VN" sz="2400" dirty="0"/>
              <a:t>Có thể không giải quyết các vấn đề về doanh nghiệp</a:t>
            </a:r>
          </a:p>
          <a:p>
            <a:r>
              <a:rPr lang="vi-VN" sz="2400" dirty="0"/>
              <a:t>Đường cong học tập tiềm năng dốc cho các lập trình viên thiếu kinh nghiệm với các công cụ RAD</a:t>
            </a:r>
            <a:endParaRPr lang="en-US" sz="2400" dirty="0"/>
          </a:p>
        </p:txBody>
      </p:sp>
    </p:spTree>
    <p:extLst>
      <p:ext uri="{BB962C8B-B14F-4D97-AF65-F5344CB8AC3E}">
        <p14:creationId xmlns:p14="http://schemas.microsoft.com/office/powerpoint/2010/main" val="317476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E8730-A64D-458E-8B0C-9CECF9485522}"/>
              </a:ext>
            </a:extLst>
          </p:cNvPr>
          <p:cNvSpPr>
            <a:spLocks noGrp="1"/>
          </p:cNvSpPr>
          <p:nvPr>
            <p:ph type="title"/>
          </p:nvPr>
        </p:nvSpPr>
        <p:spPr>
          <a:xfrm>
            <a:off x="653143" y="1645920"/>
            <a:ext cx="3522879" cy="4470821"/>
          </a:xfrm>
        </p:spPr>
        <p:txBody>
          <a:bodyPr>
            <a:normAutofit/>
          </a:bodyPr>
          <a:lstStyle/>
          <a:p>
            <a:pPr algn="r"/>
            <a:endParaRPr lang="en-US">
              <a:solidFill>
                <a:schemeClr val="bg2"/>
              </a:solidFill>
            </a:endParaRPr>
          </a:p>
        </p:txBody>
      </p:sp>
      <p:sp>
        <p:nvSpPr>
          <p:cNvPr id="3" name="Content Placeholder 2">
            <a:extLst>
              <a:ext uri="{FF2B5EF4-FFF2-40B4-BE49-F238E27FC236}">
                <a16:creationId xmlns:a16="http://schemas.microsoft.com/office/drawing/2014/main" id="{BF5F5F93-D839-44E3-B593-F629FF21AF62}"/>
              </a:ext>
            </a:extLst>
          </p:cNvPr>
          <p:cNvSpPr>
            <a:spLocks noGrp="1"/>
          </p:cNvSpPr>
          <p:nvPr>
            <p:ph idx="1"/>
          </p:nvPr>
        </p:nvSpPr>
        <p:spPr>
          <a:xfrm>
            <a:off x="5204109" y="1645920"/>
            <a:ext cx="6269434" cy="4470821"/>
          </a:xfrm>
        </p:spPr>
        <p:txBody>
          <a:bodyPr>
            <a:normAutofit/>
          </a:bodyPr>
          <a:lstStyle/>
          <a:p>
            <a:endParaRPr lang="en-US"/>
          </a:p>
        </p:txBody>
      </p:sp>
    </p:spTree>
    <p:extLst>
      <p:ext uri="{BB962C8B-B14F-4D97-AF65-F5344CB8AC3E}">
        <p14:creationId xmlns:p14="http://schemas.microsoft.com/office/powerpoint/2010/main" val="113003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Shape 24">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3F699-CDB9-428C-B757-776C4A91993F}"/>
              </a:ext>
            </a:extLst>
          </p:cNvPr>
          <p:cNvSpPr>
            <a:spLocks noGrp="1"/>
          </p:cNvSpPr>
          <p:nvPr>
            <p:ph type="title"/>
          </p:nvPr>
        </p:nvSpPr>
        <p:spPr>
          <a:xfrm>
            <a:off x="212035" y="829994"/>
            <a:ext cx="4082670" cy="5286747"/>
          </a:xfrm>
        </p:spPr>
        <p:txBody>
          <a:bodyPr>
            <a:normAutofit/>
          </a:bodyPr>
          <a:lstStyle/>
          <a:p>
            <a:pPr algn="ctr"/>
            <a:br>
              <a:rPr lang="en-US" sz="3200" dirty="0">
                <a:solidFill>
                  <a:schemeClr val="bg2"/>
                </a:solidFill>
              </a:rPr>
            </a:br>
            <a:br>
              <a:rPr lang="en-US" sz="3200" dirty="0">
                <a:solidFill>
                  <a:schemeClr val="bg2"/>
                </a:solidFill>
              </a:rPr>
            </a:br>
            <a:br>
              <a:rPr lang="en-US" sz="3200" dirty="0">
                <a:solidFill>
                  <a:schemeClr val="bg2"/>
                </a:solidFill>
              </a:rPr>
            </a:br>
            <a:br>
              <a:rPr lang="en-US" sz="3200" dirty="0">
                <a:solidFill>
                  <a:schemeClr val="bg2"/>
                </a:solidFill>
              </a:rPr>
            </a:br>
            <a:r>
              <a:rPr lang="en-US" sz="3200" dirty="0">
                <a:solidFill>
                  <a:schemeClr val="bg2"/>
                </a:solidFill>
              </a:rPr>
              <a:t> </a:t>
            </a:r>
            <a:r>
              <a:rPr lang="en-US" sz="4000" b="1" dirty="0" err="1">
                <a:solidFill>
                  <a:schemeClr val="bg2"/>
                </a:solidFill>
              </a:rPr>
              <a:t>Định</a:t>
            </a:r>
            <a:r>
              <a:rPr lang="en-US" sz="4000" b="1" dirty="0">
                <a:solidFill>
                  <a:schemeClr val="bg2"/>
                </a:solidFill>
              </a:rPr>
              <a:t> </a:t>
            </a:r>
            <a:r>
              <a:rPr lang="en-US" sz="4000" b="1" dirty="0" err="1">
                <a:solidFill>
                  <a:schemeClr val="bg2"/>
                </a:solidFill>
              </a:rPr>
              <a:t>nghĩa</a:t>
            </a:r>
            <a:endParaRPr lang="en-US" sz="4000" b="1" dirty="0">
              <a:solidFill>
                <a:schemeClr val="bg2"/>
              </a:solidFill>
            </a:endParaRPr>
          </a:p>
        </p:txBody>
      </p:sp>
      <p:sp>
        <p:nvSpPr>
          <p:cNvPr id="3" name="Content Placeholder 2">
            <a:extLst>
              <a:ext uri="{FF2B5EF4-FFF2-40B4-BE49-F238E27FC236}">
                <a16:creationId xmlns:a16="http://schemas.microsoft.com/office/drawing/2014/main" id="{B5A265E4-69B4-44A2-A962-9726EDC34B5F}"/>
              </a:ext>
            </a:extLst>
          </p:cNvPr>
          <p:cNvSpPr>
            <a:spLocks noGrp="1"/>
          </p:cNvSpPr>
          <p:nvPr>
            <p:ph idx="1"/>
          </p:nvPr>
        </p:nvSpPr>
        <p:spPr>
          <a:xfrm>
            <a:off x="4990912" y="1012874"/>
            <a:ext cx="6482631" cy="5103867"/>
          </a:xfrm>
        </p:spPr>
        <p:txBody>
          <a:bodyPr>
            <a:normAutofit/>
          </a:bodyPr>
          <a:lstStyle/>
          <a:p>
            <a:r>
              <a:rPr lang="vi-VN" sz="2400" dirty="0"/>
              <a:t>RAD, hoặc phát triển ứng dụng nhanh chóng, là một cách tiếp cận hướng đối tượng để phát triển hệ thống bao gồm một phương pháp phát triển cũng như các công cụ phần mềm</a:t>
            </a:r>
            <a:endParaRPr lang="en-US" sz="2400" dirty="0"/>
          </a:p>
          <a:p>
            <a:endParaRPr lang="en-US" sz="2400" dirty="0"/>
          </a:p>
          <a:p>
            <a:r>
              <a:rPr lang="en-US" sz="2400" dirty="0"/>
              <a:t> </a:t>
            </a:r>
            <a:r>
              <a:rPr lang="vi-VN" sz="2400" dirty="0"/>
              <a:t>RAD đặc biệt thích hợp cho phần mềm phát triển được thúc đẩy bởi các yêu cầu giao diện người dung</a:t>
            </a:r>
            <a:r>
              <a:rPr lang="en-US" sz="2400" dirty="0"/>
              <a:t>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p>
        </p:txBody>
      </p:sp>
    </p:spTree>
    <p:extLst>
      <p:ext uri="{BB962C8B-B14F-4D97-AF65-F5344CB8AC3E}">
        <p14:creationId xmlns:p14="http://schemas.microsoft.com/office/powerpoint/2010/main" val="162816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65B37-157D-42BB-A694-17A3BB0BDA45}"/>
              </a:ext>
            </a:extLst>
          </p:cNvPr>
          <p:cNvSpPr>
            <a:spLocks noGrp="1"/>
          </p:cNvSpPr>
          <p:nvPr>
            <p:ph type="title"/>
          </p:nvPr>
        </p:nvSpPr>
        <p:spPr>
          <a:xfrm>
            <a:off x="106017" y="1645920"/>
            <a:ext cx="3260035" cy="4470821"/>
          </a:xfrm>
        </p:spPr>
        <p:txBody>
          <a:bodyPr>
            <a:normAutofit/>
          </a:bodyPr>
          <a:lstStyle/>
          <a:p>
            <a:pPr algn="ctr"/>
            <a:br>
              <a:rPr lang="en-US" sz="4000" dirty="0">
                <a:solidFill>
                  <a:schemeClr val="bg2"/>
                </a:solidFill>
              </a:rPr>
            </a:br>
            <a:br>
              <a:rPr lang="en-US" sz="4000" dirty="0">
                <a:solidFill>
                  <a:schemeClr val="bg2"/>
                </a:solidFill>
              </a:rPr>
            </a:b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r>
              <a:rPr lang="en-US" sz="4000" b="1" dirty="0">
                <a:solidFill>
                  <a:schemeClr val="bg2"/>
                </a:solidFill>
              </a:rPr>
              <a:t>         RAD</a:t>
            </a:r>
          </a:p>
        </p:txBody>
      </p:sp>
      <p:sp>
        <p:nvSpPr>
          <p:cNvPr id="3" name="Content Placeholder 2">
            <a:extLst>
              <a:ext uri="{FF2B5EF4-FFF2-40B4-BE49-F238E27FC236}">
                <a16:creationId xmlns:a16="http://schemas.microsoft.com/office/drawing/2014/main" id="{0F904BF9-0A77-48AD-AF63-081DE1CF798A}"/>
              </a:ext>
            </a:extLst>
          </p:cNvPr>
          <p:cNvSpPr>
            <a:spLocks noGrp="1"/>
          </p:cNvSpPr>
          <p:nvPr>
            <p:ph idx="1"/>
          </p:nvPr>
        </p:nvSpPr>
        <p:spPr>
          <a:xfrm>
            <a:off x="5204109" y="1510748"/>
            <a:ext cx="6269434" cy="4605993"/>
          </a:xfrm>
        </p:spPr>
        <p:txBody>
          <a:bodyPr>
            <a:normAutofit/>
          </a:bodyPr>
          <a:lstStyle/>
          <a:p>
            <a:pPr marL="0" indent="0">
              <a:buNone/>
            </a:pPr>
            <a:r>
              <a:rPr lang="vi-VN" sz="2400" dirty="0"/>
              <a:t>Có ba giai đoạn rộng với RAD:</a:t>
            </a:r>
          </a:p>
          <a:p>
            <a:r>
              <a:rPr lang="vi-VN" sz="2400" dirty="0"/>
              <a:t>Lập kế hoạch yêu cầu</a:t>
            </a:r>
          </a:p>
          <a:p>
            <a:r>
              <a:rPr lang="vi-VN" sz="2400" dirty="0"/>
              <a:t>Xưởng thiết kế RAD</a:t>
            </a:r>
          </a:p>
          <a:p>
            <a:r>
              <a:rPr lang="vi-VN" sz="2400" dirty="0"/>
              <a:t>Thực hiện</a:t>
            </a:r>
            <a:endParaRPr lang="en-US" sz="2400" dirty="0"/>
          </a:p>
        </p:txBody>
      </p:sp>
    </p:spTree>
    <p:extLst>
      <p:ext uri="{BB962C8B-B14F-4D97-AF65-F5344CB8AC3E}">
        <p14:creationId xmlns:p14="http://schemas.microsoft.com/office/powerpoint/2010/main" val="49546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A9751-876C-4521-A9C9-50822A63B154}"/>
              </a:ext>
            </a:extLst>
          </p:cNvPr>
          <p:cNvSpPr>
            <a:spLocks noGrp="1"/>
          </p:cNvSpPr>
          <p:nvPr>
            <p:ph type="title"/>
          </p:nvPr>
        </p:nvSpPr>
        <p:spPr>
          <a:xfrm>
            <a:off x="653143" y="1645920"/>
            <a:ext cx="3522879" cy="4470821"/>
          </a:xfrm>
        </p:spPr>
        <p:txBody>
          <a:bodyPr>
            <a:normAutofit/>
          </a:bodyPr>
          <a:lstStyle/>
          <a:p>
            <a:pPr algn="ctr"/>
            <a:br>
              <a:rPr lang="en-US" sz="4000" b="1" dirty="0">
                <a:solidFill>
                  <a:schemeClr val="bg2"/>
                </a:solidFill>
              </a:rPr>
            </a:br>
            <a:r>
              <a:rPr lang="en-US" sz="4000" b="1" dirty="0" err="1">
                <a:solidFill>
                  <a:schemeClr val="bg2"/>
                </a:solidFill>
              </a:rPr>
              <a:t>Yêu</a:t>
            </a:r>
            <a:r>
              <a:rPr lang="en-US" sz="4000" b="1" dirty="0">
                <a:solidFill>
                  <a:schemeClr val="bg2"/>
                </a:solidFill>
              </a:rPr>
              <a:t> </a:t>
            </a:r>
            <a:r>
              <a:rPr lang="en-US" sz="4000" b="1" dirty="0" err="1">
                <a:solidFill>
                  <a:schemeClr val="bg2"/>
                </a:solidFill>
              </a:rPr>
              <a:t>cầu</a:t>
            </a:r>
            <a:r>
              <a:rPr lang="en-US" sz="4000" b="1" dirty="0">
                <a:solidFill>
                  <a:schemeClr val="bg2"/>
                </a:solidFill>
              </a:rPr>
              <a:t> </a:t>
            </a:r>
            <a:r>
              <a:rPr lang="en-US" sz="4000" b="1" dirty="0" err="1">
                <a:solidFill>
                  <a:schemeClr val="bg2"/>
                </a:solidFill>
              </a:rPr>
              <a:t>lập</a:t>
            </a:r>
            <a:r>
              <a:rPr lang="en-US" sz="4000" b="1" dirty="0">
                <a:solidFill>
                  <a:schemeClr val="bg2"/>
                </a:solidFill>
              </a:rPr>
              <a:t> </a:t>
            </a:r>
            <a:r>
              <a:rPr lang="en-US" sz="4000" b="1" dirty="0" err="1">
                <a:solidFill>
                  <a:schemeClr val="bg2"/>
                </a:solidFill>
              </a:rPr>
              <a:t>kế</a:t>
            </a:r>
            <a:r>
              <a:rPr lang="en-US" sz="4000" b="1" dirty="0">
                <a:solidFill>
                  <a:schemeClr val="bg2"/>
                </a:solidFill>
              </a:rPr>
              <a:t> </a:t>
            </a:r>
            <a:r>
              <a:rPr lang="en-US" sz="4000" b="1" dirty="0" err="1">
                <a:solidFill>
                  <a:schemeClr val="bg2"/>
                </a:solidFill>
              </a:rPr>
              <a:t>hoạch</a:t>
            </a:r>
            <a:r>
              <a:rPr lang="en-US" sz="4000" b="1" dirty="0">
                <a:solidFill>
                  <a:schemeClr val="bg2"/>
                </a:solidFill>
              </a:rPr>
              <a:t> </a:t>
            </a: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endParaRPr lang="en-US" sz="4000" b="1" dirty="0">
              <a:solidFill>
                <a:schemeClr val="bg2"/>
              </a:solidFill>
            </a:endParaRPr>
          </a:p>
        </p:txBody>
      </p:sp>
      <p:sp>
        <p:nvSpPr>
          <p:cNvPr id="3" name="Content Placeholder 2">
            <a:extLst>
              <a:ext uri="{FF2B5EF4-FFF2-40B4-BE49-F238E27FC236}">
                <a16:creationId xmlns:a16="http://schemas.microsoft.com/office/drawing/2014/main" id="{13A7F0FB-7ADC-4EBC-B196-006667D7A47C}"/>
              </a:ext>
            </a:extLst>
          </p:cNvPr>
          <p:cNvSpPr>
            <a:spLocks noGrp="1"/>
          </p:cNvSpPr>
          <p:nvPr>
            <p:ph idx="1"/>
          </p:nvPr>
        </p:nvSpPr>
        <p:spPr>
          <a:xfrm>
            <a:off x="5204109" y="1645920"/>
            <a:ext cx="6269434" cy="4470821"/>
          </a:xfrm>
        </p:spPr>
        <p:txBody>
          <a:bodyPr>
            <a:normAutofit/>
          </a:bodyPr>
          <a:lstStyle/>
          <a:p>
            <a:r>
              <a:rPr lang="vi-VN" sz="2400" dirty="0"/>
              <a:t>Người dùng và nhà phân tích đáp ứng để xác định mục tiêu của ứng dụng hoặc hệ thống</a:t>
            </a:r>
            <a:endParaRPr lang="en-US" sz="2400" dirty="0"/>
          </a:p>
          <a:p>
            <a:r>
              <a:rPr lang="vi-VN" sz="2400" dirty="0"/>
              <a:t>Hướng tới giải quyết các vấn đề kinh doanh</a:t>
            </a:r>
            <a:endParaRPr lang="en-US" sz="2400" dirty="0"/>
          </a:p>
        </p:txBody>
      </p:sp>
    </p:spTree>
    <p:extLst>
      <p:ext uri="{BB962C8B-B14F-4D97-AF65-F5344CB8AC3E}">
        <p14:creationId xmlns:p14="http://schemas.microsoft.com/office/powerpoint/2010/main" val="363287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5493E-7FCE-44D5-852A-AAA79E5F6A3D}"/>
              </a:ext>
            </a:extLst>
          </p:cNvPr>
          <p:cNvSpPr>
            <a:spLocks noGrp="1"/>
          </p:cNvSpPr>
          <p:nvPr>
            <p:ph type="title"/>
          </p:nvPr>
        </p:nvSpPr>
        <p:spPr>
          <a:xfrm>
            <a:off x="653143" y="1645920"/>
            <a:ext cx="3522879" cy="4470821"/>
          </a:xfrm>
        </p:spPr>
        <p:txBody>
          <a:bodyPr>
            <a:normAutofit/>
          </a:bodyPr>
          <a:lstStyle/>
          <a:p>
            <a:pPr algn="ctr"/>
            <a:br>
              <a:rPr lang="en-US" b="1" dirty="0">
                <a:solidFill>
                  <a:schemeClr val="bg2"/>
                </a:solidFill>
              </a:rPr>
            </a:br>
            <a:r>
              <a:rPr lang="en-US" b="1" dirty="0">
                <a:solidFill>
                  <a:schemeClr val="bg2"/>
                </a:solidFill>
              </a:rPr>
              <a:t>RAD Design Workshop</a:t>
            </a:r>
          </a:p>
        </p:txBody>
      </p:sp>
      <p:sp>
        <p:nvSpPr>
          <p:cNvPr id="3" name="Content Placeholder 2">
            <a:extLst>
              <a:ext uri="{FF2B5EF4-FFF2-40B4-BE49-F238E27FC236}">
                <a16:creationId xmlns:a16="http://schemas.microsoft.com/office/drawing/2014/main" id="{7554A1D1-7744-4F17-92AE-D6B406127178}"/>
              </a:ext>
            </a:extLst>
          </p:cNvPr>
          <p:cNvSpPr>
            <a:spLocks noGrp="1"/>
          </p:cNvSpPr>
          <p:nvPr>
            <p:ph idx="1"/>
          </p:nvPr>
        </p:nvSpPr>
        <p:spPr>
          <a:xfrm>
            <a:off x="5204109" y="980661"/>
            <a:ext cx="6269434" cy="5632173"/>
          </a:xfrm>
        </p:spPr>
        <p:txBody>
          <a:bodyPr>
            <a:normAutofit/>
          </a:bodyPr>
          <a:lstStyle/>
          <a:p>
            <a:r>
              <a:rPr lang="vi-VN" sz="2400" dirty="0"/>
              <a:t>Thiết kế và tinh chỉnh pha</a:t>
            </a:r>
          </a:p>
          <a:p>
            <a:r>
              <a:rPr lang="vi-VN" sz="2400" dirty="0"/>
              <a:t>Sử dụng các hệ thống hỗ trợ quyết định nhóm để giúp người dùng đồng ý về thiết kế</a:t>
            </a:r>
          </a:p>
          <a:p>
            <a:r>
              <a:rPr lang="vi-VN" sz="2400" dirty="0"/>
              <a:t>Các lập trình viên và nhà phân tích có thể xây dựng và trình bày các biểu diễn trực quan về thiết kế và quy trình làm việc cho người dùng</a:t>
            </a:r>
          </a:p>
          <a:p>
            <a:r>
              <a:rPr lang="vi-VN" sz="2400" dirty="0"/>
              <a:t>Người dùng phản hồi các nguyên mẫu hoạt động thực tế</a:t>
            </a:r>
          </a:p>
          <a:p>
            <a:r>
              <a:rPr lang="vi-VN" sz="2400" dirty="0"/>
              <a:t>Các nhà phân tích tinh chỉnh các mô-đun được thiết kế dựa trên phản hồi của người dùng</a:t>
            </a:r>
            <a:endParaRPr lang="en-US" sz="2400" dirty="0"/>
          </a:p>
        </p:txBody>
      </p:sp>
    </p:spTree>
    <p:extLst>
      <p:ext uri="{BB962C8B-B14F-4D97-AF65-F5344CB8AC3E}">
        <p14:creationId xmlns:p14="http://schemas.microsoft.com/office/powerpoint/2010/main" val="268125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81442-DDEB-4358-83B2-65D34DB36210}"/>
              </a:ext>
            </a:extLst>
          </p:cNvPr>
          <p:cNvSpPr>
            <a:spLocks noGrp="1"/>
          </p:cNvSpPr>
          <p:nvPr>
            <p:ph type="title"/>
          </p:nvPr>
        </p:nvSpPr>
        <p:spPr>
          <a:xfrm>
            <a:off x="653143" y="1645920"/>
            <a:ext cx="3522879" cy="4470821"/>
          </a:xfrm>
        </p:spPr>
        <p:txBody>
          <a:bodyPr>
            <a:normAutofit/>
          </a:bodyPr>
          <a:lstStyle/>
          <a:p>
            <a:pPr algn="ctr"/>
            <a:br>
              <a:rPr lang="en-US" sz="4000" b="1" dirty="0">
                <a:solidFill>
                  <a:schemeClr val="bg2"/>
                </a:solidFill>
              </a:rPr>
            </a:b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r>
              <a:rPr lang="en-US" sz="4000" b="1" dirty="0">
                <a:solidFill>
                  <a:schemeClr val="bg2"/>
                </a:solidFill>
              </a:rPr>
              <a:t> </a:t>
            </a:r>
            <a:r>
              <a:rPr lang="en-US" sz="4000" b="1" dirty="0" err="1">
                <a:solidFill>
                  <a:schemeClr val="bg2"/>
                </a:solidFill>
              </a:rPr>
              <a:t>thực</a:t>
            </a:r>
            <a:r>
              <a:rPr lang="en-US" sz="4000" b="1" dirty="0">
                <a:solidFill>
                  <a:schemeClr val="bg2"/>
                </a:solidFill>
              </a:rPr>
              <a:t> </a:t>
            </a:r>
            <a:r>
              <a:rPr lang="en-US" sz="4000" b="1" dirty="0" err="1">
                <a:solidFill>
                  <a:schemeClr val="bg2"/>
                </a:solidFill>
              </a:rPr>
              <a:t>hiện</a:t>
            </a:r>
            <a:br>
              <a:rPr lang="en-US" dirty="0">
                <a:solidFill>
                  <a:schemeClr val="bg2"/>
                </a:solidFill>
              </a:rPr>
            </a:br>
            <a:endParaRPr lang="en-US" dirty="0">
              <a:solidFill>
                <a:schemeClr val="bg2"/>
              </a:solidFill>
            </a:endParaRPr>
          </a:p>
        </p:txBody>
      </p:sp>
      <p:sp>
        <p:nvSpPr>
          <p:cNvPr id="3" name="Content Placeholder 2">
            <a:extLst>
              <a:ext uri="{FF2B5EF4-FFF2-40B4-BE49-F238E27FC236}">
                <a16:creationId xmlns:a16="http://schemas.microsoft.com/office/drawing/2014/main" id="{FBF5B120-B029-44FF-8FFF-EAAD044C1B20}"/>
              </a:ext>
            </a:extLst>
          </p:cNvPr>
          <p:cNvSpPr>
            <a:spLocks noGrp="1"/>
          </p:cNvSpPr>
          <p:nvPr>
            <p:ph idx="1"/>
          </p:nvPr>
        </p:nvSpPr>
        <p:spPr>
          <a:xfrm>
            <a:off x="5204109" y="1645920"/>
            <a:ext cx="6269434" cy="4470821"/>
          </a:xfrm>
        </p:spPr>
        <p:txBody>
          <a:bodyPr>
            <a:normAutofit/>
          </a:bodyPr>
          <a:lstStyle/>
          <a:p>
            <a:r>
              <a:rPr lang="vi-VN" sz="2400" dirty="0"/>
              <a:t>Khi các hệ thống được xây dựng và tinh chế, các hệ thống mới hoặc một phần hệ thống được kiểm tra và giới thiệu cho tổ chức</a:t>
            </a:r>
          </a:p>
          <a:p>
            <a:r>
              <a:rPr lang="vi-VN" sz="2400" dirty="0"/>
              <a:t>Khi tạo hệ thống mới, không cần phải chạy các hệ thống cũ song song</a:t>
            </a:r>
            <a:endParaRPr lang="en-US" sz="2400" dirty="0"/>
          </a:p>
        </p:txBody>
      </p:sp>
    </p:spTree>
    <p:extLst>
      <p:ext uri="{BB962C8B-B14F-4D97-AF65-F5344CB8AC3E}">
        <p14:creationId xmlns:p14="http://schemas.microsoft.com/office/powerpoint/2010/main" val="60013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08913-DD93-4BF9-BD40-0F31F8EA8E21}"/>
              </a:ext>
            </a:extLst>
          </p:cNvPr>
          <p:cNvSpPr>
            <a:spLocks noGrp="1"/>
          </p:cNvSpPr>
          <p:nvPr>
            <p:ph type="title"/>
          </p:nvPr>
        </p:nvSpPr>
        <p:spPr>
          <a:xfrm>
            <a:off x="653143" y="1645920"/>
            <a:ext cx="3522879" cy="4470821"/>
          </a:xfrm>
        </p:spPr>
        <p:txBody>
          <a:bodyPr>
            <a:normAutofit/>
          </a:bodyPr>
          <a:lstStyle/>
          <a:p>
            <a:pPr algn="ctr"/>
            <a:r>
              <a:rPr lang="en-US" sz="4000" b="1" dirty="0">
                <a:solidFill>
                  <a:schemeClr val="bg2"/>
                </a:solidFill>
              </a:rPr>
              <a:t>Martin </a:t>
            </a:r>
            <a:r>
              <a:rPr lang="en-US" sz="4000" b="1" dirty="0" err="1">
                <a:solidFill>
                  <a:schemeClr val="bg2"/>
                </a:solidFill>
              </a:rPr>
              <a:t>tiếp</a:t>
            </a:r>
            <a:r>
              <a:rPr lang="en-US" sz="4000" b="1" dirty="0">
                <a:solidFill>
                  <a:schemeClr val="bg2"/>
                </a:solidFill>
              </a:rPr>
              <a:t> </a:t>
            </a:r>
            <a:r>
              <a:rPr lang="en-US" sz="4000" b="1" dirty="0" err="1">
                <a:solidFill>
                  <a:schemeClr val="bg2"/>
                </a:solidFill>
              </a:rPr>
              <a:t>cận</a:t>
            </a:r>
            <a:r>
              <a:rPr lang="en-US" sz="4000" b="1" dirty="0">
                <a:solidFill>
                  <a:schemeClr val="bg2"/>
                </a:solidFill>
              </a:rPr>
              <a:t> RAD</a:t>
            </a:r>
          </a:p>
        </p:txBody>
      </p:sp>
      <p:sp>
        <p:nvSpPr>
          <p:cNvPr id="3" name="Content Placeholder 2">
            <a:extLst>
              <a:ext uri="{FF2B5EF4-FFF2-40B4-BE49-F238E27FC236}">
                <a16:creationId xmlns:a16="http://schemas.microsoft.com/office/drawing/2014/main" id="{0861B13D-85C4-4843-AADD-C74F4DB1C981}"/>
              </a:ext>
            </a:extLst>
          </p:cNvPr>
          <p:cNvSpPr>
            <a:spLocks noGrp="1"/>
          </p:cNvSpPr>
          <p:nvPr>
            <p:ph idx="1"/>
          </p:nvPr>
        </p:nvSpPr>
        <p:spPr>
          <a:xfrm>
            <a:off x="5204109" y="1645920"/>
            <a:ext cx="6269434" cy="4470821"/>
          </a:xfrm>
        </p:spPr>
        <p:txBody>
          <a:bodyPr>
            <a:normAutofit/>
          </a:bodyPr>
          <a:lstStyle/>
          <a:p>
            <a:pPr marL="0" indent="0">
              <a:buNone/>
            </a:pPr>
            <a:r>
              <a:rPr lang="vi-VN" sz="2400" dirty="0"/>
              <a:t>Cách tiếp cận Martin với RAD bao gồm bốn giai đoạn:</a:t>
            </a:r>
          </a:p>
          <a:p>
            <a:r>
              <a:rPr lang="vi-VN" sz="2400" dirty="0"/>
              <a:t>Lập kế hoạch yêu cầu</a:t>
            </a:r>
          </a:p>
          <a:p>
            <a:r>
              <a:rPr lang="vi-VN" sz="2400" dirty="0"/>
              <a:t>Thiết kế người dùng</a:t>
            </a:r>
          </a:p>
          <a:p>
            <a:r>
              <a:rPr lang="vi-VN" sz="2400" dirty="0"/>
              <a:t>Xây dựng</a:t>
            </a:r>
          </a:p>
          <a:p>
            <a:r>
              <a:rPr lang="vi-VN" sz="2400" dirty="0"/>
              <a:t>Cutover</a:t>
            </a:r>
            <a:endParaRPr lang="en-US" sz="2400" dirty="0"/>
          </a:p>
        </p:txBody>
      </p:sp>
    </p:spTree>
    <p:extLst>
      <p:ext uri="{BB962C8B-B14F-4D97-AF65-F5344CB8AC3E}">
        <p14:creationId xmlns:p14="http://schemas.microsoft.com/office/powerpoint/2010/main" val="254927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BCFE8-E92D-47CE-9027-333B26BC6F0D}"/>
              </a:ext>
            </a:extLst>
          </p:cNvPr>
          <p:cNvSpPr>
            <a:spLocks noGrp="1"/>
          </p:cNvSpPr>
          <p:nvPr>
            <p:ph type="title"/>
          </p:nvPr>
        </p:nvSpPr>
        <p:spPr>
          <a:xfrm>
            <a:off x="653143" y="1645920"/>
            <a:ext cx="3522879" cy="4470821"/>
          </a:xfrm>
        </p:spPr>
        <p:txBody>
          <a:bodyPr>
            <a:normAutofit/>
          </a:bodyPr>
          <a:lstStyle/>
          <a:p>
            <a:pPr algn="r"/>
            <a:r>
              <a:rPr lang="en-US" sz="4000" b="1" dirty="0">
                <a:solidFill>
                  <a:schemeClr val="bg2"/>
                </a:solidFill>
              </a:rPr>
              <a:t>RAD </a:t>
            </a:r>
            <a:r>
              <a:rPr lang="en-US" sz="4000" b="1" dirty="0" err="1">
                <a:solidFill>
                  <a:schemeClr val="bg2"/>
                </a:solidFill>
              </a:rPr>
              <a:t>và</a:t>
            </a:r>
            <a:r>
              <a:rPr lang="en-US" sz="4000" b="1" dirty="0">
                <a:solidFill>
                  <a:schemeClr val="bg2"/>
                </a:solidFill>
              </a:rPr>
              <a:t> SDLC</a:t>
            </a:r>
          </a:p>
        </p:txBody>
      </p:sp>
      <p:sp>
        <p:nvSpPr>
          <p:cNvPr id="3" name="Content Placeholder 2">
            <a:extLst>
              <a:ext uri="{FF2B5EF4-FFF2-40B4-BE49-F238E27FC236}">
                <a16:creationId xmlns:a16="http://schemas.microsoft.com/office/drawing/2014/main" id="{8A7D99F7-3430-45AD-932B-81DAEA6B1830}"/>
              </a:ext>
            </a:extLst>
          </p:cNvPr>
          <p:cNvSpPr>
            <a:spLocks noGrp="1"/>
          </p:cNvSpPr>
          <p:nvPr>
            <p:ph idx="1"/>
          </p:nvPr>
        </p:nvSpPr>
        <p:spPr>
          <a:xfrm>
            <a:off x="5204109" y="1645920"/>
            <a:ext cx="6269434" cy="4470821"/>
          </a:xfrm>
        </p:spPr>
        <p:txBody>
          <a:bodyPr>
            <a:normAutofit/>
          </a:bodyPr>
          <a:lstStyle/>
          <a:p>
            <a:r>
              <a:rPr lang="vi-VN" sz="2400" dirty="0"/>
              <a:t>Các công cụ RAD được sử dụng để tạo các màn hình và thể hiện dòng chảy tổng thể của ứng dụng</a:t>
            </a:r>
          </a:p>
          <a:p>
            <a:r>
              <a:rPr lang="vi-VN" sz="2400" dirty="0"/>
              <a:t>Người dùng phê duyệt thiết kế và đăng xuất trên mô hình trực quan</a:t>
            </a:r>
          </a:p>
          <a:p>
            <a:r>
              <a:rPr lang="vi-VN" sz="2400" dirty="0"/>
              <a:t>Việc thực hiện ít căng thẳng hơn vì người dùng đã giúp thiết kế các khía cạnh kinh doanh của hệ thống</a:t>
            </a:r>
            <a:endParaRPr lang="en-US" sz="2400" dirty="0"/>
          </a:p>
        </p:txBody>
      </p:sp>
    </p:spTree>
    <p:extLst>
      <p:ext uri="{BB962C8B-B14F-4D97-AF65-F5344CB8AC3E}">
        <p14:creationId xmlns:p14="http://schemas.microsoft.com/office/powerpoint/2010/main" val="376486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284E7-78DE-485C-95EC-42E47C2D84AC}"/>
              </a:ext>
            </a:extLst>
          </p:cNvPr>
          <p:cNvSpPr>
            <a:spLocks noGrp="1"/>
          </p:cNvSpPr>
          <p:nvPr>
            <p:ph type="title"/>
          </p:nvPr>
        </p:nvSpPr>
        <p:spPr>
          <a:xfrm>
            <a:off x="653143" y="1645920"/>
            <a:ext cx="3522879" cy="4470821"/>
          </a:xfrm>
        </p:spPr>
        <p:txBody>
          <a:bodyPr>
            <a:normAutofit/>
          </a:bodyPr>
          <a:lstStyle/>
          <a:p>
            <a:pPr algn="ctr"/>
            <a:r>
              <a:rPr lang="en-US" b="1" dirty="0" err="1">
                <a:solidFill>
                  <a:schemeClr val="bg2"/>
                </a:solidFill>
              </a:rPr>
              <a:t>Khi</a:t>
            </a:r>
            <a:r>
              <a:rPr lang="en-US" b="1" dirty="0">
                <a:solidFill>
                  <a:schemeClr val="bg2"/>
                </a:solidFill>
              </a:rPr>
              <a:t> </a:t>
            </a:r>
            <a:r>
              <a:rPr lang="en-US" b="1" dirty="0" err="1">
                <a:solidFill>
                  <a:schemeClr val="bg2"/>
                </a:solidFill>
              </a:rPr>
              <a:t>nào</a:t>
            </a:r>
            <a:r>
              <a:rPr lang="en-US" b="1" dirty="0">
                <a:solidFill>
                  <a:schemeClr val="bg2"/>
                </a:solidFill>
              </a:rPr>
              <a:t> </a:t>
            </a:r>
            <a:r>
              <a:rPr lang="en-US" b="1" dirty="0" err="1">
                <a:solidFill>
                  <a:schemeClr val="bg2"/>
                </a:solidFill>
              </a:rPr>
              <a:t>nên</a:t>
            </a:r>
            <a:r>
              <a:rPr lang="en-US" b="1" dirty="0">
                <a:solidFill>
                  <a:schemeClr val="bg2"/>
                </a:solidFill>
              </a:rPr>
              <a:t> </a:t>
            </a:r>
            <a:r>
              <a:rPr lang="en-US" b="1" dirty="0" err="1">
                <a:solidFill>
                  <a:schemeClr val="bg2"/>
                </a:solidFill>
              </a:rPr>
              <a:t>sử</a:t>
            </a:r>
            <a:r>
              <a:rPr lang="en-US" b="1" dirty="0">
                <a:solidFill>
                  <a:schemeClr val="bg2"/>
                </a:solidFill>
              </a:rPr>
              <a:t> </a:t>
            </a:r>
            <a:r>
              <a:rPr lang="en-US" b="1" dirty="0" err="1">
                <a:solidFill>
                  <a:schemeClr val="bg2"/>
                </a:solidFill>
              </a:rPr>
              <a:t>dụng</a:t>
            </a:r>
            <a:r>
              <a:rPr lang="en-US" b="1" dirty="0">
                <a:solidFill>
                  <a:schemeClr val="bg2"/>
                </a:solidFill>
              </a:rPr>
              <a:t> RAD</a:t>
            </a:r>
          </a:p>
        </p:txBody>
      </p:sp>
      <p:sp>
        <p:nvSpPr>
          <p:cNvPr id="3" name="Content Placeholder 2">
            <a:extLst>
              <a:ext uri="{FF2B5EF4-FFF2-40B4-BE49-F238E27FC236}">
                <a16:creationId xmlns:a16="http://schemas.microsoft.com/office/drawing/2014/main" id="{1F4EB41B-BFCE-492D-B63F-1023622BD6C2}"/>
              </a:ext>
            </a:extLst>
          </p:cNvPr>
          <p:cNvSpPr>
            <a:spLocks noGrp="1"/>
          </p:cNvSpPr>
          <p:nvPr>
            <p:ph idx="1"/>
          </p:nvPr>
        </p:nvSpPr>
        <p:spPr>
          <a:xfrm>
            <a:off x="5204109" y="1645920"/>
            <a:ext cx="6269434" cy="4470821"/>
          </a:xfrm>
        </p:spPr>
        <p:txBody>
          <a:bodyPr>
            <a:normAutofit/>
          </a:bodyPr>
          <a:lstStyle/>
          <a:p>
            <a:r>
              <a:rPr lang="vi-VN" sz="2400" dirty="0"/>
              <a:t>RAD được sử dụng khi</a:t>
            </a:r>
          </a:p>
          <a:p>
            <a:r>
              <a:rPr lang="vi-VN" sz="2400" dirty="0"/>
              <a:t>Nhóm nghiên cứu bao gồm các lập trình viên và nhà phân tích có kinh nghiệm với nó</a:t>
            </a:r>
          </a:p>
          <a:p>
            <a:r>
              <a:rPr lang="vi-VN" sz="2400" dirty="0"/>
              <a:t>Có những lý do nhấn để tăng tốc phát triển ứng dụng</a:t>
            </a:r>
          </a:p>
          <a:p>
            <a:r>
              <a:rPr lang="vi-VN" sz="2400" dirty="0"/>
              <a:t>Dự án liên quan đến một ứng dụng thương mại điện tử mới và cần kết quả nhanh chóng</a:t>
            </a:r>
          </a:p>
          <a:p>
            <a:r>
              <a:rPr lang="vi-VN" sz="2400" dirty="0"/>
              <a:t>Người dùng tinh vi và gắn bó cao với mục tiêu của công ty</a:t>
            </a:r>
            <a:endParaRPr lang="en-US" sz="2400" dirty="0"/>
          </a:p>
        </p:txBody>
      </p:sp>
    </p:spTree>
    <p:extLst>
      <p:ext uri="{BB962C8B-B14F-4D97-AF65-F5344CB8AC3E}">
        <p14:creationId xmlns:p14="http://schemas.microsoft.com/office/powerpoint/2010/main" val="14408465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76</TotalTime>
  <Words>553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Century Gothic</vt:lpstr>
      <vt:lpstr>Times New Roman</vt:lpstr>
      <vt:lpstr>Wingdings 3</vt:lpstr>
      <vt:lpstr>Office Theme</vt:lpstr>
      <vt:lpstr>Ion</vt:lpstr>
      <vt:lpstr>NHẬP MÔN CÔNG NGHỆ PHẦN MỀM</vt:lpstr>
      <vt:lpstr>     Định nghĩa</vt:lpstr>
      <vt:lpstr>  Giai Đoạn         RAD</vt:lpstr>
      <vt:lpstr> Yêu cầu lập kế hoạch giai đoạn</vt:lpstr>
      <vt:lpstr> RAD Design Workshop</vt:lpstr>
      <vt:lpstr> Giai đoạn thực hiện </vt:lpstr>
      <vt:lpstr>Martin tiếp cận RAD</vt:lpstr>
      <vt:lpstr>RAD và SDLC</vt:lpstr>
      <vt:lpstr>Khi nào nên sử dụng RAD</vt:lpstr>
      <vt:lpstr>Sử dụng RAD trong SDLC</vt:lpstr>
      <vt:lpstr>Nhược điểm của RAD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DƯƠNG TRÍ TUỆ</dc:creator>
  <cp:lastModifiedBy>DƯƠNG TRÍ TUỆ</cp:lastModifiedBy>
  <cp:revision>8</cp:revision>
  <dcterms:created xsi:type="dcterms:W3CDTF">2018-05-02T07:39:32Z</dcterms:created>
  <dcterms:modified xsi:type="dcterms:W3CDTF">2018-05-02T08:56:05Z</dcterms:modified>
</cp:coreProperties>
</file>