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8" r:id="rId2"/>
    <p:sldId id="259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6A8D6-E968-4600-A957-447FEE454705}" v="10" dt="2025-03-29T11:41:09.609"/>
  </p1510:revLst>
</p1510:revInfo>
</file>

<file path=ppt/tableStyles.xml><?xml version="1.0" encoding="utf-8"?>
<a:tblStyleLst xmlns:a="http://schemas.openxmlformats.org/drawingml/2006/main" def="{90C05D11-81C4-4C84-A7C9-929C15F2CB27}">
  <a:tblStyle styleId="{90C05D11-81C4-4C84-A7C9-929C15F2C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d Stone" userId="22c31107170b1bdb" providerId="LiveId" clId="{AF06A8D6-E968-4600-A957-447FEE454705}"/>
    <pc:docChg chg="custSel delSld modSld sldOrd">
      <pc:chgData name="Howard Stone" userId="22c31107170b1bdb" providerId="LiveId" clId="{AF06A8D6-E968-4600-A957-447FEE454705}" dt="2025-03-29T11:41:36.667" v="364" actId="20577"/>
      <pc:docMkLst>
        <pc:docMk/>
      </pc:docMkLst>
      <pc:sldChg chg="modSp del mod">
        <pc:chgData name="Howard Stone" userId="22c31107170b1bdb" providerId="LiveId" clId="{AF06A8D6-E968-4600-A957-447FEE454705}" dt="2025-03-29T11:09:57.882" v="191" actId="47"/>
        <pc:sldMkLst>
          <pc:docMk/>
          <pc:sldMk cId="0" sldId="256"/>
        </pc:sldMkLst>
        <pc:graphicFrameChg chg="mod modGraphic">
          <ac:chgData name="Howard Stone" userId="22c31107170b1bdb" providerId="LiveId" clId="{AF06A8D6-E968-4600-A957-447FEE454705}" dt="2025-03-29T11:04:20.522" v="107" actId="14100"/>
          <ac:graphicFrameMkLst>
            <pc:docMk/>
            <pc:sldMk cId="0" sldId="256"/>
            <ac:graphicFrameMk id="54" creationId="{00000000-0000-0000-0000-000000000000}"/>
          </ac:graphicFrameMkLst>
        </pc:graphicFrameChg>
      </pc:sldChg>
      <pc:sldChg chg="addSp delSp modSp mod ord">
        <pc:chgData name="Howard Stone" userId="22c31107170b1bdb" providerId="LiveId" clId="{AF06A8D6-E968-4600-A957-447FEE454705}" dt="2025-03-29T11:41:36.667" v="364" actId="20577"/>
        <pc:sldMkLst>
          <pc:docMk/>
          <pc:sldMk cId="0" sldId="257"/>
        </pc:sldMkLst>
        <pc:spChg chg="add mod">
          <ac:chgData name="Howard Stone" userId="22c31107170b1bdb" providerId="LiveId" clId="{AF06A8D6-E968-4600-A957-447FEE454705}" dt="2025-03-29T11:41:36.667" v="364" actId="20577"/>
          <ac:spMkLst>
            <pc:docMk/>
            <pc:sldMk cId="0" sldId="257"/>
            <ac:spMk id="2" creationId="{4D3F2A8A-E4A0-DD3E-3FB7-1B5617B98208}"/>
          </ac:spMkLst>
        </pc:spChg>
        <pc:spChg chg="mod">
          <ac:chgData name="Howard Stone" userId="22c31107170b1bdb" providerId="LiveId" clId="{AF06A8D6-E968-4600-A957-447FEE454705}" dt="2025-03-29T11:17:54.778" v="335" actId="20577"/>
          <ac:spMkLst>
            <pc:docMk/>
            <pc:sldMk cId="0" sldId="257"/>
            <ac:spMk id="74" creationId="{00000000-0000-0000-0000-000000000000}"/>
          </ac:spMkLst>
        </pc:spChg>
        <pc:spChg chg="del">
          <ac:chgData name="Howard Stone" userId="22c31107170b1bdb" providerId="LiveId" clId="{AF06A8D6-E968-4600-A957-447FEE454705}" dt="2025-03-29T11:16:45.521" v="312" actId="478"/>
          <ac:spMkLst>
            <pc:docMk/>
            <pc:sldMk cId="0" sldId="257"/>
            <ac:spMk id="75" creationId="{00000000-0000-0000-0000-000000000000}"/>
          </ac:spMkLst>
        </pc:spChg>
        <pc:spChg chg="mod">
          <ac:chgData name="Howard Stone" userId="22c31107170b1bdb" providerId="LiveId" clId="{AF06A8D6-E968-4600-A957-447FEE454705}" dt="2025-03-29T11:16:10.282" v="293" actId="20577"/>
          <ac:spMkLst>
            <pc:docMk/>
            <pc:sldMk cId="0" sldId="257"/>
            <ac:spMk id="76" creationId="{00000000-0000-0000-0000-000000000000}"/>
          </ac:spMkLst>
        </pc:spChg>
        <pc:spChg chg="del">
          <ac:chgData name="Howard Stone" userId="22c31107170b1bdb" providerId="LiveId" clId="{AF06A8D6-E968-4600-A957-447FEE454705}" dt="2025-03-29T11:16:38.697" v="311" actId="21"/>
          <ac:spMkLst>
            <pc:docMk/>
            <pc:sldMk cId="0" sldId="257"/>
            <ac:spMk id="77" creationId="{00000000-0000-0000-0000-000000000000}"/>
          </ac:spMkLst>
        </pc:spChg>
        <pc:spChg chg="del">
          <ac:chgData name="Howard Stone" userId="22c31107170b1bdb" providerId="LiveId" clId="{AF06A8D6-E968-4600-A957-447FEE454705}" dt="2025-03-29T11:16:36.078" v="310" actId="21"/>
          <ac:spMkLst>
            <pc:docMk/>
            <pc:sldMk cId="0" sldId="257"/>
            <ac:spMk id="78" creationId="{00000000-0000-0000-0000-000000000000}"/>
          </ac:spMkLst>
        </pc:spChg>
        <pc:spChg chg="del mod">
          <ac:chgData name="Howard Stone" userId="22c31107170b1bdb" providerId="LiveId" clId="{AF06A8D6-E968-4600-A957-447FEE454705}" dt="2025-03-29T11:16:32.714" v="309" actId="21"/>
          <ac:spMkLst>
            <pc:docMk/>
            <pc:sldMk cId="0" sldId="257"/>
            <ac:spMk id="79" creationId="{00000000-0000-0000-0000-000000000000}"/>
          </ac:spMkLst>
        </pc:spChg>
        <pc:spChg chg="del">
          <ac:chgData name="Howard Stone" userId="22c31107170b1bdb" providerId="LiveId" clId="{AF06A8D6-E968-4600-A957-447FEE454705}" dt="2025-03-29T11:16:59.834" v="315" actId="21"/>
          <ac:spMkLst>
            <pc:docMk/>
            <pc:sldMk cId="0" sldId="257"/>
            <ac:spMk id="80" creationId="{00000000-0000-0000-0000-000000000000}"/>
          </ac:spMkLst>
        </pc:spChg>
        <pc:spChg chg="del mod">
          <ac:chgData name="Howard Stone" userId="22c31107170b1bdb" providerId="LiveId" clId="{AF06A8D6-E968-4600-A957-447FEE454705}" dt="2025-03-29T11:16:53.577" v="314" actId="21"/>
          <ac:spMkLst>
            <pc:docMk/>
            <pc:sldMk cId="0" sldId="257"/>
            <ac:spMk id="81" creationId="{00000000-0000-0000-0000-000000000000}"/>
          </ac:spMkLst>
        </pc:spChg>
        <pc:spChg chg="mod">
          <ac:chgData name="Howard Stone" userId="22c31107170b1bdb" providerId="LiveId" clId="{AF06A8D6-E968-4600-A957-447FEE454705}" dt="2025-03-29T11:18:41.456" v="351" actId="1076"/>
          <ac:spMkLst>
            <pc:docMk/>
            <pc:sldMk cId="0" sldId="257"/>
            <ac:spMk id="82" creationId="{00000000-0000-0000-0000-000000000000}"/>
          </ac:spMkLst>
        </pc:spChg>
        <pc:spChg chg="mod">
          <ac:chgData name="Howard Stone" userId="22c31107170b1bdb" providerId="LiveId" clId="{AF06A8D6-E968-4600-A957-447FEE454705}" dt="2025-03-29T11:18:36.007" v="350" actId="1076"/>
          <ac:spMkLst>
            <pc:docMk/>
            <pc:sldMk cId="0" sldId="257"/>
            <ac:spMk id="85" creationId="{00000000-0000-0000-0000-000000000000}"/>
          </ac:spMkLst>
        </pc:spChg>
      </pc:sldChg>
      <pc:sldChg chg="addSp delSp modSp mod">
        <pc:chgData name="Howard Stone" userId="22c31107170b1bdb" providerId="LiveId" clId="{AF06A8D6-E968-4600-A957-447FEE454705}" dt="2025-03-29T11:15:49.868" v="282" actId="14100"/>
        <pc:sldMkLst>
          <pc:docMk/>
          <pc:sldMk cId="2543575174" sldId="258"/>
        </pc:sldMkLst>
        <pc:graphicFrameChg chg="add mod modGraphic">
          <ac:chgData name="Howard Stone" userId="22c31107170b1bdb" providerId="LiveId" clId="{AF06A8D6-E968-4600-A957-447FEE454705}" dt="2025-03-29T11:15:49.868" v="282" actId="14100"/>
          <ac:graphicFrameMkLst>
            <pc:docMk/>
            <pc:sldMk cId="2543575174" sldId="258"/>
            <ac:graphicFrameMk id="2" creationId="{865C8F3B-2857-54DB-EAEE-DA79069F7EE0}"/>
          </ac:graphicFrameMkLst>
        </pc:graphicFrameChg>
        <pc:graphicFrameChg chg="del modGraphic">
          <ac:chgData name="Howard Stone" userId="22c31107170b1bdb" providerId="LiveId" clId="{AF06A8D6-E968-4600-A957-447FEE454705}" dt="2025-03-29T11:05:27.573" v="109" actId="478"/>
          <ac:graphicFrameMkLst>
            <pc:docMk/>
            <pc:sldMk cId="2543575174" sldId="258"/>
            <ac:graphicFrameMk id="54" creationId="{97B7C971-36BF-F2F3-4974-657A5E67B0D8}"/>
          </ac:graphicFrameMkLst>
        </pc:graphicFrameChg>
      </pc:sldChg>
      <pc:sldChg chg="modSp mod">
        <pc:chgData name="Howard Stone" userId="22c31107170b1bdb" providerId="LiveId" clId="{AF06A8D6-E968-4600-A957-447FEE454705}" dt="2025-03-29T11:15:23.932" v="280" actId="20577"/>
        <pc:sldMkLst>
          <pc:docMk/>
          <pc:sldMk cId="36434425" sldId="259"/>
        </pc:sldMkLst>
        <pc:graphicFrameChg chg="mod modGraphic">
          <ac:chgData name="Howard Stone" userId="22c31107170b1bdb" providerId="LiveId" clId="{AF06A8D6-E968-4600-A957-447FEE454705}" dt="2025-03-29T11:15:23.932" v="280" actId="20577"/>
          <ac:graphicFrameMkLst>
            <pc:docMk/>
            <pc:sldMk cId="36434425" sldId="259"/>
            <ac:graphicFrameMk id="2" creationId="{8C4577CE-DF7E-D676-0B98-3B64953260E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FB01EF6-CE14-3716-FC39-C8C5FF791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>
            <a:extLst>
              <a:ext uri="{FF2B5EF4-FFF2-40B4-BE49-F238E27FC236}">
                <a16:creationId xmlns:a16="http://schemas.microsoft.com/office/drawing/2014/main" id="{7A849F1C-EC73-15DB-3B36-D3A9AE333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>
            <a:extLst>
              <a:ext uri="{FF2B5EF4-FFF2-40B4-BE49-F238E27FC236}">
                <a16:creationId xmlns:a16="http://schemas.microsoft.com/office/drawing/2014/main" id="{EF0CAD7D-FA45-FDE0-D92B-F1D5E7DE6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59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00C410C-E306-E9FF-AB02-3E02139D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>
            <a:extLst>
              <a:ext uri="{FF2B5EF4-FFF2-40B4-BE49-F238E27FC236}">
                <a16:creationId xmlns:a16="http://schemas.microsoft.com/office/drawing/2014/main" id="{3ECF125B-3537-EF97-8D32-4D551C3043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>
            <a:extLst>
              <a:ext uri="{FF2B5EF4-FFF2-40B4-BE49-F238E27FC236}">
                <a16:creationId xmlns:a16="http://schemas.microsoft.com/office/drawing/2014/main" id="{F1F88CE4-E12B-C44F-3F6E-0FB0B7EB7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0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0A69CA-A6AA-C09A-865A-94BCD738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EFD83589-B639-0C5B-D712-BCB936170D72}"/>
              </a:ext>
            </a:extLst>
          </p:cNvPr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5C8F3B-2857-54DB-EAEE-DA79069F7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62344"/>
              </p:ext>
            </p:extLst>
          </p:nvPr>
        </p:nvGraphicFramePr>
        <p:xfrm>
          <a:off x="78802" y="410512"/>
          <a:ext cx="8900304" cy="4547824"/>
        </p:xfrm>
        <a:graphic>
          <a:graphicData uri="http://schemas.openxmlformats.org/drawingml/2006/table">
            <a:tbl>
              <a:tblPr>
                <a:noFill/>
                <a:tableStyleId>{90C05D11-81C4-4C84-A7C9-929C15F2CB27}</a:tableStyleId>
              </a:tblPr>
              <a:tblGrid>
                <a:gridCol w="2096914">
                  <a:extLst>
                    <a:ext uri="{9D8B030D-6E8A-4147-A177-3AD203B41FA5}">
                      <a16:colId xmlns:a16="http://schemas.microsoft.com/office/drawing/2014/main" val="383967827"/>
                    </a:ext>
                  </a:extLst>
                </a:gridCol>
                <a:gridCol w="1982469">
                  <a:extLst>
                    <a:ext uri="{9D8B030D-6E8A-4147-A177-3AD203B41FA5}">
                      <a16:colId xmlns:a16="http://schemas.microsoft.com/office/drawing/2014/main" val="3536490976"/>
                    </a:ext>
                  </a:extLst>
                </a:gridCol>
                <a:gridCol w="717924">
                  <a:extLst>
                    <a:ext uri="{9D8B030D-6E8A-4147-A177-3AD203B41FA5}">
                      <a16:colId xmlns:a16="http://schemas.microsoft.com/office/drawing/2014/main" val="3500848854"/>
                    </a:ext>
                  </a:extLst>
                </a:gridCol>
                <a:gridCol w="725431">
                  <a:extLst>
                    <a:ext uri="{9D8B030D-6E8A-4147-A177-3AD203B41FA5}">
                      <a16:colId xmlns:a16="http://schemas.microsoft.com/office/drawing/2014/main" val="3667041617"/>
                    </a:ext>
                  </a:extLst>
                </a:gridCol>
                <a:gridCol w="3377566">
                  <a:extLst>
                    <a:ext uri="{9D8B030D-6E8A-4147-A177-3AD203B41FA5}">
                      <a16:colId xmlns:a16="http://schemas.microsoft.com/office/drawing/2014/main" val="1320982164"/>
                    </a:ext>
                  </a:extLst>
                </a:gridCol>
              </a:tblGrid>
              <a:tr h="4466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344325"/>
                  </a:ext>
                </a:extLst>
              </a:tr>
              <a:tr h="20894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Bugs Bunny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Product Owner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Role:</a:t>
                      </a:r>
                      <a:r>
                        <a:rPr lang="en-US" sz="800" dirty="0"/>
                        <a:t> Primary recipient and user of the Man Cave. Co-owner.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Interest:</a:t>
                      </a:r>
                      <a:r>
                        <a:rPr lang="en-US" sz="800" dirty="0"/>
                        <a:t> Very High. The project is for his direct benefit, enjoyment, and relaxation. Deeply invested in the features, design, and final outcome meeting his personal vision.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Influence:</a:t>
                      </a:r>
                      <a:r>
                        <a:rPr lang="en-US" sz="800" dirty="0"/>
                        <a:t> Very High. As the primary owner and end-user, his decisions on design, features, and final acceptance are critical. Can directly impact scope and direction.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Key Needs/Expectations:</a:t>
                      </a:r>
                      <a:r>
                        <a:rPr lang="en-US" sz="800" dirty="0"/>
                        <a:t> A personalized, comfortable space meeting all specified deliverables (large TV, additional TVs, sound system, fish tank, bar, security, memorabilia display), functionality for entertainment, timely completion, adherence to his vision.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Management Strategy:</a:t>
                      </a:r>
                      <a:r>
                        <a:rPr lang="en-US" sz="800" dirty="0"/>
                        <a:t> </a:t>
                      </a:r>
                      <a:r>
                        <a:rPr lang="en-US" sz="800" i="1" dirty="0"/>
                        <a:t>Manage Closely</a:t>
                      </a:r>
                      <a:r>
                        <a:rPr lang="en-US" sz="800" dirty="0"/>
                        <a:t>. Requires frequent communication, active involvement in key design and feature decisions, regular updates, and formal sign-off at key milestones. </a:t>
                      </a:r>
                      <a:endParaRPr sz="8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49367"/>
                  </a:ext>
                </a:extLst>
              </a:tr>
              <a:tr h="1992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Lola Bunny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Product Owner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Role:</a:t>
                      </a:r>
                      <a:r>
                        <a:rPr lang="en-US" sz="800" dirty="0"/>
                        <a:t> Co-owner of the property.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Interest:</a:t>
                      </a:r>
                      <a:r>
                        <a:rPr lang="en-US" sz="800" dirty="0"/>
                        <a:t> High. While primarily for Bugs, she likely has a strong interest in the project's impact on the home's overall aesthetics, value, budget adherence.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Influence:</a:t>
                      </a:r>
                      <a:r>
                        <a:rPr lang="en-US" sz="800" dirty="0"/>
                        <a:t> High. As a co-owner, she likely shares decision-making power, especially regarding budget, major aesthetic choices, and final approval.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Key Needs/Expectations:</a:t>
                      </a:r>
                      <a:r>
                        <a:rPr lang="en-US" sz="800" dirty="0"/>
                        <a:t> An outcome that is aesthetically pleasing, fits within the home's context, stays within budget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Management Strategy:</a:t>
                      </a:r>
                      <a:r>
                        <a:rPr lang="en-US" sz="800" dirty="0"/>
                        <a:t> </a:t>
                      </a:r>
                      <a:r>
                        <a:rPr lang="en-US" sz="800" i="1" dirty="0"/>
                        <a:t>Manage Closely</a:t>
                      </a:r>
                      <a:r>
                        <a:rPr lang="en-US" sz="800" dirty="0"/>
                        <a:t>. Similar to Bugs, requires regular communication and involvement in key decisions.</a:t>
                      </a:r>
                      <a:endParaRPr sz="8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229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7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FB46F35-F750-5AF1-E7EC-983816BF6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E4C8EA48-00A4-D8D0-2EFE-0112D28CBA90}"/>
              </a:ext>
            </a:extLst>
          </p:cNvPr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4577CE-DF7E-D676-0B98-3B649532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79255"/>
              </p:ext>
            </p:extLst>
          </p:nvPr>
        </p:nvGraphicFramePr>
        <p:xfrm>
          <a:off x="78802" y="410512"/>
          <a:ext cx="8900304" cy="4635650"/>
        </p:xfrm>
        <a:graphic>
          <a:graphicData uri="http://schemas.openxmlformats.org/drawingml/2006/table">
            <a:tbl>
              <a:tblPr>
                <a:noFill/>
                <a:tableStyleId>{90C05D11-81C4-4C84-A7C9-929C15F2CB27}</a:tableStyleId>
              </a:tblPr>
              <a:tblGrid>
                <a:gridCol w="2096914">
                  <a:extLst>
                    <a:ext uri="{9D8B030D-6E8A-4147-A177-3AD203B41FA5}">
                      <a16:colId xmlns:a16="http://schemas.microsoft.com/office/drawing/2014/main" val="383967827"/>
                    </a:ext>
                  </a:extLst>
                </a:gridCol>
                <a:gridCol w="1982469">
                  <a:extLst>
                    <a:ext uri="{9D8B030D-6E8A-4147-A177-3AD203B41FA5}">
                      <a16:colId xmlns:a16="http://schemas.microsoft.com/office/drawing/2014/main" val="3536490976"/>
                    </a:ext>
                  </a:extLst>
                </a:gridCol>
                <a:gridCol w="717924">
                  <a:extLst>
                    <a:ext uri="{9D8B030D-6E8A-4147-A177-3AD203B41FA5}">
                      <a16:colId xmlns:a16="http://schemas.microsoft.com/office/drawing/2014/main" val="3500848854"/>
                    </a:ext>
                  </a:extLst>
                </a:gridCol>
                <a:gridCol w="725431">
                  <a:extLst>
                    <a:ext uri="{9D8B030D-6E8A-4147-A177-3AD203B41FA5}">
                      <a16:colId xmlns:a16="http://schemas.microsoft.com/office/drawing/2014/main" val="3667041617"/>
                    </a:ext>
                  </a:extLst>
                </a:gridCol>
                <a:gridCol w="3377566">
                  <a:extLst>
                    <a:ext uri="{9D8B030D-6E8A-4147-A177-3AD203B41FA5}">
                      <a16:colId xmlns:a16="http://schemas.microsoft.com/office/drawing/2014/main" val="1320982164"/>
                    </a:ext>
                  </a:extLst>
                </a:gridCol>
              </a:tblGrid>
              <a:tr h="4562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344325"/>
                  </a:ext>
                </a:extLst>
              </a:tr>
              <a:tr h="21344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Tom and Jerry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Project Sponsor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M/H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Role:</a:t>
                      </a:r>
                      <a:r>
                        <a:rPr lang="en-US" sz="800" dirty="0"/>
                        <a:t> Providing sponsorship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Interest:</a:t>
                      </a:r>
                      <a:r>
                        <a:rPr lang="en-US" sz="800" dirty="0"/>
                        <a:t> Medium to High. Invested in the project's successful completion within the agreed parameters (scope, budget, timeline)..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Influence:</a:t>
                      </a:r>
                      <a:r>
                        <a:rPr lang="en-US" sz="800" dirty="0"/>
                        <a:t> High. As sponsors, they likely hold significant authority, potentially controlling the budget, approving major scope changes, and providing final go-ahead or resources.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Key Needs/Expectations:</a:t>
                      </a:r>
                      <a:r>
                        <a:rPr lang="en-US" sz="800" dirty="0"/>
                        <a:t> Project success, adherence to budget ($75,000) and timeline (completion by Sept 1, 2025), clear communication on progress and issues (especially financial), responsible management of resources.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Management Strategy:</a:t>
                      </a:r>
                      <a:r>
                        <a:rPr lang="en-US" sz="800" dirty="0"/>
                        <a:t> </a:t>
                      </a:r>
                      <a:r>
                        <a:rPr lang="en-US" sz="800" i="1" dirty="0"/>
                        <a:t>Keep Satisfied/Informed</a:t>
                      </a:r>
                      <a:r>
                        <a:rPr lang="en-US" sz="800" dirty="0"/>
                        <a:t>. Provide regular, concise status reports focusing on budget, schedule, and major milestones/risks. Escalate critical issues or decisions requiring their input promptly. Demonstrate fiscal responsibility.</a:t>
                      </a:r>
                      <a:endParaRPr sz="8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49367"/>
                  </a:ext>
                </a:extLst>
              </a:tr>
              <a:tr h="2035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Porky Pig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Project Manager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Role:</a:t>
                      </a:r>
                      <a:r>
                        <a:rPr lang="en-US" sz="800" dirty="0"/>
                        <a:t> Responsible for planning, executing, monitoring, and closing the project.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Interest:</a:t>
                      </a:r>
                      <a:r>
                        <a:rPr lang="en-US" sz="800" dirty="0"/>
                        <a:t> Very High. Directly responsible for delivering the project successfully according to the charter.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Influence:</a:t>
                      </a:r>
                      <a:r>
                        <a:rPr lang="en-US" sz="800" dirty="0"/>
                        <a:t> Medium to High. Manages daily operations, directs resources (implicitly), manages risks, and controls project communication flow.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Key Needs/Expectations:</a:t>
                      </a:r>
                      <a:r>
                        <a:rPr lang="en-US" sz="800" dirty="0"/>
                        <a:t> Clear scope and requirements, timely decisions from owners/sponsors, cooperation from any potential vendors/installers, ability to manage risks and resources effectively, achieving the project goals within constraints.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Management Strategy:</a:t>
                      </a:r>
                      <a:r>
                        <a:rPr lang="en-US" sz="800" dirty="0"/>
                        <a:t> (Self-Management) Maintain clear communication channels, proactively manage risks, track progress diligently, facilitate decision-making, </a:t>
                      </a:r>
                      <a:endParaRPr sz="8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229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28838" y="573081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Monitor (minimum effort)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7303363" y="139900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FFFFFF"/>
                </a:solidFill>
              </a:rPr>
              <a:t>Porky Pig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303363" y="1031164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FFFFFF"/>
                </a:solidFill>
              </a:rPr>
              <a:t>Bug Bunny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305110" y="1833947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FFFFFF"/>
                </a:solidFill>
              </a:rPr>
              <a:t>Lola Bunny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125288" y="177185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FFFFFF"/>
                </a:solidFill>
              </a:rPr>
              <a:t>Tom and Jerry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2" name="Google Shape;85;p14">
            <a:extLst>
              <a:ext uri="{FF2B5EF4-FFF2-40B4-BE49-F238E27FC236}">
                <a16:creationId xmlns:a16="http://schemas.microsoft.com/office/drawing/2014/main" id="{4D3F2A8A-E4A0-DD3E-3FB7-1B5617B98208}"/>
              </a:ext>
            </a:extLst>
          </p:cNvPr>
          <p:cNvSpPr/>
          <p:nvPr/>
        </p:nvSpPr>
        <p:spPr>
          <a:xfrm>
            <a:off x="5151445" y="228666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>
                <a:solidFill>
                  <a:srgbClr val="FFFFFF"/>
                </a:solidFill>
              </a:rPr>
              <a:t>All Vendors</a:t>
            </a:r>
            <a:endParaRPr sz="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618</Words>
  <Application>Microsoft Office PowerPoint</Application>
  <PresentationFormat>On-screen Show (16:9)</PresentationFormat>
  <Paragraphs>66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Howard Stone</dc:creator>
  <cp:lastModifiedBy>Howard Stone</cp:lastModifiedBy>
  <cp:revision>2</cp:revision>
  <dcterms:modified xsi:type="dcterms:W3CDTF">2025-03-29T11:41:38Z</dcterms:modified>
</cp:coreProperties>
</file>