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3"/>
  </p:notesMasterIdLst>
  <p:sldIdLst>
    <p:sldId id="256" r:id="rId2"/>
    <p:sldId id="280" r:id="rId3"/>
    <p:sldId id="281" r:id="rId4"/>
    <p:sldId id="282" r:id="rId5"/>
    <p:sldId id="283" r:id="rId6"/>
    <p:sldId id="285" r:id="rId7"/>
    <p:sldId id="286" r:id="rId8"/>
    <p:sldId id="287" r:id="rId9"/>
    <p:sldId id="288" r:id="rId10"/>
    <p:sldId id="289" r:id="rId11"/>
    <p:sldId id="28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ian Cui" initials="BC" lastIdx="2" clrIdx="0">
    <p:extLst>
      <p:ext uri="{19B8F6BF-5375-455C-9EA6-DF929625EA0E}">
        <p15:presenceInfo xmlns:p15="http://schemas.microsoft.com/office/powerpoint/2012/main" userId="affd9c2201f9a06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77183" autoAdjust="0"/>
  </p:normalViewPr>
  <p:slideViewPr>
    <p:cSldViewPr snapToGrid="0">
      <p:cViewPr varScale="1">
        <p:scale>
          <a:sx n="90" d="100"/>
          <a:sy n="90" d="100"/>
        </p:scale>
        <p:origin x="163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8DEE89-1C10-4A7A-B2C0-183D94ABC59D}" type="datetimeFigureOut">
              <a:rPr lang="en-US" smtClean="0"/>
              <a:t>9/7/2015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462571-F092-45C1-8001-5A40DC5B8EA2}" type="slidenum">
              <a:rPr lang="en-US" smtClean="0"/>
              <a:t>‹#›</a:t>
            </a:fld>
            <a:endParaRPr lang="en-US"/>
          </a:p>
        </p:txBody>
      </p:sp>
    </p:spTree>
    <p:extLst>
      <p:ext uri="{BB962C8B-B14F-4D97-AF65-F5344CB8AC3E}">
        <p14:creationId xmlns:p14="http://schemas.microsoft.com/office/powerpoint/2010/main" val="36456060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462571-F092-45C1-8001-5A40DC5B8EA2}" type="slidenum">
              <a:rPr lang="en-US" smtClean="0"/>
              <a:t>5</a:t>
            </a:fld>
            <a:endParaRPr lang="en-US"/>
          </a:p>
        </p:txBody>
      </p:sp>
    </p:spTree>
    <p:extLst>
      <p:ext uri="{BB962C8B-B14F-4D97-AF65-F5344CB8AC3E}">
        <p14:creationId xmlns:p14="http://schemas.microsoft.com/office/powerpoint/2010/main" val="34172178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variable assignment</a:t>
            </a:r>
            <a:r>
              <a:rPr lang="en-US" baseline="0" dirty="0" smtClean="0"/>
              <a:t> is the simplest kind of statement. Given an identifier, the assignment operator (=) assigns the value of the right hand expression to the identifier. Since </a:t>
            </a:r>
            <a:r>
              <a:rPr lang="en-US" b="1" baseline="0" dirty="0" err="1" smtClean="0"/>
              <a:t>var</a:t>
            </a:r>
            <a:r>
              <a:rPr lang="en-US" b="0" baseline="0" dirty="0" smtClean="0"/>
              <a:t> and </a:t>
            </a:r>
            <a:r>
              <a:rPr lang="en-US" b="1" baseline="0" dirty="0" smtClean="0"/>
              <a:t>=</a:t>
            </a:r>
            <a:r>
              <a:rPr lang="en-US" b="0" baseline="0" dirty="0" smtClean="0"/>
              <a:t> are both operators, you can declare and assign a variable in a single statement.</a:t>
            </a:r>
            <a:endParaRPr lang="en-US" baseline="0" dirty="0" smtClean="0"/>
          </a:p>
          <a:p>
            <a:endParaRPr lang="en-US" baseline="0" dirty="0" smtClean="0"/>
          </a:p>
          <a:p>
            <a:r>
              <a:rPr lang="en-US" baseline="0" dirty="0" smtClean="0"/>
              <a:t>Imagine variables like buckets. We can put a name on buckets and put things in them. We can look up buckets by name. We can also remove items from buckets (reassigning the value) and add new items.</a:t>
            </a:r>
          </a:p>
          <a:p>
            <a:endParaRPr lang="en-US" baseline="0" dirty="0" smtClean="0"/>
          </a:p>
          <a:p>
            <a:r>
              <a:rPr lang="en-US" baseline="0" dirty="0" smtClean="0"/>
              <a:t>We say this has </a:t>
            </a:r>
            <a:r>
              <a:rPr lang="en-US" i="1" baseline="0" dirty="0" smtClean="0"/>
              <a:t>side effects</a:t>
            </a:r>
            <a:r>
              <a:rPr lang="en-US" i="0" baseline="0" dirty="0" smtClean="0"/>
              <a:t> because once we declare a variable, it stays declared (unless deleted), changing the state of our program. Notice how in the Console, we are able to access variables after declaring them, because they have been assigned in the global context of the Console.</a:t>
            </a:r>
            <a:endParaRPr lang="en-US" dirty="0"/>
          </a:p>
        </p:txBody>
      </p:sp>
      <p:sp>
        <p:nvSpPr>
          <p:cNvPr id="4" name="Slide Number Placeholder 3"/>
          <p:cNvSpPr>
            <a:spLocks noGrp="1"/>
          </p:cNvSpPr>
          <p:nvPr>
            <p:ph type="sldNum" sz="quarter" idx="10"/>
          </p:nvPr>
        </p:nvSpPr>
        <p:spPr/>
        <p:txBody>
          <a:bodyPr/>
          <a:lstStyle/>
          <a:p>
            <a:fld id="{2B462571-F092-45C1-8001-5A40DC5B8EA2}" type="slidenum">
              <a:rPr lang="en-US" smtClean="0"/>
              <a:t>6</a:t>
            </a:fld>
            <a:endParaRPr lang="en-US"/>
          </a:p>
        </p:txBody>
      </p:sp>
    </p:spTree>
    <p:extLst>
      <p:ext uri="{BB962C8B-B14F-4D97-AF65-F5344CB8AC3E}">
        <p14:creationId xmlns:p14="http://schemas.microsoft.com/office/powerpoint/2010/main" val="9445133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462571-F092-45C1-8001-5A40DC5B8EA2}" type="slidenum">
              <a:rPr lang="en-US" smtClean="0"/>
              <a:t>7</a:t>
            </a:fld>
            <a:endParaRPr lang="en-US"/>
          </a:p>
        </p:txBody>
      </p:sp>
    </p:spTree>
    <p:extLst>
      <p:ext uri="{BB962C8B-B14F-4D97-AF65-F5344CB8AC3E}">
        <p14:creationId xmlns:p14="http://schemas.microsoft.com/office/powerpoint/2010/main" val="39879513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(Which kind of world do</a:t>
            </a:r>
            <a:r>
              <a:rPr lang="en-US" baseline="0" dirty="0" smtClean="0"/>
              <a:t> you want to live in?)</a:t>
            </a:r>
            <a:endParaRPr lang="en-US" dirty="0"/>
          </a:p>
        </p:txBody>
      </p:sp>
      <p:sp>
        <p:nvSpPr>
          <p:cNvPr id="4" name="Slide Number Placeholder 3"/>
          <p:cNvSpPr>
            <a:spLocks noGrp="1"/>
          </p:cNvSpPr>
          <p:nvPr>
            <p:ph type="sldNum" sz="quarter" idx="10"/>
          </p:nvPr>
        </p:nvSpPr>
        <p:spPr/>
        <p:txBody>
          <a:bodyPr/>
          <a:lstStyle/>
          <a:p>
            <a:fld id="{2B462571-F092-45C1-8001-5A40DC5B8EA2}" type="slidenum">
              <a:rPr lang="en-US" smtClean="0"/>
              <a:t>8</a:t>
            </a:fld>
            <a:endParaRPr lang="en-US"/>
          </a:p>
        </p:txBody>
      </p:sp>
    </p:spTree>
    <p:extLst>
      <p:ext uri="{BB962C8B-B14F-4D97-AF65-F5344CB8AC3E}">
        <p14:creationId xmlns:p14="http://schemas.microsoft.com/office/powerpoint/2010/main" val="32065599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a:t>
            </a:r>
            <a:r>
              <a:rPr lang="en-US" baseline="0" dirty="0" smtClean="0"/>
              <a:t> might this be useful? Suppose I have a variable used to describe something, such as an timestamp. Normally I might provide a number, perhaps representing milliseconds. But what if I don't have an exact timestamp? I might replace it with "not too long ago" instead. Then when the time comes around to report the value, I can get an appropriate value that's not limited to a given type.</a:t>
            </a:r>
            <a:endParaRPr lang="en-US" dirty="0"/>
          </a:p>
        </p:txBody>
      </p:sp>
      <p:sp>
        <p:nvSpPr>
          <p:cNvPr id="4" name="Slide Number Placeholder 3"/>
          <p:cNvSpPr>
            <a:spLocks noGrp="1"/>
          </p:cNvSpPr>
          <p:nvPr>
            <p:ph type="sldNum" sz="quarter" idx="10"/>
          </p:nvPr>
        </p:nvSpPr>
        <p:spPr/>
        <p:txBody>
          <a:bodyPr/>
          <a:lstStyle/>
          <a:p>
            <a:fld id="{2B462571-F092-45C1-8001-5A40DC5B8EA2}" type="slidenum">
              <a:rPr lang="en-US" smtClean="0"/>
              <a:t>9</a:t>
            </a:fld>
            <a:endParaRPr lang="en-US"/>
          </a:p>
        </p:txBody>
      </p:sp>
    </p:spTree>
    <p:extLst>
      <p:ext uri="{BB962C8B-B14F-4D97-AF65-F5344CB8AC3E}">
        <p14:creationId xmlns:p14="http://schemas.microsoft.com/office/powerpoint/2010/main" val="4114335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462571-F092-45C1-8001-5A40DC5B8EA2}" type="slidenum">
              <a:rPr lang="en-US" smtClean="0"/>
              <a:t>10</a:t>
            </a:fld>
            <a:endParaRPr lang="en-US"/>
          </a:p>
        </p:txBody>
      </p:sp>
    </p:spTree>
    <p:extLst>
      <p:ext uri="{BB962C8B-B14F-4D97-AF65-F5344CB8AC3E}">
        <p14:creationId xmlns:p14="http://schemas.microsoft.com/office/powerpoint/2010/main" val="38144038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0665B8D-F36E-44C1-9E17-7FE8E7098B0A}" type="datetimeFigureOut">
              <a:rPr lang="en-US" smtClean="0"/>
              <a:t>9/7/2015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8FFA9E-B436-431C-B990-FD7566A1AC8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196089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0665B8D-F36E-44C1-9E17-7FE8E7098B0A}" type="datetimeFigureOut">
              <a:rPr lang="en-US" smtClean="0"/>
              <a:t>9/7/2015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8FFA9E-B436-431C-B990-FD7566A1AC8A}" type="slidenum">
              <a:rPr lang="en-US" smtClean="0"/>
              <a:t>‹#›</a:t>
            </a:fld>
            <a:endParaRPr lang="en-US"/>
          </a:p>
        </p:txBody>
      </p:sp>
    </p:spTree>
    <p:extLst>
      <p:ext uri="{BB962C8B-B14F-4D97-AF65-F5344CB8AC3E}">
        <p14:creationId xmlns:p14="http://schemas.microsoft.com/office/powerpoint/2010/main" val="33481632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0665B8D-F36E-44C1-9E17-7FE8E7098B0A}" type="datetimeFigureOut">
              <a:rPr lang="en-US" smtClean="0"/>
              <a:t>9/7/2015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8FFA9E-B436-431C-B990-FD7566A1AC8A}" type="slidenum">
              <a:rPr lang="en-US" smtClean="0"/>
              <a:t>‹#›</a:t>
            </a:fld>
            <a:endParaRPr lang="en-US"/>
          </a:p>
        </p:txBody>
      </p:sp>
    </p:spTree>
    <p:extLst>
      <p:ext uri="{BB962C8B-B14F-4D97-AF65-F5344CB8AC3E}">
        <p14:creationId xmlns:p14="http://schemas.microsoft.com/office/powerpoint/2010/main" val="158886455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71156" y="292910"/>
            <a:ext cx="10058400" cy="1450757"/>
          </a:xfrm>
        </p:spPr>
        <p:txBody>
          <a:bodyPr/>
          <a:lstStyle>
            <a:lvl1pPr marL="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460375" indent="-460375">
              <a:buFont typeface="Wingdings" panose="05000000000000000000" pitchFamily="2" charset="2"/>
              <a:buChar char="Ø"/>
              <a:tabLst>
                <a:tab pos="401638" algn="l"/>
                <a:tab pos="687388" algn="l"/>
              </a:tabLst>
              <a:defRPr/>
            </a:lvl1pPr>
            <a:lvl5pPr marL="749808"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a:t>
            </a:r>
            <a:r>
              <a:rPr lang="en-US" dirty="0" smtClean="0"/>
              <a:t>level</a:t>
            </a:r>
          </a:p>
        </p:txBody>
      </p:sp>
      <p:sp>
        <p:nvSpPr>
          <p:cNvPr id="4" name="Date Placeholder 3"/>
          <p:cNvSpPr>
            <a:spLocks noGrp="1"/>
          </p:cNvSpPr>
          <p:nvPr>
            <p:ph type="dt" sz="half" idx="10"/>
          </p:nvPr>
        </p:nvSpPr>
        <p:spPr/>
        <p:txBody>
          <a:bodyPr/>
          <a:lstStyle/>
          <a:p>
            <a:fld id="{A0665B8D-F36E-44C1-9E17-7FE8E7098B0A}" type="datetimeFigureOut">
              <a:rPr lang="en-US" smtClean="0"/>
              <a:t>9/7/2015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8FFA9E-B436-431C-B990-FD7566A1AC8A}" type="slidenum">
              <a:rPr lang="en-US" smtClean="0"/>
              <a:t>‹#›</a:t>
            </a:fld>
            <a:endParaRPr lang="en-US" dirty="0"/>
          </a:p>
        </p:txBody>
      </p:sp>
    </p:spTree>
    <p:extLst>
      <p:ext uri="{BB962C8B-B14F-4D97-AF65-F5344CB8AC3E}">
        <p14:creationId xmlns:p14="http://schemas.microsoft.com/office/powerpoint/2010/main" val="109271971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0665B8D-F36E-44C1-9E17-7FE8E7098B0A}" type="datetimeFigureOut">
              <a:rPr lang="en-US" smtClean="0"/>
              <a:t>9/7/2015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8FFA9E-B436-431C-B990-FD7566A1AC8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453424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0665B8D-F36E-44C1-9E17-7FE8E7098B0A}" type="datetimeFigureOut">
              <a:rPr lang="en-US" smtClean="0"/>
              <a:t>9/7/2015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8FFA9E-B436-431C-B990-FD7566A1AC8A}" type="slidenum">
              <a:rPr lang="en-US" smtClean="0"/>
              <a:t>‹#›</a:t>
            </a:fld>
            <a:endParaRPr lang="en-US"/>
          </a:p>
        </p:txBody>
      </p:sp>
    </p:spTree>
    <p:extLst>
      <p:ext uri="{BB962C8B-B14F-4D97-AF65-F5344CB8AC3E}">
        <p14:creationId xmlns:p14="http://schemas.microsoft.com/office/powerpoint/2010/main" val="180069874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0665B8D-F36E-44C1-9E17-7FE8E7098B0A}" type="datetimeFigureOut">
              <a:rPr lang="en-US" smtClean="0"/>
              <a:t>9/7/2015</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8FFA9E-B436-431C-B990-FD7566A1AC8A}" type="slidenum">
              <a:rPr lang="en-US" smtClean="0"/>
              <a:t>‹#›</a:t>
            </a:fld>
            <a:endParaRPr lang="en-US" dirty="0"/>
          </a:p>
        </p:txBody>
      </p:sp>
    </p:spTree>
    <p:extLst>
      <p:ext uri="{BB962C8B-B14F-4D97-AF65-F5344CB8AC3E}">
        <p14:creationId xmlns:p14="http://schemas.microsoft.com/office/powerpoint/2010/main" val="17934159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0665B8D-F36E-44C1-9E17-7FE8E7098B0A}" type="datetimeFigureOut">
              <a:rPr lang="en-US" smtClean="0"/>
              <a:t>9/7/2015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8FFA9E-B436-431C-B990-FD7566A1AC8A}" type="slidenum">
              <a:rPr lang="en-US" smtClean="0"/>
              <a:t>‹#›</a:t>
            </a:fld>
            <a:endParaRPr lang="en-US"/>
          </a:p>
        </p:txBody>
      </p:sp>
    </p:spTree>
    <p:extLst>
      <p:ext uri="{BB962C8B-B14F-4D97-AF65-F5344CB8AC3E}">
        <p14:creationId xmlns:p14="http://schemas.microsoft.com/office/powerpoint/2010/main" val="2746336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0665B8D-F36E-44C1-9E17-7FE8E7098B0A}" type="datetimeFigureOut">
              <a:rPr lang="en-US" smtClean="0"/>
              <a:t>9/7/2015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48FFA9E-B436-431C-B990-FD7566A1AC8A}" type="slidenum">
              <a:rPr lang="en-US" smtClean="0"/>
              <a:t>‹#›</a:t>
            </a:fld>
            <a:endParaRPr lang="en-US"/>
          </a:p>
        </p:txBody>
      </p:sp>
    </p:spTree>
    <p:extLst>
      <p:ext uri="{BB962C8B-B14F-4D97-AF65-F5344CB8AC3E}">
        <p14:creationId xmlns:p14="http://schemas.microsoft.com/office/powerpoint/2010/main" val="219342529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0665B8D-F36E-44C1-9E17-7FE8E7098B0A}" type="datetimeFigureOut">
              <a:rPr lang="en-US" smtClean="0"/>
              <a:t>9/7/2015</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48FFA9E-B436-431C-B990-FD7566A1AC8A}" type="slidenum">
              <a:rPr lang="en-US" smtClean="0"/>
              <a:t>‹#›</a:t>
            </a:fld>
            <a:endParaRPr lang="en-US"/>
          </a:p>
        </p:txBody>
      </p:sp>
    </p:spTree>
    <p:extLst>
      <p:ext uri="{BB962C8B-B14F-4D97-AF65-F5344CB8AC3E}">
        <p14:creationId xmlns:p14="http://schemas.microsoft.com/office/powerpoint/2010/main" val="1071911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665B8D-F36E-44C1-9E17-7FE8E7098B0A}" type="datetimeFigureOut">
              <a:rPr lang="en-US" smtClean="0"/>
              <a:t>9/7/2015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8FFA9E-B436-431C-B990-FD7566A1AC8A}" type="slidenum">
              <a:rPr lang="en-US" smtClean="0"/>
              <a:t>‹#›</a:t>
            </a:fld>
            <a:endParaRPr lang="en-US"/>
          </a:p>
        </p:txBody>
      </p:sp>
    </p:spTree>
    <p:extLst>
      <p:ext uri="{BB962C8B-B14F-4D97-AF65-F5344CB8AC3E}">
        <p14:creationId xmlns:p14="http://schemas.microsoft.com/office/powerpoint/2010/main" val="256164485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0665B8D-F36E-44C1-9E17-7FE8E7098B0A}" type="datetimeFigureOut">
              <a:rPr lang="en-US" smtClean="0"/>
              <a:t>9/7/2015</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48FFA9E-B436-431C-B990-FD7566A1AC8A}"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790559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Wingdings" panose="05000000000000000000" pitchFamily="2" charset="2"/>
        <a:buChar char="Ø"/>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i="1" dirty="0" smtClean="0"/>
              <a:t>JavaScript from the Ground Up</a:t>
            </a:r>
            <a:endParaRPr lang="en-US" sz="4800" i="1" dirty="0"/>
          </a:p>
        </p:txBody>
      </p:sp>
      <p:sp>
        <p:nvSpPr>
          <p:cNvPr id="3" name="Subtitle 2"/>
          <p:cNvSpPr>
            <a:spLocks noGrp="1"/>
          </p:cNvSpPr>
          <p:nvPr>
            <p:ph type="subTitle" idx="1"/>
          </p:nvPr>
        </p:nvSpPr>
        <p:spPr/>
        <p:txBody>
          <a:bodyPr/>
          <a:lstStyle/>
          <a:p>
            <a:r>
              <a:rPr lang="en-US" b="1" dirty="0" smtClean="0"/>
              <a:t>Lesson 1: Statements</a:t>
            </a:r>
            <a:endParaRPr lang="en-US" b="1" dirty="0"/>
          </a:p>
          <a:p>
            <a:r>
              <a:rPr lang="en-US" dirty="0" smtClean="0"/>
              <a:t>Brian Cui | Web Basic | MAD 2015</a:t>
            </a:r>
            <a:endParaRPr lang="en-US" dirty="0"/>
          </a:p>
        </p:txBody>
      </p:sp>
    </p:spTree>
    <p:extLst>
      <p:ext uri="{BB962C8B-B14F-4D97-AF65-F5344CB8AC3E}">
        <p14:creationId xmlns:p14="http://schemas.microsoft.com/office/powerpoint/2010/main" val="29268866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With great power…</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sz="2800" dirty="0" smtClean="0"/>
              <a:t>…something, something, responsibility. </a:t>
            </a:r>
            <a:r>
              <a:rPr lang="en-US" sz="2800" b="1" dirty="0" smtClean="0"/>
              <a:t>Be careful of mixing types</a:t>
            </a:r>
            <a:r>
              <a:rPr lang="en-US" sz="2800" dirty="0" smtClean="0"/>
              <a:t>:</a:t>
            </a:r>
            <a:endParaRPr lang="en-US" sz="2800" dirty="0"/>
          </a:p>
          <a:p>
            <a:r>
              <a:rPr lang="en-US" sz="2800" dirty="0" err="1" smtClean="0">
                <a:latin typeface="Consolas" panose="020B0609020204030204" pitchFamily="49" charset="0"/>
                <a:cs typeface="Consolas" panose="020B0609020204030204" pitchFamily="49" charset="0"/>
              </a:rPr>
              <a:t>var</a:t>
            </a:r>
            <a:r>
              <a:rPr lang="en-US" sz="2800" dirty="0" smtClean="0">
                <a:latin typeface="Consolas" panose="020B0609020204030204" pitchFamily="49" charset="0"/>
                <a:cs typeface="Consolas" panose="020B0609020204030204" pitchFamily="49" charset="0"/>
              </a:rPr>
              <a:t> number = 4;</a:t>
            </a:r>
          </a:p>
          <a:p>
            <a:r>
              <a:rPr lang="en-US" sz="2800" dirty="0" err="1" smtClean="0">
                <a:latin typeface="Consolas" panose="020B0609020204030204" pitchFamily="49" charset="0"/>
                <a:cs typeface="Consolas" panose="020B0609020204030204" pitchFamily="49" charset="0"/>
              </a:rPr>
              <a:t>var</a:t>
            </a:r>
            <a:r>
              <a:rPr lang="en-US" sz="2800" dirty="0" smtClean="0">
                <a:latin typeface="Consolas" panose="020B0609020204030204" pitchFamily="49" charset="0"/>
                <a:cs typeface="Consolas" panose="020B0609020204030204" pitchFamily="49" charset="0"/>
              </a:rPr>
              <a:t> equation = number / 2; //equation =&gt; 2</a:t>
            </a:r>
          </a:p>
          <a:p>
            <a:r>
              <a:rPr lang="en-US" sz="2800" dirty="0" smtClean="0">
                <a:latin typeface="Consolas" panose="020B0609020204030204" pitchFamily="49" charset="0"/>
                <a:cs typeface="Consolas" panose="020B0609020204030204" pitchFamily="49" charset="0"/>
              </a:rPr>
              <a:t>number = "I can't believe it's not a number";</a:t>
            </a:r>
          </a:p>
          <a:p>
            <a:r>
              <a:rPr lang="en-US" sz="2800" dirty="0" smtClean="0">
                <a:latin typeface="Consolas" panose="020B0609020204030204" pitchFamily="49" charset="0"/>
                <a:cs typeface="Consolas" panose="020B0609020204030204" pitchFamily="49" charset="0"/>
              </a:rPr>
              <a:t>equation = number / 2;</a:t>
            </a:r>
            <a:r>
              <a:rPr lang="en-US" sz="2800" dirty="0">
                <a:latin typeface="Consolas" panose="020B0609020204030204" pitchFamily="49" charset="0"/>
                <a:cs typeface="Consolas" panose="020B0609020204030204" pitchFamily="49" charset="0"/>
              </a:rPr>
              <a:t> </a:t>
            </a:r>
            <a:r>
              <a:rPr lang="en-US" sz="2800" dirty="0" smtClean="0">
                <a:latin typeface="Consolas" panose="020B0609020204030204" pitchFamily="49" charset="0"/>
                <a:cs typeface="Consolas" panose="020B0609020204030204" pitchFamily="49" charset="0"/>
              </a:rPr>
              <a:t>//equation =&gt; NaN</a:t>
            </a:r>
          </a:p>
          <a:p>
            <a:pPr marL="0" indent="0">
              <a:buNone/>
            </a:pPr>
            <a:r>
              <a:rPr lang="en-US" sz="2800" dirty="0" smtClean="0">
                <a:cs typeface="Consolas" panose="020B0609020204030204" pitchFamily="49" charset="0"/>
              </a:rPr>
              <a:t>Recall the</a:t>
            </a:r>
            <a:r>
              <a:rPr lang="en-US" sz="2800" dirty="0" smtClean="0">
                <a:latin typeface="Consolas" panose="020B0609020204030204" pitchFamily="49" charset="0"/>
                <a:cs typeface="Consolas" panose="020B0609020204030204" pitchFamily="49" charset="0"/>
              </a:rPr>
              <a:t> </a:t>
            </a:r>
            <a:r>
              <a:rPr lang="en-US" sz="2800" dirty="0" err="1" smtClean="0">
                <a:latin typeface="Consolas" panose="020B0609020204030204" pitchFamily="49" charset="0"/>
                <a:cs typeface="Consolas" panose="020B0609020204030204" pitchFamily="49" charset="0"/>
              </a:rPr>
              <a:t>typeof</a:t>
            </a:r>
            <a:r>
              <a:rPr lang="en-US" sz="2800" dirty="0" smtClean="0">
                <a:latin typeface="Consolas" panose="020B0609020204030204" pitchFamily="49" charset="0"/>
                <a:cs typeface="Consolas" panose="020B0609020204030204" pitchFamily="49" charset="0"/>
              </a:rPr>
              <a:t> </a:t>
            </a:r>
            <a:r>
              <a:rPr lang="en-US" sz="2800" dirty="0" smtClean="0">
                <a:cs typeface="Consolas" panose="020B0609020204030204" pitchFamily="49" charset="0"/>
              </a:rPr>
              <a:t>operator:</a:t>
            </a:r>
          </a:p>
          <a:p>
            <a:r>
              <a:rPr lang="en-US" sz="2800" dirty="0" err="1" smtClean="0">
                <a:latin typeface="Consolas" panose="020B0609020204030204" pitchFamily="49" charset="0"/>
                <a:cs typeface="Consolas" panose="020B0609020204030204" pitchFamily="49" charset="0"/>
              </a:rPr>
              <a:t>typeof</a:t>
            </a:r>
            <a:r>
              <a:rPr lang="en-US" sz="2800" dirty="0" smtClean="0">
                <a:latin typeface="Consolas" panose="020B0609020204030204" pitchFamily="49" charset="0"/>
                <a:cs typeface="Consolas" panose="020B0609020204030204" pitchFamily="49" charset="0"/>
              </a:rPr>
              <a:t> number =&gt; "string"</a:t>
            </a:r>
          </a:p>
          <a:p>
            <a:pPr marL="0" indent="0">
              <a:buNone/>
            </a:pPr>
            <a:r>
              <a:rPr lang="en-US" sz="2800" b="1" u="sng" dirty="0" smtClean="0">
                <a:cs typeface="Consolas" panose="020B0609020204030204" pitchFamily="49" charset="0"/>
              </a:rPr>
              <a:t>If</a:t>
            </a:r>
            <a:r>
              <a:rPr lang="en-US" sz="2800" dirty="0" smtClean="0">
                <a:cs typeface="Consolas" panose="020B0609020204030204" pitchFamily="49" charset="0"/>
              </a:rPr>
              <a:t> only there were some way to structure our code based on conditions…</a:t>
            </a:r>
            <a:endParaRPr lang="en-US" sz="2800" dirty="0">
              <a:cs typeface="Consolas" panose="020B0609020204030204" pitchFamily="49" charset="0"/>
            </a:endParaRPr>
          </a:p>
        </p:txBody>
      </p:sp>
    </p:spTree>
    <p:extLst>
      <p:ext uri="{BB962C8B-B14F-4D97-AF65-F5344CB8AC3E}">
        <p14:creationId xmlns:p14="http://schemas.microsoft.com/office/powerpoint/2010/main" val="10418902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Concept Redux: </a:t>
            </a:r>
            <a:r>
              <a:rPr lang="en-US" dirty="0" smtClean="0"/>
              <a:t>The JavaScript Console</a:t>
            </a:r>
            <a:endParaRPr lang="en-US" b="1" dirty="0"/>
          </a:p>
        </p:txBody>
      </p:sp>
      <p:sp>
        <p:nvSpPr>
          <p:cNvPr id="3" name="Content Placeholder 2"/>
          <p:cNvSpPr>
            <a:spLocks noGrp="1"/>
          </p:cNvSpPr>
          <p:nvPr>
            <p:ph idx="1"/>
          </p:nvPr>
        </p:nvSpPr>
        <p:spPr/>
        <p:txBody>
          <a:bodyPr>
            <a:normAutofit/>
          </a:bodyPr>
          <a:lstStyle/>
          <a:p>
            <a:pPr marL="0" indent="0">
              <a:buNone/>
            </a:pPr>
            <a:r>
              <a:rPr lang="en-US" sz="3200" dirty="0" smtClean="0"/>
              <a:t>The JavaScript console evaluates expressions, yes, but it's much more powerful than just that!</a:t>
            </a:r>
            <a:endParaRPr lang="en-US" sz="3200" dirty="0"/>
          </a:p>
        </p:txBody>
      </p:sp>
    </p:spTree>
    <p:extLst>
      <p:ext uri="{BB962C8B-B14F-4D97-AF65-F5344CB8AC3E}">
        <p14:creationId xmlns:p14="http://schemas.microsoft.com/office/powerpoint/2010/main" val="39442924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Schedule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23314131"/>
              </p:ext>
            </p:extLst>
          </p:nvPr>
        </p:nvGraphicFramePr>
        <p:xfrm>
          <a:off x="1096963" y="1846263"/>
          <a:ext cx="10058400" cy="2926080"/>
        </p:xfrm>
        <a:graphic>
          <a:graphicData uri="http://schemas.openxmlformats.org/drawingml/2006/table">
            <a:tbl>
              <a:tblPr bandRow="1">
                <a:tableStyleId>{7E9639D4-E3E2-4D34-9284-5A2195B3D0D7}</a:tableStyleId>
              </a:tblPr>
              <a:tblGrid>
                <a:gridCol w="4201868"/>
                <a:gridCol w="5856532"/>
              </a:tblGrid>
              <a:tr h="370840">
                <a:tc>
                  <a:txBody>
                    <a:bodyPr/>
                    <a:lstStyle/>
                    <a:p>
                      <a:r>
                        <a:rPr lang="en-US" sz="2800" b="0" dirty="0" smtClean="0"/>
                        <a:t>Part 0: Expressions</a:t>
                      </a:r>
                      <a:endParaRPr lang="en-US" sz="2800" b="0" dirty="0"/>
                    </a:p>
                  </a:txBody>
                  <a:tcPr>
                    <a:lnR w="12700" cap="flat" cmpd="sng" algn="ctr">
                      <a:solidFill>
                        <a:schemeClr val="tx1"/>
                      </a:solidFill>
                      <a:prstDash val="solid"/>
                      <a:round/>
                      <a:headEnd type="none" w="med" len="med"/>
                      <a:tailEnd type="none" w="med" len="med"/>
                    </a:lnR>
                  </a:tcPr>
                </a:tc>
                <a:tc>
                  <a:txBody>
                    <a:bodyPr/>
                    <a:lstStyle/>
                    <a:p>
                      <a:r>
                        <a:rPr lang="en-US" sz="2800" dirty="0" smtClean="0"/>
                        <a:t>Part 4: JavaScript &lt;3 DOM </a:t>
                      </a:r>
                      <a:br>
                        <a:rPr lang="en-US" sz="2800" dirty="0" smtClean="0"/>
                      </a:br>
                      <a:r>
                        <a:rPr lang="en-US" sz="2800" dirty="0" smtClean="0"/>
                        <a:t>(JavaScript for the Web)</a:t>
                      </a:r>
                      <a:endParaRPr lang="en-US" sz="2800" dirty="0"/>
                    </a:p>
                  </a:txBody>
                  <a:tcPr>
                    <a:lnL w="12700" cap="flat" cmpd="sng" algn="ctr">
                      <a:solidFill>
                        <a:schemeClr val="tx1"/>
                      </a:solidFill>
                      <a:prstDash val="solid"/>
                      <a:round/>
                      <a:headEnd type="none" w="med" len="med"/>
                      <a:tailEnd type="none" w="med" len="med"/>
                    </a:lnL>
                  </a:tcPr>
                </a:tc>
              </a:tr>
              <a:tr h="370840">
                <a:tc>
                  <a:txBody>
                    <a:bodyPr/>
                    <a:lstStyle/>
                    <a:p>
                      <a:r>
                        <a:rPr lang="en-US" sz="2800" b="1" dirty="0" smtClean="0"/>
                        <a:t>Part 1: Statements</a:t>
                      </a:r>
                      <a:endParaRPr lang="en-US" sz="2800" b="1" dirty="0"/>
                    </a:p>
                  </a:txBody>
                  <a:tcPr>
                    <a:lnR w="12700" cap="flat" cmpd="sng" algn="ctr">
                      <a:solidFill>
                        <a:schemeClr val="tx1"/>
                      </a:solidFill>
                      <a:prstDash val="solid"/>
                      <a:round/>
                      <a:headEnd type="none" w="med" len="med"/>
                      <a:tailEnd type="none" w="med" len="med"/>
                    </a:lnR>
                  </a:tcPr>
                </a:tc>
                <a:tc>
                  <a:txBody>
                    <a:bodyPr/>
                    <a:lstStyle/>
                    <a:p>
                      <a:r>
                        <a:rPr lang="en-US" sz="2800" dirty="0" smtClean="0"/>
                        <a:t>Part 5: Object Oriented JavaScript</a:t>
                      </a:r>
                    </a:p>
                  </a:txBody>
                  <a:tcPr>
                    <a:lnL w="12700" cap="flat" cmpd="sng" algn="ctr">
                      <a:solidFill>
                        <a:schemeClr val="tx1"/>
                      </a:solidFill>
                      <a:prstDash val="solid"/>
                      <a:round/>
                      <a:headEnd type="none" w="med" len="med"/>
                      <a:tailEnd type="none" w="med" len="med"/>
                    </a:lnL>
                  </a:tcPr>
                </a:tc>
              </a:tr>
              <a:tr h="370840">
                <a:tc>
                  <a:txBody>
                    <a:bodyPr/>
                    <a:lstStyle/>
                    <a:p>
                      <a:r>
                        <a:rPr lang="en-US" sz="2800" dirty="0" smtClean="0"/>
                        <a:t>Part</a:t>
                      </a:r>
                      <a:r>
                        <a:rPr lang="en-US" sz="2800" baseline="0" dirty="0" smtClean="0"/>
                        <a:t> 2: Objects</a:t>
                      </a:r>
                    </a:p>
                  </a:txBody>
                  <a:tcPr>
                    <a:lnR w="12700" cap="flat" cmpd="sng" algn="ctr">
                      <a:solidFill>
                        <a:schemeClr val="tx1"/>
                      </a:solidFill>
                      <a:prstDash val="solid"/>
                      <a:round/>
                      <a:headEnd type="none" w="med" len="med"/>
                      <a:tailEnd type="none" w="med" len="med"/>
                    </a:lnR>
                  </a:tcPr>
                </a:tc>
                <a:tc>
                  <a:txBody>
                    <a:bodyPr/>
                    <a:lstStyle/>
                    <a:p>
                      <a:r>
                        <a:rPr lang="en-US" sz="2800" dirty="0" smtClean="0"/>
                        <a:t>Part 6: Asynchronous</a:t>
                      </a:r>
                      <a:r>
                        <a:rPr lang="en-US" sz="2800" baseline="0" dirty="0" smtClean="0"/>
                        <a:t> JavaScript</a:t>
                      </a:r>
                      <a:endParaRPr lang="en-US" sz="2800" dirty="0"/>
                    </a:p>
                  </a:txBody>
                  <a:tcPr>
                    <a:lnL w="12700" cap="flat" cmpd="sng" algn="ctr">
                      <a:solidFill>
                        <a:schemeClr val="tx1"/>
                      </a:solidFill>
                      <a:prstDash val="solid"/>
                      <a:round/>
                      <a:headEnd type="none" w="med" len="med"/>
                      <a:tailEnd type="none" w="med" len="med"/>
                    </a:lnL>
                  </a:tcPr>
                </a:tc>
              </a:tr>
              <a:tr h="370840">
                <a:tc>
                  <a:txBody>
                    <a:bodyPr/>
                    <a:lstStyle/>
                    <a:p>
                      <a:r>
                        <a:rPr lang="en-US" sz="2800" dirty="0" smtClean="0"/>
                        <a:t>Part 3: Functions</a:t>
                      </a:r>
                      <a:endParaRPr lang="en-US" sz="2800" dirty="0"/>
                    </a:p>
                  </a:txBody>
                  <a:tcPr>
                    <a:lnR w="12700" cap="flat" cmpd="sng" algn="ctr">
                      <a:solidFill>
                        <a:schemeClr val="tx1"/>
                      </a:solidFill>
                      <a:prstDash val="solid"/>
                      <a:round/>
                      <a:headEnd type="none" w="med" len="med"/>
                      <a:tailEnd type="none" w="med" len="med"/>
                    </a:lnR>
                  </a:tcPr>
                </a:tc>
                <a:tc>
                  <a:txBody>
                    <a:bodyPr/>
                    <a:lstStyle/>
                    <a:p>
                      <a:r>
                        <a:rPr lang="en-US" sz="2800" dirty="0" smtClean="0"/>
                        <a:t>Part 7: Advanced JavaScript Concepts </a:t>
                      </a:r>
                      <a:br>
                        <a:rPr lang="en-US" sz="2800" dirty="0" smtClean="0"/>
                      </a:br>
                      <a:r>
                        <a:rPr lang="en-US" sz="2800" dirty="0" smtClean="0"/>
                        <a:t>(JavaScript Graduation</a:t>
                      </a:r>
                      <a:r>
                        <a:rPr lang="en-US" sz="2800" baseline="0" dirty="0" smtClean="0"/>
                        <a:t> Day!)</a:t>
                      </a:r>
                      <a:endParaRPr lang="en-US" sz="2800" dirty="0"/>
                    </a:p>
                  </a:txBody>
                  <a:tcPr>
                    <a:lnL w="12700" cap="flat" cmpd="sng" algn="ctr">
                      <a:solidFill>
                        <a:schemeClr val="tx1"/>
                      </a:solidFill>
                      <a:prstDash val="solid"/>
                      <a:round/>
                      <a:headEnd type="none" w="med" len="med"/>
                      <a:tailEnd type="none" w="med" len="med"/>
                    </a:lnL>
                  </a:tcPr>
                </a:tc>
              </a:tr>
            </a:tbl>
          </a:graphicData>
        </a:graphic>
      </p:graphicFrame>
    </p:spTree>
    <p:extLst>
      <p:ext uri="{BB962C8B-B14F-4D97-AF65-F5344CB8AC3E}">
        <p14:creationId xmlns:p14="http://schemas.microsoft.com/office/powerpoint/2010/main" val="13714573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Expressions Recap</a:t>
            </a:r>
            <a:endParaRPr lang="en-US" dirty="0"/>
          </a:p>
        </p:txBody>
      </p:sp>
      <p:sp>
        <p:nvSpPr>
          <p:cNvPr id="3" name="Content Placeholder 2"/>
          <p:cNvSpPr>
            <a:spLocks noGrp="1"/>
          </p:cNvSpPr>
          <p:nvPr>
            <p:ph idx="1"/>
          </p:nvPr>
        </p:nvSpPr>
        <p:spPr>
          <a:xfrm>
            <a:off x="1097280" y="1845733"/>
            <a:ext cx="10058400" cy="4476689"/>
          </a:xfrm>
        </p:spPr>
        <p:txBody>
          <a:bodyPr>
            <a:normAutofit/>
          </a:bodyPr>
          <a:lstStyle/>
          <a:p>
            <a:pPr marL="0" indent="0">
              <a:buNone/>
            </a:pPr>
            <a:r>
              <a:rPr lang="en-US" sz="2800" dirty="0" smtClean="0"/>
              <a:t>Last time we learned about </a:t>
            </a:r>
            <a:r>
              <a:rPr lang="en-US" sz="2800" b="1" dirty="0" smtClean="0"/>
              <a:t>expressions</a:t>
            </a:r>
            <a:r>
              <a:rPr lang="en-US" sz="2800" dirty="0" smtClean="0"/>
              <a:t>. The simplest </a:t>
            </a:r>
            <a:r>
              <a:rPr lang="en-US" sz="2800" dirty="0" smtClean="0"/>
              <a:t>expression </a:t>
            </a:r>
            <a:r>
              <a:rPr lang="en-US" sz="2800" dirty="0" smtClean="0"/>
              <a:t>is the </a:t>
            </a:r>
            <a:r>
              <a:rPr lang="en-US" sz="2800" b="1" dirty="0" smtClean="0"/>
              <a:t>literal</a:t>
            </a:r>
            <a:r>
              <a:rPr lang="en-US" sz="2800" dirty="0" smtClean="0"/>
              <a:t>, and expressions they can be used with </a:t>
            </a:r>
            <a:r>
              <a:rPr lang="en-US" sz="2800" b="1" dirty="0" smtClean="0"/>
              <a:t>operators</a:t>
            </a:r>
            <a:r>
              <a:rPr lang="en-US" sz="2800" dirty="0" smtClean="0"/>
              <a:t> to form </a:t>
            </a:r>
            <a:r>
              <a:rPr lang="en-US" sz="2800" b="1" dirty="0" smtClean="0"/>
              <a:t>new expressions</a:t>
            </a:r>
            <a:r>
              <a:rPr lang="en-US" sz="2800" dirty="0" smtClean="0"/>
              <a:t>. All expressions are </a:t>
            </a:r>
            <a:r>
              <a:rPr lang="en-US" sz="2800" b="1" dirty="0" err="1" smtClean="0"/>
              <a:t>truthy</a:t>
            </a:r>
            <a:r>
              <a:rPr lang="en-US" sz="2800" dirty="0" smtClean="0"/>
              <a:t> or </a:t>
            </a:r>
            <a:r>
              <a:rPr lang="en-US" sz="2800" b="1" dirty="0" err="1" smtClean="0"/>
              <a:t>falsy</a:t>
            </a:r>
            <a:r>
              <a:rPr lang="en-US" sz="2800" b="1" dirty="0" smtClean="0"/>
              <a:t>.</a:t>
            </a:r>
            <a:endParaRPr lang="en-US" sz="2800" dirty="0" smtClean="0"/>
          </a:p>
          <a:p>
            <a:r>
              <a:rPr lang="en-US" sz="2800" dirty="0" smtClean="0">
                <a:latin typeface="Consolas" panose="020B0609020204030204" pitchFamily="49" charset="0"/>
                <a:cs typeface="Consolas" panose="020B0609020204030204" pitchFamily="49" charset="0"/>
              </a:rPr>
              <a:t>1 + 2 + "-3" =&gt; 0</a:t>
            </a:r>
          </a:p>
          <a:p>
            <a:r>
              <a:rPr lang="en-US" sz="2800" dirty="0" smtClean="0">
                <a:latin typeface="Consolas" panose="020B0609020204030204" pitchFamily="49" charset="0"/>
                <a:cs typeface="Consolas" panose="020B0609020204030204" pitchFamily="49" charset="0"/>
              </a:rPr>
              <a:t>"</a:t>
            </a:r>
            <a:r>
              <a:rPr lang="en-US" sz="2800" dirty="0" smtClean="0">
                <a:latin typeface="Consolas" panose="020B0609020204030204" pitchFamily="49" charset="0"/>
                <a:cs typeface="Consolas" panose="020B0609020204030204" pitchFamily="49" charset="0"/>
              </a:rPr>
              <a:t>I'm a string" + true =&gt; "I'm a </a:t>
            </a:r>
            <a:r>
              <a:rPr lang="en-US" sz="2800" dirty="0" err="1" smtClean="0">
                <a:latin typeface="Consolas" panose="020B0609020204030204" pitchFamily="49" charset="0"/>
                <a:cs typeface="Consolas" panose="020B0609020204030204" pitchFamily="49" charset="0"/>
              </a:rPr>
              <a:t>stringtrue</a:t>
            </a:r>
            <a:r>
              <a:rPr lang="en-US" sz="2800" dirty="0" smtClean="0">
                <a:latin typeface="Consolas" panose="020B0609020204030204" pitchFamily="49" charset="0"/>
                <a:cs typeface="Consolas" panose="020B0609020204030204" pitchFamily="49" charset="0"/>
              </a:rPr>
              <a:t>"</a:t>
            </a:r>
          </a:p>
          <a:p>
            <a:r>
              <a:rPr lang="en-US" sz="2800" dirty="0" smtClean="0">
                <a:latin typeface="Consolas" panose="020B0609020204030204" pitchFamily="49" charset="0"/>
                <a:cs typeface="Consolas" panose="020B0609020204030204" pitchFamily="49" charset="0"/>
              </a:rPr>
              <a:t>!!0 &amp;&amp; !!1 =&gt; true</a:t>
            </a:r>
          </a:p>
          <a:p>
            <a:r>
              <a:rPr lang="en-US" sz="2800" dirty="0" smtClean="0">
                <a:latin typeface="Consolas" panose="020B0609020204030204" pitchFamily="49" charset="0"/>
                <a:cs typeface="Consolas" panose="020B0609020204030204" pitchFamily="49" charset="0"/>
              </a:rPr>
              <a:t>(("" &amp;&amp; true) + " ") || false) =&gt; " "</a:t>
            </a:r>
          </a:p>
          <a:p>
            <a:r>
              <a:rPr lang="en-US" sz="2800" dirty="0" smtClean="0">
                <a:latin typeface="Consolas" panose="020B0609020204030204" pitchFamily="49" charset="0"/>
                <a:cs typeface="Consolas" panose="020B0609020204030204" pitchFamily="49" charset="0"/>
              </a:rPr>
              <a:t>(</a:t>
            </a:r>
            <a:r>
              <a:rPr lang="en-US" sz="2800" dirty="0" err="1" smtClean="0">
                <a:latin typeface="Consolas" panose="020B0609020204030204" pitchFamily="49" charset="0"/>
                <a:cs typeface="Consolas" panose="020B0609020204030204" pitchFamily="49" charset="0"/>
              </a:rPr>
              <a:t>typeof</a:t>
            </a:r>
            <a:r>
              <a:rPr lang="en-US" sz="2800" dirty="0" smtClean="0">
                <a:latin typeface="Consolas" panose="020B0609020204030204" pitchFamily="49" charset="0"/>
                <a:cs typeface="Consolas" panose="020B0609020204030204" pitchFamily="49" charset="0"/>
              </a:rPr>
              <a:t> true === "</a:t>
            </a:r>
            <a:r>
              <a:rPr lang="en-US" sz="2800" dirty="0" err="1" smtClean="0">
                <a:latin typeface="Consolas" panose="020B0609020204030204" pitchFamily="49" charset="0"/>
                <a:cs typeface="Consolas" panose="020B0609020204030204" pitchFamily="49" charset="0"/>
              </a:rPr>
              <a:t>boolean</a:t>
            </a:r>
            <a:r>
              <a:rPr lang="en-US" sz="2800" dirty="0" smtClean="0">
                <a:latin typeface="Consolas" panose="020B0609020204030204" pitchFamily="49" charset="0"/>
                <a:cs typeface="Consolas" panose="020B0609020204030204" pitchFamily="49" charset="0"/>
              </a:rPr>
              <a:t>") =&gt; true</a:t>
            </a:r>
            <a:endParaRPr lang="en-US" sz="2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1797246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of the Day</a:t>
            </a:r>
            <a:endParaRPr lang="en-US" dirty="0"/>
          </a:p>
        </p:txBody>
      </p:sp>
      <p:sp>
        <p:nvSpPr>
          <p:cNvPr id="3" name="Content Placeholder 2"/>
          <p:cNvSpPr>
            <a:spLocks noGrp="1"/>
          </p:cNvSpPr>
          <p:nvPr>
            <p:ph idx="1"/>
          </p:nvPr>
        </p:nvSpPr>
        <p:spPr/>
        <p:txBody>
          <a:bodyPr>
            <a:normAutofit/>
          </a:bodyPr>
          <a:lstStyle/>
          <a:p>
            <a:pPr marL="0" indent="0">
              <a:buNone/>
            </a:pPr>
            <a:r>
              <a:rPr lang="en-US" sz="2800" b="1" dirty="0" err="1" smtClean="0"/>
              <a:t>FizzBuzz</a:t>
            </a:r>
            <a:r>
              <a:rPr lang="en-US" sz="2800" b="1" dirty="0" smtClean="0"/>
              <a:t>: </a:t>
            </a:r>
            <a:r>
              <a:rPr lang="en-US" sz="2800" dirty="0" smtClean="0"/>
              <a:t>Write a program that prints the numbers from 1 to 100. </a:t>
            </a:r>
            <a:br>
              <a:rPr lang="en-US" sz="2800" dirty="0" smtClean="0"/>
            </a:br>
            <a:r>
              <a:rPr lang="en-US" sz="2800" dirty="0" smtClean="0"/>
              <a:t/>
            </a:r>
            <a:br>
              <a:rPr lang="en-US" sz="2800" dirty="0" smtClean="0"/>
            </a:br>
            <a:r>
              <a:rPr lang="en-US" sz="2800" dirty="0" smtClean="0"/>
              <a:t>But for multiples of three print "Fizz" instead of the number and for multiples of five print "Buzz". </a:t>
            </a:r>
            <a:br>
              <a:rPr lang="en-US" sz="2800" dirty="0" smtClean="0"/>
            </a:br>
            <a:r>
              <a:rPr lang="en-US" sz="2800" dirty="0" smtClean="0"/>
              <a:t/>
            </a:r>
            <a:br>
              <a:rPr lang="en-US" sz="2800" dirty="0" smtClean="0"/>
            </a:br>
            <a:r>
              <a:rPr lang="en-US" sz="2800" dirty="0" smtClean="0"/>
              <a:t>For numbers which are multiples of both three and five print "</a:t>
            </a:r>
            <a:r>
              <a:rPr lang="en-US" sz="2800" dirty="0" err="1" smtClean="0"/>
              <a:t>FizzBuzz</a:t>
            </a:r>
            <a:r>
              <a:rPr lang="en-US" sz="2800" dirty="0" smtClean="0"/>
              <a:t>".</a:t>
            </a:r>
          </a:p>
        </p:txBody>
      </p:sp>
    </p:spTree>
    <p:extLst>
      <p:ext uri="{BB962C8B-B14F-4D97-AF65-F5344CB8AC3E}">
        <p14:creationId xmlns:p14="http://schemas.microsoft.com/office/powerpoint/2010/main" val="16413290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Concept:</a:t>
            </a:r>
            <a:r>
              <a:rPr lang="en-US" dirty="0" smtClean="0"/>
              <a:t> Statement</a:t>
            </a:r>
            <a:endParaRPr lang="en-US" b="1" dirty="0"/>
          </a:p>
        </p:txBody>
      </p:sp>
      <p:sp>
        <p:nvSpPr>
          <p:cNvPr id="3" name="Content Placeholder 2"/>
          <p:cNvSpPr>
            <a:spLocks noGrp="1"/>
          </p:cNvSpPr>
          <p:nvPr>
            <p:ph idx="1"/>
          </p:nvPr>
        </p:nvSpPr>
        <p:spPr>
          <a:xfrm>
            <a:off x="1097280" y="1845733"/>
            <a:ext cx="10058400" cy="4505639"/>
          </a:xfrm>
        </p:spPr>
        <p:txBody>
          <a:bodyPr>
            <a:normAutofit lnSpcReduction="10000"/>
          </a:bodyPr>
          <a:lstStyle/>
          <a:p>
            <a:pPr marL="0" indent="0">
              <a:buNone/>
            </a:pPr>
            <a:r>
              <a:rPr lang="en-US" sz="3200" dirty="0" smtClean="0"/>
              <a:t>A </a:t>
            </a:r>
            <a:r>
              <a:rPr lang="en-US" sz="3200" b="1" dirty="0" smtClean="0"/>
              <a:t>statement</a:t>
            </a:r>
            <a:r>
              <a:rPr lang="en-US" sz="3200" dirty="0" smtClean="0"/>
              <a:t> is code that </a:t>
            </a:r>
            <a:r>
              <a:rPr lang="en-US" sz="3200" i="1" dirty="0" smtClean="0"/>
              <a:t>does something.</a:t>
            </a:r>
            <a:r>
              <a:rPr lang="en-US" sz="3200" dirty="0" smtClean="0"/>
              <a:t> If expressions are words, statements are sentences.</a:t>
            </a:r>
          </a:p>
          <a:p>
            <a:r>
              <a:rPr lang="en-US" sz="2800" dirty="0" err="1" smtClean="0">
                <a:latin typeface="Consolas" panose="020B0609020204030204" pitchFamily="49" charset="0"/>
                <a:cs typeface="Consolas" panose="020B0609020204030204" pitchFamily="49" charset="0"/>
              </a:rPr>
              <a:t>var</a:t>
            </a:r>
            <a:r>
              <a:rPr lang="en-US" sz="2800" dirty="0" smtClean="0">
                <a:latin typeface="Consolas" panose="020B0609020204030204" pitchFamily="49" charset="0"/>
                <a:cs typeface="Consolas" panose="020B0609020204030204" pitchFamily="49" charset="0"/>
              </a:rPr>
              <a:t> </a:t>
            </a:r>
            <a:r>
              <a:rPr lang="en-US" sz="2800" dirty="0" err="1" smtClean="0">
                <a:latin typeface="Consolas" panose="020B0609020204030204" pitchFamily="49" charset="0"/>
                <a:cs typeface="Consolas" panose="020B0609020204030204" pitchFamily="49" charset="0"/>
              </a:rPr>
              <a:t>i</a:t>
            </a:r>
            <a:r>
              <a:rPr lang="en-US" sz="2800" dirty="0" smtClean="0">
                <a:latin typeface="Consolas" panose="020B0609020204030204" pitchFamily="49" charset="0"/>
                <a:cs typeface="Consolas" panose="020B0609020204030204" pitchFamily="49" charset="0"/>
              </a:rPr>
              <a:t> = 0; </a:t>
            </a:r>
            <a:r>
              <a:rPr lang="en-US" sz="2800" dirty="0" err="1" smtClean="0">
                <a:latin typeface="Consolas" panose="020B0609020204030204" pitchFamily="49" charset="0"/>
                <a:cs typeface="Consolas" panose="020B0609020204030204" pitchFamily="49" charset="0"/>
              </a:rPr>
              <a:t>i</a:t>
            </a:r>
            <a:r>
              <a:rPr lang="en-US" sz="2800" dirty="0" smtClean="0">
                <a:latin typeface="Consolas" panose="020B0609020204030204" pitchFamily="49" charset="0"/>
                <a:cs typeface="Consolas" panose="020B0609020204030204" pitchFamily="49" charset="0"/>
              </a:rPr>
              <a:t>++;</a:t>
            </a:r>
          </a:p>
          <a:p>
            <a:r>
              <a:rPr lang="en-US" sz="2800" dirty="0" smtClean="0">
                <a:latin typeface="Consolas" panose="020B0609020204030204" pitchFamily="49" charset="0"/>
                <a:cs typeface="Consolas" panose="020B0609020204030204" pitchFamily="49" charset="0"/>
              </a:rPr>
              <a:t>console.log("I'm " + "back!");</a:t>
            </a:r>
          </a:p>
          <a:p>
            <a:r>
              <a:rPr lang="en-US" sz="2800" dirty="0" err="1" smtClean="0">
                <a:latin typeface="Consolas" panose="020B0609020204030204" pitchFamily="49" charset="0"/>
                <a:cs typeface="Consolas" panose="020B0609020204030204" pitchFamily="49" charset="0"/>
              </a:rPr>
              <a:t>var</a:t>
            </a:r>
            <a:r>
              <a:rPr lang="en-US" sz="2800" dirty="0" smtClean="0">
                <a:latin typeface="Consolas" panose="020B0609020204030204" pitchFamily="49" charset="0"/>
                <a:cs typeface="Consolas" panose="020B0609020204030204" pitchFamily="49" charset="0"/>
              </a:rPr>
              <a:t> a = 123 – "123" + 456;</a:t>
            </a:r>
          </a:p>
          <a:p>
            <a:r>
              <a:rPr lang="en-US" sz="2800" dirty="0" smtClean="0">
                <a:latin typeface="Consolas" panose="020B0609020204030204" pitchFamily="49" charset="0"/>
                <a:cs typeface="Consolas" panose="020B0609020204030204" pitchFamily="49" charset="0"/>
              </a:rPr>
              <a:t>if (1) console.log("Hello, World!");</a:t>
            </a:r>
          </a:p>
          <a:p>
            <a:r>
              <a:rPr lang="en-US" sz="2800" dirty="0" smtClean="0">
                <a:latin typeface="Consolas" panose="020B0609020204030204" pitchFamily="49" charset="0"/>
                <a:cs typeface="Consolas" panose="020B0609020204030204" pitchFamily="49" charset="0"/>
              </a:rPr>
              <a:t>while(true); //don't actually run this</a:t>
            </a:r>
          </a:p>
          <a:p>
            <a:pPr marL="0" indent="0">
              <a:buNone/>
            </a:pPr>
            <a:r>
              <a:rPr lang="en-US" sz="2800" dirty="0" smtClean="0">
                <a:cs typeface="Consolas" panose="020B0609020204030204" pitchFamily="49" charset="0"/>
              </a:rPr>
              <a:t>Alternate definition: A </a:t>
            </a:r>
            <a:r>
              <a:rPr lang="en-US" sz="2800" b="1" dirty="0" smtClean="0">
                <a:cs typeface="Consolas" panose="020B0609020204030204" pitchFamily="49" charset="0"/>
              </a:rPr>
              <a:t>statement </a:t>
            </a:r>
            <a:r>
              <a:rPr lang="en-US" sz="2800" dirty="0" smtClean="0">
                <a:cs typeface="Consolas" panose="020B0609020204030204" pitchFamily="49" charset="0"/>
              </a:rPr>
              <a:t>is code that has </a:t>
            </a:r>
            <a:r>
              <a:rPr lang="en-US" sz="2800" i="1" dirty="0" smtClean="0">
                <a:cs typeface="Consolas" panose="020B0609020204030204" pitchFamily="49" charset="0"/>
              </a:rPr>
              <a:t>side effects</a:t>
            </a:r>
            <a:r>
              <a:rPr lang="en-US" sz="2800" dirty="0" smtClean="0">
                <a:cs typeface="Consolas" panose="020B0609020204030204" pitchFamily="49" charset="0"/>
              </a:rPr>
              <a:t>.</a:t>
            </a:r>
            <a:br>
              <a:rPr lang="en-US" sz="2800" dirty="0" smtClean="0">
                <a:cs typeface="Consolas" panose="020B0609020204030204" pitchFamily="49" charset="0"/>
              </a:rPr>
            </a:br>
            <a:r>
              <a:rPr lang="en-US" sz="2800" dirty="0" smtClean="0">
                <a:cs typeface="Consolas" panose="020B0609020204030204" pitchFamily="49" charset="0"/>
              </a:rPr>
              <a:t>A JavaScript program is a collection of statements.</a:t>
            </a:r>
            <a:endParaRPr lang="en-US" sz="2800" dirty="0">
              <a:cs typeface="Consolas" panose="020B0609020204030204" pitchFamily="49" charset="0"/>
            </a:endParaRPr>
          </a:p>
        </p:txBody>
      </p:sp>
    </p:spTree>
    <p:extLst>
      <p:ext uri="{BB962C8B-B14F-4D97-AF65-F5344CB8AC3E}">
        <p14:creationId xmlns:p14="http://schemas.microsoft.com/office/powerpoint/2010/main" val="39259641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Concept: </a:t>
            </a:r>
            <a:r>
              <a:rPr lang="en-US" dirty="0" smtClean="0"/>
              <a:t>Variables</a:t>
            </a:r>
            <a:endParaRPr lang="en-US" b="1" dirty="0"/>
          </a:p>
        </p:txBody>
      </p:sp>
      <p:sp>
        <p:nvSpPr>
          <p:cNvPr id="3" name="Content Placeholder 2"/>
          <p:cNvSpPr>
            <a:spLocks noGrp="1"/>
          </p:cNvSpPr>
          <p:nvPr>
            <p:ph idx="1"/>
          </p:nvPr>
        </p:nvSpPr>
        <p:spPr>
          <a:xfrm>
            <a:off x="1097280" y="1845733"/>
            <a:ext cx="10058400" cy="4423262"/>
          </a:xfrm>
        </p:spPr>
        <p:txBody>
          <a:bodyPr>
            <a:normAutofit lnSpcReduction="10000"/>
          </a:bodyPr>
          <a:lstStyle/>
          <a:p>
            <a:pPr marL="0" indent="0">
              <a:buNone/>
            </a:pPr>
            <a:r>
              <a:rPr lang="en-US" sz="2800" dirty="0" smtClean="0"/>
              <a:t>A </a:t>
            </a:r>
            <a:r>
              <a:rPr lang="en-US" sz="2800" b="1" dirty="0" smtClean="0"/>
              <a:t>variable</a:t>
            </a:r>
            <a:r>
              <a:rPr lang="en-US" sz="2800" dirty="0" smtClean="0"/>
              <a:t> is a </a:t>
            </a:r>
            <a:r>
              <a:rPr lang="en-US" sz="2800" dirty="0" smtClean="0"/>
              <a:t>value with a name</a:t>
            </a:r>
            <a:r>
              <a:rPr lang="en-US" sz="2800" dirty="0" smtClean="0"/>
              <a:t>. </a:t>
            </a:r>
            <a:r>
              <a:rPr lang="en-US" sz="2800" dirty="0" err="1" smtClean="0">
                <a:latin typeface="Consolas" panose="020B0609020204030204" pitchFamily="49" charset="0"/>
                <a:cs typeface="Consolas" panose="020B0609020204030204" pitchFamily="49" charset="0"/>
              </a:rPr>
              <a:t>var</a:t>
            </a:r>
            <a:r>
              <a:rPr lang="en-US" sz="2800" dirty="0" smtClean="0"/>
              <a:t> declares </a:t>
            </a:r>
            <a:r>
              <a:rPr lang="en-US" sz="2800" dirty="0" smtClean="0"/>
              <a:t>variables.</a:t>
            </a:r>
          </a:p>
          <a:p>
            <a:r>
              <a:rPr lang="en-US" sz="2800" dirty="0" err="1" smtClean="0">
                <a:latin typeface="Consolas" panose="020B0609020204030204" pitchFamily="49" charset="0"/>
                <a:cs typeface="Consolas" panose="020B0609020204030204" pitchFamily="49" charset="0"/>
              </a:rPr>
              <a:t>var</a:t>
            </a:r>
            <a:r>
              <a:rPr lang="en-US" sz="2800" dirty="0" smtClean="0">
                <a:latin typeface="Consolas" panose="020B0609020204030204" pitchFamily="49" charset="0"/>
                <a:cs typeface="Consolas" panose="020B0609020204030204" pitchFamily="49" charset="0"/>
              </a:rPr>
              <a:t> </a:t>
            </a:r>
            <a:r>
              <a:rPr lang="en-US" sz="2800" dirty="0" err="1" smtClean="0">
                <a:latin typeface="Consolas" panose="020B0609020204030204" pitchFamily="49" charset="0"/>
                <a:cs typeface="Consolas" panose="020B0609020204030204" pitchFamily="49" charset="0"/>
              </a:rPr>
              <a:t>myVariable</a:t>
            </a:r>
            <a:r>
              <a:rPr lang="en-US" sz="2800" dirty="0" smtClean="0">
                <a:latin typeface="Consolas" panose="020B0609020204030204" pitchFamily="49" charset="0"/>
                <a:cs typeface="Consolas" panose="020B0609020204030204" pitchFamily="49" charset="0"/>
              </a:rPr>
              <a:t>; </a:t>
            </a:r>
            <a:br>
              <a:rPr lang="en-US" sz="2800" dirty="0" smtClean="0">
                <a:latin typeface="Consolas" panose="020B0609020204030204" pitchFamily="49" charset="0"/>
                <a:cs typeface="Consolas" panose="020B0609020204030204" pitchFamily="49" charset="0"/>
              </a:rPr>
            </a:br>
            <a:r>
              <a:rPr lang="en-US" sz="2800" dirty="0" smtClean="0">
                <a:latin typeface="Consolas" panose="020B0609020204030204" pitchFamily="49" charset="0"/>
                <a:cs typeface="Consolas" panose="020B0609020204030204" pitchFamily="49" charset="0"/>
              </a:rPr>
              <a:t>//Name: </a:t>
            </a:r>
            <a:r>
              <a:rPr lang="en-US" sz="2800" dirty="0" err="1" smtClean="0">
                <a:latin typeface="Consolas" panose="020B0609020204030204" pitchFamily="49" charset="0"/>
                <a:cs typeface="Consolas" panose="020B0609020204030204" pitchFamily="49" charset="0"/>
              </a:rPr>
              <a:t>myVariable</a:t>
            </a:r>
            <a:r>
              <a:rPr lang="en-US" sz="2800" smtClean="0">
                <a:latin typeface="Consolas" panose="020B0609020204030204" pitchFamily="49" charset="0"/>
                <a:cs typeface="Consolas" panose="020B0609020204030204" pitchFamily="49" charset="0"/>
              </a:rPr>
              <a:t>, Value: </a:t>
            </a:r>
            <a:r>
              <a:rPr lang="en-US" sz="2800" dirty="0" smtClean="0">
                <a:latin typeface="Consolas" panose="020B0609020204030204" pitchFamily="49" charset="0"/>
                <a:cs typeface="Consolas" panose="020B0609020204030204" pitchFamily="49" charset="0"/>
              </a:rPr>
              <a:t>undefined</a:t>
            </a:r>
            <a:endParaRPr lang="en-US" sz="2800" dirty="0" smtClean="0">
              <a:latin typeface="Consolas" panose="020B0609020204030204" pitchFamily="49" charset="0"/>
              <a:cs typeface="Consolas" panose="020B0609020204030204" pitchFamily="49" charset="0"/>
            </a:endParaRPr>
          </a:p>
          <a:p>
            <a:pPr marL="0" indent="0">
              <a:buNone/>
            </a:pPr>
            <a:r>
              <a:rPr lang="en-US" sz="2800" dirty="0" smtClean="0"/>
              <a:t>The </a:t>
            </a:r>
            <a:r>
              <a:rPr lang="en-US" sz="2800" b="1" dirty="0" smtClean="0"/>
              <a:t>assignment</a:t>
            </a:r>
            <a:r>
              <a:rPr lang="en-US" sz="2800" dirty="0" smtClean="0"/>
              <a:t> operator </a:t>
            </a:r>
            <a:r>
              <a:rPr lang="en-US" sz="2800" dirty="0" smtClean="0">
                <a:latin typeface="Consolas" panose="020B0609020204030204" pitchFamily="49" charset="0"/>
                <a:cs typeface="Consolas" panose="020B0609020204030204" pitchFamily="49" charset="0"/>
              </a:rPr>
              <a:t>=</a:t>
            </a:r>
            <a:r>
              <a:rPr lang="en-US" sz="2800" dirty="0" smtClean="0"/>
              <a:t> assigns an expression to a variable.</a:t>
            </a:r>
          </a:p>
          <a:p>
            <a:r>
              <a:rPr lang="en-US" sz="2800" dirty="0" err="1" smtClean="0">
                <a:latin typeface="Consolas" panose="020B0609020204030204" pitchFamily="49" charset="0"/>
                <a:cs typeface="Consolas" panose="020B0609020204030204" pitchFamily="49" charset="0"/>
              </a:rPr>
              <a:t>var</a:t>
            </a:r>
            <a:r>
              <a:rPr lang="en-US" sz="2800" dirty="0" smtClean="0">
                <a:latin typeface="Consolas" panose="020B0609020204030204" pitchFamily="49" charset="0"/>
                <a:cs typeface="Consolas" panose="020B0609020204030204" pitchFamily="49" charset="0"/>
              </a:rPr>
              <a:t> a = "the first letter of the alphabet";</a:t>
            </a:r>
          </a:p>
          <a:p>
            <a:r>
              <a:rPr lang="en-US" sz="2800" dirty="0" err="1" smtClean="0">
                <a:latin typeface="Consolas" panose="020B0609020204030204" pitchFamily="49" charset="0"/>
                <a:cs typeface="Consolas" panose="020B0609020204030204" pitchFamily="49" charset="0"/>
              </a:rPr>
              <a:t>var</a:t>
            </a:r>
            <a:r>
              <a:rPr lang="en-US" sz="2800" dirty="0" smtClean="0">
                <a:latin typeface="Consolas" panose="020B0609020204030204" pitchFamily="49" charset="0"/>
                <a:cs typeface="Consolas" panose="020B0609020204030204" pitchFamily="49" charset="0"/>
              </a:rPr>
              <a:t> </a:t>
            </a:r>
            <a:r>
              <a:rPr lang="en-US" sz="2800" dirty="0" err="1" smtClean="0">
                <a:latin typeface="Consolas" panose="020B0609020204030204" pitchFamily="49" charset="0"/>
                <a:cs typeface="Consolas" panose="020B0609020204030204" pitchFamily="49" charset="0"/>
              </a:rPr>
              <a:t>areYouAwesome</a:t>
            </a:r>
            <a:r>
              <a:rPr lang="en-US" sz="2800" dirty="0" smtClean="0">
                <a:latin typeface="Consolas" panose="020B0609020204030204" pitchFamily="49" charset="0"/>
                <a:cs typeface="Consolas" panose="020B0609020204030204" pitchFamily="49" charset="0"/>
              </a:rPr>
              <a:t> = true;</a:t>
            </a:r>
          </a:p>
          <a:p>
            <a:r>
              <a:rPr lang="en-US" sz="2800" dirty="0" err="1" smtClean="0">
                <a:latin typeface="Consolas" panose="020B0609020204030204" pitchFamily="49" charset="0"/>
                <a:cs typeface="Consolas" panose="020B0609020204030204" pitchFamily="49" charset="0"/>
              </a:rPr>
              <a:t>var</a:t>
            </a:r>
            <a:r>
              <a:rPr lang="en-US" sz="2800" dirty="0" smtClean="0">
                <a:latin typeface="Consolas" panose="020B0609020204030204" pitchFamily="49" charset="0"/>
                <a:cs typeface="Consolas" panose="020B0609020204030204" pitchFamily="49" charset="0"/>
              </a:rPr>
              <a:t> </a:t>
            </a:r>
            <a:r>
              <a:rPr lang="en-US" sz="2800" dirty="0" err="1" smtClean="0">
                <a:latin typeface="Consolas" panose="020B0609020204030204" pitchFamily="49" charset="0"/>
                <a:cs typeface="Consolas" panose="020B0609020204030204" pitchFamily="49" charset="0"/>
              </a:rPr>
              <a:t>theAnswerToTheUniverse</a:t>
            </a:r>
            <a:r>
              <a:rPr lang="en-US" sz="2800" dirty="0">
                <a:latin typeface="Consolas" panose="020B0609020204030204" pitchFamily="49" charset="0"/>
                <a:cs typeface="Consolas" panose="020B0609020204030204" pitchFamily="49" charset="0"/>
              </a:rPr>
              <a:t> </a:t>
            </a:r>
            <a:r>
              <a:rPr lang="en-US" sz="2800" dirty="0" smtClean="0">
                <a:latin typeface="Consolas" panose="020B0609020204030204" pitchFamily="49" charset="0"/>
                <a:cs typeface="Consolas" panose="020B0609020204030204" pitchFamily="49" charset="0"/>
              </a:rPr>
              <a:t>= 42;</a:t>
            </a:r>
          </a:p>
          <a:p>
            <a:pPr marL="0" indent="0">
              <a:buNone/>
            </a:pPr>
            <a:r>
              <a:rPr lang="en-US" sz="1800" i="1" dirty="0" smtClean="0">
                <a:solidFill>
                  <a:schemeClr val="bg1">
                    <a:lumMod val="50000"/>
                  </a:schemeClr>
                </a:solidFill>
                <a:cs typeface="Consolas" panose="020B0609020204030204" pitchFamily="49" charset="0"/>
              </a:rPr>
              <a:t>Advanced: It is legal and harmless to declare a variable more than once with the </a:t>
            </a:r>
            <a:r>
              <a:rPr lang="en-US" sz="1800" i="1" dirty="0" err="1" smtClean="0">
                <a:solidFill>
                  <a:schemeClr val="bg1">
                    <a:lumMod val="50000"/>
                  </a:schemeClr>
                </a:solidFill>
                <a:cs typeface="Consolas" panose="020B0609020204030204" pitchFamily="49" charset="0"/>
              </a:rPr>
              <a:t>var</a:t>
            </a:r>
            <a:r>
              <a:rPr lang="en-US" sz="1800" i="1" dirty="0" smtClean="0">
                <a:solidFill>
                  <a:schemeClr val="bg1">
                    <a:lumMod val="50000"/>
                  </a:schemeClr>
                </a:solidFill>
                <a:cs typeface="Consolas" panose="020B0609020204030204" pitchFamily="49" charset="0"/>
              </a:rPr>
              <a:t> statement. The repeated declaration acts as an assignment. You can also declare/assign variables without the </a:t>
            </a:r>
            <a:r>
              <a:rPr lang="en-US" sz="1800" i="1" dirty="0" err="1" smtClean="0">
                <a:solidFill>
                  <a:schemeClr val="bg1">
                    <a:lumMod val="50000"/>
                  </a:schemeClr>
                </a:solidFill>
                <a:cs typeface="Consolas" panose="020B0609020204030204" pitchFamily="49" charset="0"/>
              </a:rPr>
              <a:t>var</a:t>
            </a:r>
            <a:r>
              <a:rPr lang="en-US" sz="1800" i="1" dirty="0" smtClean="0">
                <a:solidFill>
                  <a:schemeClr val="bg1">
                    <a:lumMod val="50000"/>
                  </a:schemeClr>
                </a:solidFill>
                <a:cs typeface="Consolas" panose="020B0609020204030204" pitchFamily="49" charset="0"/>
              </a:rPr>
              <a:t> statement, but then they become global variables.</a:t>
            </a:r>
            <a:endParaRPr lang="en-US" sz="1800" i="1" dirty="0">
              <a:solidFill>
                <a:schemeClr val="bg1">
                  <a:lumMod val="50000"/>
                </a:schemeClr>
              </a:solidFill>
              <a:cs typeface="Consolas" panose="020B0609020204030204" pitchFamily="49" charset="0"/>
            </a:endParaRPr>
          </a:p>
        </p:txBody>
      </p:sp>
    </p:spTree>
    <p:extLst>
      <p:ext uri="{BB962C8B-B14F-4D97-AF65-F5344CB8AC3E}">
        <p14:creationId xmlns:p14="http://schemas.microsoft.com/office/powerpoint/2010/main" val="8193402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on Variables</a:t>
            </a:r>
            <a:endParaRPr lang="en-US" dirty="0"/>
          </a:p>
        </p:txBody>
      </p:sp>
      <p:sp>
        <p:nvSpPr>
          <p:cNvPr id="3" name="Content Placeholder 2"/>
          <p:cNvSpPr>
            <a:spLocks noGrp="1"/>
          </p:cNvSpPr>
          <p:nvPr>
            <p:ph idx="1"/>
          </p:nvPr>
        </p:nvSpPr>
        <p:spPr>
          <a:xfrm>
            <a:off x="1097280" y="1845734"/>
            <a:ext cx="10058400" cy="4472688"/>
          </a:xfrm>
        </p:spPr>
        <p:txBody>
          <a:bodyPr>
            <a:normAutofit fontScale="92500" lnSpcReduction="20000"/>
          </a:bodyPr>
          <a:lstStyle/>
          <a:p>
            <a:pPr marL="0" indent="0">
              <a:buNone/>
            </a:pPr>
            <a:r>
              <a:rPr lang="en-US" sz="2800" dirty="0" smtClean="0"/>
              <a:t>A variable's </a:t>
            </a:r>
            <a:r>
              <a:rPr lang="en-US" sz="2800" b="1" dirty="0" smtClean="0"/>
              <a:t>identifier</a:t>
            </a:r>
            <a:r>
              <a:rPr lang="en-US" sz="2800" dirty="0" smtClean="0"/>
              <a:t> </a:t>
            </a:r>
            <a:r>
              <a:rPr lang="en-US" sz="2800" i="1" dirty="0" smtClean="0"/>
              <a:t>expresses</a:t>
            </a:r>
            <a:r>
              <a:rPr lang="en-US" sz="2800" dirty="0" smtClean="0"/>
              <a:t> to the variable's value. We can use it anywhere in an expression!</a:t>
            </a:r>
          </a:p>
          <a:p>
            <a:r>
              <a:rPr lang="en-US" sz="2800" dirty="0" err="1" smtClean="0">
                <a:latin typeface="Consolas" panose="020B0609020204030204" pitchFamily="49" charset="0"/>
                <a:cs typeface="Consolas" panose="020B0609020204030204" pitchFamily="49" charset="0"/>
              </a:rPr>
              <a:t>var</a:t>
            </a:r>
            <a:r>
              <a:rPr lang="en-US" sz="2800" dirty="0" smtClean="0">
                <a:latin typeface="Consolas" panose="020B0609020204030204" pitchFamily="49" charset="0"/>
                <a:cs typeface="Consolas" panose="020B0609020204030204" pitchFamily="49" charset="0"/>
              </a:rPr>
              <a:t> bean = "bag";</a:t>
            </a:r>
          </a:p>
          <a:p>
            <a:r>
              <a:rPr lang="en-US" sz="2800" dirty="0" err="1" smtClean="0">
                <a:latin typeface="Consolas" panose="020B0609020204030204" pitchFamily="49" charset="0"/>
                <a:cs typeface="Consolas" panose="020B0609020204030204" pitchFamily="49" charset="0"/>
              </a:rPr>
              <a:t>var</a:t>
            </a:r>
            <a:r>
              <a:rPr lang="en-US" sz="2800" dirty="0" smtClean="0">
                <a:latin typeface="Consolas" panose="020B0609020204030204" pitchFamily="49" charset="0"/>
                <a:cs typeface="Consolas" panose="020B0609020204030204" pitchFamily="49" charset="0"/>
              </a:rPr>
              <a:t> </a:t>
            </a:r>
            <a:r>
              <a:rPr lang="en-US" sz="2800" dirty="0" err="1" smtClean="0">
                <a:latin typeface="Consolas" panose="020B0609020204030204" pitchFamily="49" charset="0"/>
                <a:cs typeface="Consolas" panose="020B0609020204030204" pitchFamily="49" charset="0"/>
              </a:rPr>
              <a:t>shoppingThings</a:t>
            </a:r>
            <a:r>
              <a:rPr lang="en-US" sz="2800" dirty="0" smtClean="0">
                <a:latin typeface="Consolas" panose="020B0609020204030204" pitchFamily="49" charset="0"/>
                <a:cs typeface="Consolas" panose="020B0609020204030204" pitchFamily="49" charset="0"/>
              </a:rPr>
              <a:t> = bean;</a:t>
            </a:r>
          </a:p>
          <a:p>
            <a:r>
              <a:rPr lang="en-US" sz="2800" dirty="0" err="1" smtClean="0">
                <a:latin typeface="Consolas" panose="020B0609020204030204" pitchFamily="49" charset="0"/>
                <a:cs typeface="Consolas" panose="020B0609020204030204" pitchFamily="49" charset="0"/>
              </a:rPr>
              <a:t>var</a:t>
            </a:r>
            <a:r>
              <a:rPr lang="en-US" sz="2800" dirty="0" smtClean="0">
                <a:latin typeface="Consolas" panose="020B0609020204030204" pitchFamily="49" charset="0"/>
                <a:cs typeface="Consolas" panose="020B0609020204030204" pitchFamily="49" charset="0"/>
              </a:rPr>
              <a:t> </a:t>
            </a:r>
            <a:r>
              <a:rPr lang="en-US" sz="2800" dirty="0" err="1" smtClean="0">
                <a:latin typeface="Consolas" panose="020B0609020204030204" pitchFamily="49" charset="0"/>
                <a:cs typeface="Consolas" panose="020B0609020204030204" pitchFamily="49" charset="0"/>
              </a:rPr>
              <a:t>myFurniture</a:t>
            </a:r>
            <a:r>
              <a:rPr lang="en-US" sz="2800" dirty="0" smtClean="0">
                <a:latin typeface="Consolas" panose="020B0609020204030204" pitchFamily="49" charset="0"/>
                <a:cs typeface="Consolas" panose="020B0609020204030204" pitchFamily="49" charset="0"/>
              </a:rPr>
              <a:t> = "cardboard box and " + bean;</a:t>
            </a:r>
          </a:p>
          <a:p>
            <a:r>
              <a:rPr lang="en-US" sz="2800" dirty="0" err="1" smtClean="0">
                <a:latin typeface="Consolas" panose="020B0609020204030204" pitchFamily="49" charset="0"/>
                <a:cs typeface="Consolas" panose="020B0609020204030204" pitchFamily="49" charset="0"/>
              </a:rPr>
              <a:t>myFurniture</a:t>
            </a:r>
            <a:r>
              <a:rPr lang="en-US" sz="2800" dirty="0" smtClean="0">
                <a:latin typeface="Consolas" panose="020B0609020204030204" pitchFamily="49" charset="0"/>
                <a:cs typeface="Consolas" panose="020B0609020204030204" pitchFamily="49" charset="0"/>
              </a:rPr>
              <a:t> =&gt; "cardboard </a:t>
            </a:r>
            <a:r>
              <a:rPr lang="en-US" sz="2800" dirty="0">
                <a:latin typeface="Consolas" panose="020B0609020204030204" pitchFamily="49" charset="0"/>
                <a:cs typeface="Consolas" panose="020B0609020204030204" pitchFamily="49" charset="0"/>
              </a:rPr>
              <a:t>box and </a:t>
            </a:r>
            <a:r>
              <a:rPr lang="en-US" sz="2800" dirty="0" smtClean="0">
                <a:latin typeface="Consolas" panose="020B0609020204030204" pitchFamily="49" charset="0"/>
                <a:cs typeface="Consolas" panose="020B0609020204030204" pitchFamily="49" charset="0"/>
              </a:rPr>
              <a:t>bag</a:t>
            </a:r>
            <a:r>
              <a:rPr lang="en-US" sz="2800" dirty="0" smtClean="0">
                <a:latin typeface="Consolas" panose="020B0609020204030204" pitchFamily="49" charset="0"/>
                <a:cs typeface="Consolas" panose="020B0609020204030204" pitchFamily="49" charset="0"/>
              </a:rPr>
              <a:t>"</a:t>
            </a:r>
          </a:p>
          <a:p>
            <a:pPr marL="0" indent="0">
              <a:buNone/>
            </a:pPr>
            <a:r>
              <a:rPr lang="en-US" sz="2800" dirty="0" smtClean="0">
                <a:cs typeface="Consolas" panose="020B0609020204030204" pitchFamily="49" charset="0"/>
              </a:rPr>
              <a:t>The result:</a:t>
            </a:r>
          </a:p>
          <a:p>
            <a:r>
              <a:rPr lang="en-US" sz="2800" dirty="0" smtClean="0">
                <a:latin typeface="Consolas" panose="020B0609020204030204" pitchFamily="49" charset="0"/>
                <a:cs typeface="Consolas" panose="020B0609020204030204" pitchFamily="49" charset="0"/>
              </a:rPr>
              <a:t>bean =&gt; "bag"</a:t>
            </a:r>
          </a:p>
          <a:p>
            <a:r>
              <a:rPr lang="en-US" sz="2800" dirty="0" err="1" smtClean="0">
                <a:latin typeface="Consolas" panose="020B0609020204030204" pitchFamily="49" charset="0"/>
                <a:cs typeface="Consolas" panose="020B0609020204030204" pitchFamily="49" charset="0"/>
              </a:rPr>
              <a:t>shoppingThings</a:t>
            </a:r>
            <a:r>
              <a:rPr lang="en-US" sz="2800" dirty="0" smtClean="0">
                <a:latin typeface="Consolas" panose="020B0609020204030204" pitchFamily="49" charset="0"/>
                <a:cs typeface="Consolas" panose="020B0609020204030204" pitchFamily="49" charset="0"/>
              </a:rPr>
              <a:t> =&gt; "bag"</a:t>
            </a:r>
          </a:p>
          <a:p>
            <a:r>
              <a:rPr lang="en-US" sz="2800" dirty="0" err="1" smtClean="0">
                <a:latin typeface="Consolas" panose="020B0609020204030204" pitchFamily="49" charset="0"/>
                <a:cs typeface="Consolas" panose="020B0609020204030204" pitchFamily="49" charset="0"/>
              </a:rPr>
              <a:t>myFurniture</a:t>
            </a:r>
            <a:r>
              <a:rPr lang="en-US" sz="2800" dirty="0" smtClean="0">
                <a:latin typeface="Consolas" panose="020B0609020204030204" pitchFamily="49" charset="0"/>
                <a:cs typeface="Consolas" panose="020B0609020204030204" pitchFamily="49" charset="0"/>
              </a:rPr>
              <a:t> =&gt; "cardboard box and bag"</a:t>
            </a:r>
            <a:endParaRPr lang="en-US" sz="2800" dirty="0" smtClean="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578847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Assignment: No Strict Types!</a:t>
            </a:r>
            <a:endParaRPr lang="en-US" dirty="0"/>
          </a:p>
        </p:txBody>
      </p:sp>
      <p:pic>
        <p:nvPicPr>
          <p:cNvPr id="4" name="Content Placeholder 3"/>
          <p:cNvPicPr>
            <a:picLocks noGrp="1" noChangeAspect="1"/>
          </p:cNvPicPr>
          <p:nvPr>
            <p:ph idx="1"/>
          </p:nvPr>
        </p:nvPicPr>
        <p:blipFill rotWithShape="1">
          <a:blip r:embed="rId3"/>
          <a:srcRect l="11529" r="12099" b="5127"/>
          <a:stretch/>
        </p:blipFill>
        <p:spPr>
          <a:xfrm>
            <a:off x="5603399" y="1972219"/>
            <a:ext cx="4650129" cy="2091960"/>
          </a:xfrm>
          <a:prstGeom prst="rect">
            <a:avLst/>
          </a:prstGeom>
        </p:spPr>
      </p:pic>
      <p:sp>
        <p:nvSpPr>
          <p:cNvPr id="5" name="TextBox 4"/>
          <p:cNvSpPr txBox="1"/>
          <p:nvPr/>
        </p:nvSpPr>
        <p:spPr>
          <a:xfrm>
            <a:off x="915307" y="2479590"/>
            <a:ext cx="4356909" cy="1077218"/>
          </a:xfrm>
          <a:prstGeom prst="rect">
            <a:avLst/>
          </a:prstGeom>
          <a:noFill/>
        </p:spPr>
        <p:txBody>
          <a:bodyPr wrap="square" rtlCol="0">
            <a:spAutoFit/>
          </a:bodyPr>
          <a:lstStyle/>
          <a:p>
            <a:pPr algn="r"/>
            <a:r>
              <a:rPr lang="en-US" sz="3200" dirty="0" smtClean="0"/>
              <a:t>"An int is forever an int." </a:t>
            </a:r>
            <a:br>
              <a:rPr lang="en-US" sz="3200" dirty="0" smtClean="0"/>
            </a:br>
            <a:r>
              <a:rPr lang="en-US" sz="3200" dirty="0" smtClean="0"/>
              <a:t>- </a:t>
            </a:r>
            <a:r>
              <a:rPr lang="en-US" sz="3200" i="1" dirty="0" smtClean="0"/>
              <a:t>Java</a:t>
            </a:r>
            <a:endParaRPr lang="en-US" sz="3200" i="1" dirty="0"/>
          </a:p>
        </p:txBody>
      </p:sp>
      <p:pic>
        <p:nvPicPr>
          <p:cNvPr id="6" name="Picture 5"/>
          <p:cNvPicPr>
            <a:picLocks noChangeAspect="1"/>
          </p:cNvPicPr>
          <p:nvPr/>
        </p:nvPicPr>
        <p:blipFill>
          <a:blip r:embed="rId4"/>
          <a:stretch>
            <a:fillRect/>
          </a:stretch>
        </p:blipFill>
        <p:spPr>
          <a:xfrm>
            <a:off x="5603399" y="4292731"/>
            <a:ext cx="4650129" cy="1942681"/>
          </a:xfrm>
          <a:prstGeom prst="rect">
            <a:avLst/>
          </a:prstGeom>
        </p:spPr>
      </p:pic>
      <p:sp>
        <p:nvSpPr>
          <p:cNvPr id="7" name="TextBox 6"/>
          <p:cNvSpPr txBox="1"/>
          <p:nvPr/>
        </p:nvSpPr>
        <p:spPr>
          <a:xfrm>
            <a:off x="823781" y="4453614"/>
            <a:ext cx="4448435" cy="1077218"/>
          </a:xfrm>
          <a:prstGeom prst="rect">
            <a:avLst/>
          </a:prstGeom>
          <a:noFill/>
        </p:spPr>
        <p:txBody>
          <a:bodyPr wrap="square" rtlCol="0">
            <a:spAutoFit/>
          </a:bodyPr>
          <a:lstStyle/>
          <a:p>
            <a:pPr algn="r"/>
            <a:r>
              <a:rPr lang="en-US" sz="3200" dirty="0" smtClean="0"/>
              <a:t>"Be who you want to be." - </a:t>
            </a:r>
            <a:r>
              <a:rPr lang="en-US" sz="3200" i="1" dirty="0" smtClean="0"/>
              <a:t>JavaScript</a:t>
            </a:r>
            <a:endParaRPr lang="en-US" sz="3200" i="1" dirty="0"/>
          </a:p>
        </p:txBody>
      </p:sp>
    </p:spTree>
    <p:extLst>
      <p:ext uri="{BB962C8B-B14F-4D97-AF65-F5344CB8AC3E}">
        <p14:creationId xmlns:p14="http://schemas.microsoft.com/office/powerpoint/2010/main" val="19725561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Assignment: No Strict Types!</a:t>
            </a:r>
            <a:endParaRPr lang="en-US" dirty="0"/>
          </a:p>
        </p:txBody>
      </p:sp>
      <p:sp>
        <p:nvSpPr>
          <p:cNvPr id="3" name="Content Placeholder 2"/>
          <p:cNvSpPr>
            <a:spLocks noGrp="1"/>
          </p:cNvSpPr>
          <p:nvPr>
            <p:ph idx="1"/>
          </p:nvPr>
        </p:nvSpPr>
        <p:spPr>
          <a:xfrm>
            <a:off x="1097280" y="1845734"/>
            <a:ext cx="10058400" cy="4402666"/>
          </a:xfrm>
        </p:spPr>
        <p:txBody>
          <a:bodyPr>
            <a:normAutofit fontScale="85000" lnSpcReduction="20000"/>
          </a:bodyPr>
          <a:lstStyle/>
          <a:p>
            <a:pPr marL="0" indent="0">
              <a:buNone/>
            </a:pPr>
            <a:r>
              <a:rPr lang="en-US" sz="2800" dirty="0" smtClean="0"/>
              <a:t>In Java, you might want to say…</a:t>
            </a:r>
          </a:p>
          <a:p>
            <a:r>
              <a:rPr lang="en-US" sz="2800" dirty="0" smtClean="0">
                <a:latin typeface="Consolas" panose="020B0609020204030204" pitchFamily="49" charset="0"/>
                <a:cs typeface="Consolas" panose="020B0609020204030204" pitchFamily="49" charset="0"/>
              </a:rPr>
              <a:t>int a = 4;</a:t>
            </a:r>
          </a:p>
          <a:p>
            <a:r>
              <a:rPr lang="en-US" sz="2800" dirty="0" smtClean="0">
                <a:latin typeface="Consolas" panose="020B0609020204030204" pitchFamily="49" charset="0"/>
                <a:cs typeface="Consolas" panose="020B0609020204030204" pitchFamily="49" charset="0"/>
              </a:rPr>
              <a:t>int b = a + 5;</a:t>
            </a:r>
          </a:p>
          <a:p>
            <a:r>
              <a:rPr lang="en-US" sz="2800" dirty="0" smtClean="0">
                <a:latin typeface="Consolas" panose="020B0609020204030204" pitchFamily="49" charset="0"/>
                <a:cs typeface="Consolas" panose="020B0609020204030204" pitchFamily="49" charset="0"/>
              </a:rPr>
              <a:t>a = "I don't want to be an integer" //ERROR</a:t>
            </a:r>
          </a:p>
          <a:p>
            <a:pPr marL="0" indent="0">
              <a:buNone/>
            </a:pPr>
            <a:r>
              <a:rPr lang="en-US" sz="2800" dirty="0" smtClean="0"/>
              <a:t>In JavaScript, </a:t>
            </a:r>
            <a:r>
              <a:rPr lang="en-US" sz="2800" b="1" dirty="0" smtClean="0"/>
              <a:t>variables do not enforce type.</a:t>
            </a:r>
            <a:endParaRPr lang="en-US" sz="2800" dirty="0" smtClean="0"/>
          </a:p>
          <a:p>
            <a:r>
              <a:rPr lang="en-US" sz="2800" dirty="0" err="1" smtClean="0">
                <a:latin typeface="Consolas" panose="020B0609020204030204" pitchFamily="49" charset="0"/>
                <a:cs typeface="Consolas" panose="020B0609020204030204" pitchFamily="49" charset="0"/>
              </a:rPr>
              <a:t>var</a:t>
            </a:r>
            <a:r>
              <a:rPr lang="en-US" sz="2800" dirty="0" smtClean="0">
                <a:latin typeface="Consolas" panose="020B0609020204030204" pitchFamily="49" charset="0"/>
                <a:cs typeface="Consolas" panose="020B0609020204030204" pitchFamily="49" charset="0"/>
              </a:rPr>
              <a:t> a = 4;</a:t>
            </a:r>
          </a:p>
          <a:p>
            <a:r>
              <a:rPr lang="en-US" sz="2800" dirty="0" err="1" smtClean="0">
                <a:latin typeface="Consolas" panose="020B0609020204030204" pitchFamily="49" charset="0"/>
                <a:cs typeface="Consolas" panose="020B0609020204030204" pitchFamily="49" charset="0"/>
              </a:rPr>
              <a:t>var</a:t>
            </a:r>
            <a:r>
              <a:rPr lang="en-US" sz="2800" dirty="0" smtClean="0">
                <a:latin typeface="Consolas" panose="020B0609020204030204" pitchFamily="49" charset="0"/>
                <a:cs typeface="Consolas" panose="020B0609020204030204" pitchFamily="49" charset="0"/>
              </a:rPr>
              <a:t> b = a + 5;</a:t>
            </a:r>
          </a:p>
          <a:p>
            <a:r>
              <a:rPr lang="en-US" sz="2800" dirty="0" smtClean="0">
                <a:latin typeface="Consolas" panose="020B0609020204030204" pitchFamily="49" charset="0"/>
                <a:cs typeface="Consolas" panose="020B0609020204030204" pitchFamily="49" charset="0"/>
              </a:rPr>
              <a:t>a = "I can be a string!";</a:t>
            </a:r>
          </a:p>
          <a:p>
            <a:r>
              <a:rPr lang="en-US" sz="2800" dirty="0" smtClean="0">
                <a:latin typeface="Consolas" panose="020B0609020204030204" pitchFamily="49" charset="0"/>
                <a:cs typeface="Consolas" panose="020B0609020204030204" pitchFamily="49" charset="0"/>
              </a:rPr>
              <a:t>a =&gt; "I can be a string!"</a:t>
            </a:r>
          </a:p>
          <a:p>
            <a:pPr marL="0" indent="0">
              <a:buNone/>
            </a:pPr>
            <a:r>
              <a:rPr lang="en-US" sz="1800" i="1" dirty="0" smtClean="0">
                <a:solidFill>
                  <a:schemeClr val="bg1">
                    <a:lumMod val="50000"/>
                  </a:schemeClr>
                </a:solidFill>
                <a:cs typeface="Consolas" panose="020B0609020204030204" pitchFamily="49" charset="0"/>
              </a:rPr>
              <a:t>Advanced: Since types are not declared along with variables, and the type of a variable is known only at runtime, JavaScript is a </a:t>
            </a:r>
            <a:r>
              <a:rPr lang="en-US" sz="1800" b="1" i="1" dirty="0" smtClean="0">
                <a:solidFill>
                  <a:schemeClr val="bg1">
                    <a:lumMod val="50000"/>
                  </a:schemeClr>
                </a:solidFill>
                <a:cs typeface="Consolas" panose="020B0609020204030204" pitchFamily="49" charset="0"/>
              </a:rPr>
              <a:t>dynamically typed</a:t>
            </a:r>
            <a:r>
              <a:rPr lang="en-US" sz="1800" i="1" dirty="0" smtClean="0">
                <a:solidFill>
                  <a:schemeClr val="bg1">
                    <a:lumMod val="50000"/>
                  </a:schemeClr>
                </a:solidFill>
                <a:cs typeface="Consolas" panose="020B0609020204030204" pitchFamily="49" charset="0"/>
              </a:rPr>
              <a:t> language. Java is statically typed - that means, the type of a variable is known at compile time.</a:t>
            </a:r>
            <a:endParaRPr lang="en-US" sz="1800" i="1" dirty="0">
              <a:solidFill>
                <a:schemeClr val="bg1">
                  <a:lumMod val="50000"/>
                </a:schemeClr>
              </a:solidFill>
              <a:cs typeface="Consolas" panose="020B0609020204030204" pitchFamily="49" charset="0"/>
            </a:endParaRPr>
          </a:p>
        </p:txBody>
      </p:sp>
    </p:spTree>
    <p:extLst>
      <p:ext uri="{BB962C8B-B14F-4D97-AF65-F5344CB8AC3E}">
        <p14:creationId xmlns:p14="http://schemas.microsoft.com/office/powerpoint/2010/main" val="939797550"/>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754</TotalTime>
  <Words>833</Words>
  <Application>Microsoft Office PowerPoint</Application>
  <PresentationFormat>Widescreen</PresentationFormat>
  <Paragraphs>85</Paragraphs>
  <Slides>11</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Consolas</vt:lpstr>
      <vt:lpstr>Wingdings</vt:lpstr>
      <vt:lpstr>Retrospect</vt:lpstr>
      <vt:lpstr>JavaScript from the Ground Up</vt:lpstr>
      <vt:lpstr>General Schedule</vt:lpstr>
      <vt:lpstr>Expressions Recap</vt:lpstr>
      <vt:lpstr>Problem of the Day</vt:lpstr>
      <vt:lpstr>Concept: Statement</vt:lpstr>
      <vt:lpstr>Concept: Variables</vt:lpstr>
      <vt:lpstr>More on Variables</vt:lpstr>
      <vt:lpstr>Variable Assignment: No Strict Types!</vt:lpstr>
      <vt:lpstr>Variable Assignment: No Strict Types!</vt:lpstr>
      <vt:lpstr>With great power…</vt:lpstr>
      <vt:lpstr>Concept Redux: The JavaScript Console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from the Ground Up</dc:title>
  <dc:creator>Brian Cui</dc:creator>
  <cp:lastModifiedBy>Brian Cui</cp:lastModifiedBy>
  <cp:revision>517</cp:revision>
  <dcterms:created xsi:type="dcterms:W3CDTF">2015-09-01T00:31:42Z</dcterms:created>
  <dcterms:modified xsi:type="dcterms:W3CDTF">2015-09-07T23:46:55Z</dcterms:modified>
</cp:coreProperties>
</file>