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87" r:id="rId3"/>
    <p:sldId id="293" r:id="rId4"/>
    <p:sldId id="280" r:id="rId5"/>
    <p:sldId id="302" r:id="rId6"/>
    <p:sldId id="30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Cui" initials="BC" lastIdx="4" clrIdx="0">
    <p:extLst>
      <p:ext uri="{19B8F6BF-5375-455C-9EA6-DF929625EA0E}">
        <p15:presenceInfo xmlns:p15="http://schemas.microsoft.com/office/powerpoint/2012/main" userId="affd9c2201f9a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9" autoAdjust="0"/>
    <p:restoredTop sz="76944" autoAdjust="0"/>
  </p:normalViewPr>
  <p:slideViewPr>
    <p:cSldViewPr snapToGrid="0">
      <p:cViewPr varScale="1">
        <p:scale>
          <a:sx n="71" d="100"/>
          <a:sy n="71" d="100"/>
        </p:scale>
        <p:origin x="8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DEE89-1C10-4A7A-B2C0-183D94ABC59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62571-F092-45C1-8001-5A40DC5B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0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9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85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5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96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4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56" y="292910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09670"/>
          </a:xfrm>
        </p:spPr>
        <p:txBody>
          <a:bodyPr/>
          <a:lstStyle>
            <a:lvl1pPr marL="512763" indent="-512763">
              <a:buFont typeface="Wingdings" panose="05000000000000000000" pitchFamily="2" charset="2"/>
              <a:buChar char="Ø"/>
              <a:tabLst>
                <a:tab pos="512763" algn="l"/>
                <a:tab pos="687388" algn="l"/>
              </a:tabLst>
              <a:defRPr/>
            </a:lvl1pPr>
            <a:lvl5pPr marL="749808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19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53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1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3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25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665B8D-F36E-44C1-9E17-7FE8E7098B0A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1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4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665B8D-F36E-44C1-9E17-7FE8E7098B0A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0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Wjuw4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i="1" dirty="0" smtClean="0"/>
              <a:t>JavaScript from the Ground Up</a:t>
            </a:r>
            <a:br>
              <a:rPr lang="en-US" sz="4800" i="1" dirty="0" smtClean="0"/>
            </a:br>
            <a:r>
              <a:rPr lang="en-US" sz="1600" i="1" dirty="0" smtClean="0"/>
              <a:t> </a:t>
            </a:r>
            <a:r>
              <a:rPr lang="en-US" sz="4800" i="1" dirty="0" smtClean="0"/>
              <a:t/>
            </a:r>
            <a:br>
              <a:rPr lang="en-US" sz="4800" i="1" dirty="0" smtClean="0"/>
            </a:br>
            <a:r>
              <a:rPr lang="en-US" sz="4000" dirty="0" smtClean="0"/>
              <a:t>Please sign </a:t>
            </a:r>
            <a:r>
              <a:rPr lang="en-US" sz="4000" dirty="0"/>
              <a:t>i</a:t>
            </a:r>
            <a:r>
              <a:rPr lang="en-US" sz="4000" dirty="0" smtClean="0"/>
              <a:t>n</a:t>
            </a:r>
            <a:r>
              <a:rPr lang="en-US" sz="4000" dirty="0" smtClean="0"/>
              <a:t>:</a:t>
            </a:r>
            <a:endParaRPr lang="en-US" sz="4400" u="sng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Lesson </a:t>
            </a:r>
            <a:r>
              <a:rPr lang="en-US" b="1" dirty="0"/>
              <a:t>4</a:t>
            </a:r>
            <a:r>
              <a:rPr lang="en-US" b="1" dirty="0" smtClean="0"/>
              <a:t>: OBJECTS</a:t>
            </a:r>
            <a:endParaRPr lang="en-US" b="1" dirty="0"/>
          </a:p>
          <a:p>
            <a:r>
              <a:rPr lang="en-US" dirty="0" smtClean="0"/>
              <a:t>Brian Cui | Web Basic | MAD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Last time on </a:t>
            </a:r>
            <a:r>
              <a:rPr lang="en-US" sz="4400" i="1" dirty="0" smtClean="0"/>
              <a:t>JavaScript from the Ground Up</a:t>
            </a:r>
            <a:endParaRPr lang="en-US" sz="4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Expressions can have side effects!</a:t>
            </a:r>
            <a:r>
              <a:rPr lang="en-US" sz="2800" dirty="0" smtClean="0"/>
              <a:t> The assignment = operator expresses to the </a:t>
            </a:r>
            <a:r>
              <a:rPr lang="en-US" sz="2800" i="1" dirty="0" smtClean="0"/>
              <a:t>new</a:t>
            </a:r>
            <a:r>
              <a:rPr lang="en-US" sz="2800" dirty="0" smtClean="0"/>
              <a:t> value of the variable. </a:t>
            </a:r>
          </a:p>
          <a:p>
            <a:pPr marL="0" indent="0">
              <a:buNone/>
            </a:pPr>
            <a:r>
              <a:rPr lang="en-US" sz="2800" dirty="0" smtClean="0"/>
              <a:t>The ++ and -- operators increment/decrement a number variable, and </a:t>
            </a:r>
            <a:r>
              <a:rPr lang="en-US" sz="2800" b="1" dirty="0" smtClean="0"/>
              <a:t>express based on where the operator is located.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JavaScript has </a:t>
            </a:r>
            <a:r>
              <a:rPr lang="en-US" sz="2800" b="1" dirty="0" smtClean="0"/>
              <a:t>two forms of "null"</a:t>
            </a:r>
            <a:r>
              <a:rPr lang="en-US" sz="2800" dirty="0" smtClean="0"/>
              <a:t>: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 </a:t>
            </a:r>
            <a:r>
              <a:rPr lang="en-US" sz="2800" dirty="0" smtClean="0"/>
              <a:t>and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800" dirty="0" smtClean="0"/>
              <a:t>.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undefined </a:t>
            </a:r>
            <a:r>
              <a:rPr lang="en-US" sz="2800" dirty="0" smtClean="0"/>
              <a:t>is like "unexpected nothingness" while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null </a:t>
            </a:r>
            <a:r>
              <a:rPr lang="en-US" sz="2800" dirty="0" smtClean="0"/>
              <a:t>is what the developer (you!) assigns.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 == null =&gt; true</a:t>
            </a:r>
          </a:p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The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2800" dirty="0" smtClean="0">
                <a:cs typeface="Consolas" panose="020B0609020204030204" pitchFamily="49" charset="0"/>
              </a:rPr>
              <a:t> statement </a:t>
            </a:r>
            <a:r>
              <a:rPr lang="en-US" sz="2800" b="1" dirty="0" smtClean="0">
                <a:cs typeface="Consolas" panose="020B0609020204030204" pitchFamily="49" charset="0"/>
              </a:rPr>
              <a:t>evaluates statements based on what a given expression equals (===).</a:t>
            </a:r>
            <a:r>
              <a:rPr lang="en-US" sz="2800" dirty="0" smtClean="0">
                <a:cs typeface="Consolas" panose="020B0609020204030204" pitchFamily="49" charset="0"/>
              </a:rPr>
              <a:t> It's like a super-if-statement.</a:t>
            </a:r>
          </a:p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The control flow loop statements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while, do while, </a:t>
            </a:r>
            <a:r>
              <a:rPr lang="en-US" sz="2800" dirty="0" smtClean="0">
                <a:cs typeface="Consolas" panose="020B0609020204030204" pitchFamily="49" charset="0"/>
              </a:rPr>
              <a:t>and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for</a:t>
            </a:r>
            <a:r>
              <a:rPr lang="en-US" sz="2800" dirty="0" smtClean="0">
                <a:cs typeface="Consolas" panose="020B0609020204030204" pitchFamily="49" charset="0"/>
              </a:rPr>
              <a:t> allow us to </a:t>
            </a:r>
            <a:r>
              <a:rPr lang="en-US" sz="2800" b="1" dirty="0" smtClean="0">
                <a:cs typeface="Consolas" panose="020B0609020204030204" pitchFamily="49" charset="0"/>
              </a:rPr>
              <a:t>repeat execution of statements based on a given expression.</a:t>
            </a:r>
          </a:p>
          <a:p>
            <a:pPr marL="0" indent="0">
              <a:buNone/>
            </a:pPr>
            <a:endParaRPr lang="en-US" sz="2800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00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from 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How does this contribute to web development in general</a:t>
            </a:r>
            <a:r>
              <a:rPr lang="en-US" sz="2400" dirty="0" smtClean="0"/>
              <a:t>??</a:t>
            </a:r>
          </a:p>
          <a:p>
            <a:r>
              <a:rPr lang="en-US" sz="2400" dirty="0"/>
              <a:t>don't ask the audience, "do you understand/ you got it/ anyone have any questions/ everyone understand why ____" explain it anyways please because some people may be too shy to speak up that they don't get </a:t>
            </a:r>
            <a:r>
              <a:rPr lang="en-US" sz="2400" dirty="0" smtClean="0"/>
              <a:t>it.</a:t>
            </a:r>
          </a:p>
          <a:p>
            <a:r>
              <a:rPr lang="en-US" sz="2400" dirty="0" smtClean="0"/>
              <a:t>We started from the very basics. I </a:t>
            </a:r>
            <a:r>
              <a:rPr lang="en-US" sz="2400" dirty="0"/>
              <a:t>hope courses get faster in other workshops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it went really fast </a:t>
            </a:r>
            <a:r>
              <a:rPr lang="en-US" sz="2400" dirty="0" smtClean="0"/>
              <a:t>:/</a:t>
            </a:r>
          </a:p>
          <a:p>
            <a:r>
              <a:rPr lang="en-US" sz="2400" dirty="0"/>
              <a:t>I didn't come last week but it was still pretty easy to follow along, well-paced, good examples. Thank you</a:t>
            </a:r>
            <a:r>
              <a:rPr lang="en-US" sz="2400" dirty="0" smtClean="0"/>
              <a:t>!</a:t>
            </a:r>
          </a:p>
          <a:p>
            <a:r>
              <a:rPr lang="en-US" sz="2400" dirty="0" smtClean="0"/>
              <a:t>Please </a:t>
            </a:r>
            <a:r>
              <a:rPr lang="en-US" sz="2400" dirty="0"/>
              <a:t>teach the Android workshop to do this as well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122" name="Picture 2" descr="https://i.imgur.com/huP00Pu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706" y="5313872"/>
            <a:ext cx="2058837" cy="154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49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389760"/>
              </p:ext>
            </p:extLst>
          </p:nvPr>
        </p:nvGraphicFramePr>
        <p:xfrm>
          <a:off x="1096963" y="1846263"/>
          <a:ext cx="10058400" cy="33528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201868"/>
                <a:gridCol w="58565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Part 0: Expressions</a:t>
                      </a:r>
                      <a:endParaRPr lang="en-US" sz="28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4: JavaScript &lt;3 DOM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(JavaScript for the Web)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Part 1: Statements pt. 1</a:t>
                      </a:r>
                      <a:r>
                        <a:rPr lang="en-US" sz="2800" b="1" dirty="0" smtClean="0"/>
                        <a:t/>
                      </a:r>
                      <a:br>
                        <a:rPr lang="en-US" sz="2800" b="1" dirty="0" smtClean="0"/>
                      </a:br>
                      <a:r>
                        <a:rPr lang="en-US" sz="2800" b="0" dirty="0" smtClean="0"/>
                        <a:t>Part 1.5: Statements pt. 2</a:t>
                      </a:r>
                      <a:endParaRPr lang="en-US" sz="28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5: Object Oriented JavaScript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Part</a:t>
                      </a:r>
                      <a:r>
                        <a:rPr lang="en-US" sz="2800" b="1" baseline="0" dirty="0" smtClean="0"/>
                        <a:t> 2: Objects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6: Asynchronous</a:t>
                      </a:r>
                      <a:r>
                        <a:rPr lang="en-US" sz="2800" baseline="0" dirty="0" smtClean="0"/>
                        <a:t> JavaScript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3: Functions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7: Advanced JavaScript Concepts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(JavaScript Graduation</a:t>
                      </a:r>
                      <a:r>
                        <a:rPr lang="en-US" sz="2800" baseline="0" dirty="0" smtClean="0"/>
                        <a:t> Day!)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4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"All expressions are objects, </a:t>
            </a:r>
            <a:br>
              <a:rPr lang="en-US" sz="3600" dirty="0" smtClean="0"/>
            </a:br>
            <a:r>
              <a:rPr lang="en-US" sz="3600" dirty="0" smtClean="0"/>
              <a:t>but some objects are more Object than others."</a:t>
            </a:r>
          </a:p>
          <a:p>
            <a:pPr marL="0" indent="0" algn="ctr">
              <a:buNone/>
            </a:pPr>
            <a:r>
              <a:rPr lang="en-US" sz="3600" dirty="0" smtClean="0"/>
              <a:t>George Orwell, </a:t>
            </a:r>
            <a:r>
              <a:rPr lang="en-US" sz="3600" i="1" dirty="0" smtClean="0"/>
              <a:t>Programmer Farm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81133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 +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/>
              <a:t>Thanks for coming!</a:t>
            </a:r>
          </a:p>
          <a:p>
            <a:pPr marL="0" indent="0" algn="ctr">
              <a:buNone/>
            </a:pPr>
            <a:r>
              <a:rPr lang="en-US" sz="2800" dirty="0"/>
              <a:t>Please fill out the anonymous feedback form before you leave:</a:t>
            </a:r>
          </a:p>
          <a:p>
            <a:pPr marL="0" indent="0" algn="ctr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bit.ly/1Wjuw43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There is </a:t>
            </a:r>
            <a:r>
              <a:rPr lang="en-US" sz="2800" b="1" dirty="0" smtClean="0"/>
              <a:t>no workshop</a:t>
            </a:r>
            <a:r>
              <a:rPr lang="en-US" sz="2800" dirty="0" smtClean="0"/>
              <a:t> (held by me) next week on 9/30.</a:t>
            </a:r>
          </a:p>
          <a:p>
            <a:pPr marL="0" indent="0" algn="ctr">
              <a:buNone/>
            </a:pPr>
            <a:r>
              <a:rPr lang="en-US" sz="2800" dirty="0" smtClean="0"/>
              <a:t>Take a break and learn some HTML!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3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1733</TotalTime>
  <Words>356</Words>
  <Application>Microsoft Office PowerPoint</Application>
  <PresentationFormat>Widescreen</PresentationFormat>
  <Paragraphs>42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Consolas</vt:lpstr>
      <vt:lpstr>Wingdings</vt:lpstr>
      <vt:lpstr>Retrospect</vt:lpstr>
      <vt:lpstr>JavaScript from the Ground Up   Please sign in:</vt:lpstr>
      <vt:lpstr>Last time on JavaScript from the Ground Up</vt:lpstr>
      <vt:lpstr>Thoughts from last time…</vt:lpstr>
      <vt:lpstr>General Schedule</vt:lpstr>
      <vt:lpstr>Concept: Object</vt:lpstr>
      <vt:lpstr>Q&amp;A + Feedback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from the Ground Up</dc:title>
  <dc:creator>Brian Cui</dc:creator>
  <cp:lastModifiedBy>Brian Cui</cp:lastModifiedBy>
  <cp:revision>934</cp:revision>
  <dcterms:created xsi:type="dcterms:W3CDTF">2015-09-01T00:31:42Z</dcterms:created>
  <dcterms:modified xsi:type="dcterms:W3CDTF">2015-10-04T05:04:00Z</dcterms:modified>
</cp:coreProperties>
</file>