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87" r:id="rId3"/>
    <p:sldId id="293" r:id="rId4"/>
    <p:sldId id="280" r:id="rId5"/>
    <p:sldId id="311" r:id="rId6"/>
    <p:sldId id="308" r:id="rId7"/>
    <p:sldId id="303" r:id="rId8"/>
    <p:sldId id="304" r:id="rId9"/>
    <p:sldId id="309" r:id="rId10"/>
    <p:sldId id="307" r:id="rId11"/>
    <p:sldId id="302" r:id="rId12"/>
    <p:sldId id="310" r:id="rId13"/>
    <p:sldId id="316" r:id="rId14"/>
    <p:sldId id="317" r:id="rId15"/>
    <p:sldId id="312" r:id="rId16"/>
    <p:sldId id="313" r:id="rId17"/>
    <p:sldId id="315" r:id="rId18"/>
    <p:sldId id="314" r:id="rId19"/>
    <p:sldId id="319" r:id="rId20"/>
    <p:sldId id="320"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ui" initials="BC" lastIdx="4" clrIdx="0">
    <p:extLst>
      <p:ext uri="{19B8F6BF-5375-455C-9EA6-DF929625EA0E}">
        <p15:presenceInfo xmlns:p15="http://schemas.microsoft.com/office/powerpoint/2012/main" userId="affd9c2201f9a0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9" autoAdjust="0"/>
    <p:restoredTop sz="85687" autoAdjust="0"/>
  </p:normalViewPr>
  <p:slideViewPr>
    <p:cSldViewPr snapToGrid="0">
      <p:cViewPr>
        <p:scale>
          <a:sx n="100" d="100"/>
          <a:sy n="100" d="100"/>
        </p:scale>
        <p:origin x="48" y="-2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DEE89-1C10-4A7A-B2C0-183D94ABC59D}"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62571-F092-45C1-8001-5A40DC5B8EA2}" type="slidenum">
              <a:rPr lang="en-US" smtClean="0"/>
              <a:t>‹#›</a:t>
            </a:fld>
            <a:endParaRPr lang="en-US"/>
          </a:p>
        </p:txBody>
      </p:sp>
    </p:spTree>
    <p:extLst>
      <p:ext uri="{BB962C8B-B14F-4D97-AF65-F5344CB8AC3E}">
        <p14:creationId xmlns:p14="http://schemas.microsoft.com/office/powerpoint/2010/main" val="364560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a:t>
            </a:fld>
            <a:endParaRPr lang="en-US"/>
          </a:p>
        </p:txBody>
      </p:sp>
    </p:spTree>
    <p:extLst>
      <p:ext uri="{BB962C8B-B14F-4D97-AF65-F5344CB8AC3E}">
        <p14:creationId xmlns:p14="http://schemas.microsoft.com/office/powerpoint/2010/main" val="379826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Apparently there was an animated film made in the 50's.</a:t>
            </a:r>
            <a:r>
              <a:rPr lang="en-US" baseline="0" dirty="0" smtClean="0"/>
              <a:t> Who knew?</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11</a:t>
            </a:fld>
            <a:endParaRPr lang="en-US"/>
          </a:p>
        </p:txBody>
      </p:sp>
    </p:spTree>
    <p:extLst>
      <p:ext uri="{BB962C8B-B14F-4D97-AF65-F5344CB8AC3E}">
        <p14:creationId xmlns:p14="http://schemas.microsoft.com/office/powerpoint/2010/main" val="4038506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12</a:t>
            </a:fld>
            <a:endParaRPr lang="en-US"/>
          </a:p>
        </p:txBody>
      </p:sp>
    </p:spTree>
    <p:extLst>
      <p:ext uri="{BB962C8B-B14F-4D97-AF65-F5344CB8AC3E}">
        <p14:creationId xmlns:p14="http://schemas.microsoft.com/office/powerpoint/2010/main" val="292793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13</a:t>
            </a:fld>
            <a:endParaRPr lang="en-US"/>
          </a:p>
        </p:txBody>
      </p:sp>
    </p:spTree>
    <p:extLst>
      <p:ext uri="{BB962C8B-B14F-4D97-AF65-F5344CB8AC3E}">
        <p14:creationId xmlns:p14="http://schemas.microsoft.com/office/powerpoint/2010/main" val="88285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ways to </a:t>
            </a:r>
            <a:r>
              <a:rPr lang="en-US" i="1" baseline="0" dirty="0" smtClean="0"/>
              <a:t>clone</a:t>
            </a:r>
            <a:r>
              <a:rPr lang="en-US" i="0" baseline="0" dirty="0" smtClean="0"/>
              <a:t> Objects such that affecting the properties of one Object does not modify the properties of the other.</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14</a:t>
            </a:fld>
            <a:endParaRPr lang="en-US"/>
          </a:p>
        </p:txBody>
      </p:sp>
    </p:spTree>
    <p:extLst>
      <p:ext uri="{BB962C8B-B14F-4D97-AF65-F5344CB8AC3E}">
        <p14:creationId xmlns:p14="http://schemas.microsoft.com/office/powerpoint/2010/main" val="4253200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expression provided is</a:t>
            </a:r>
            <a:r>
              <a:rPr lang="en-US" baseline="0" dirty="0" smtClean="0"/>
              <a:t> coerced into a String. So, you can actually use number values. (Foreshadows the Array Object)</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15</a:t>
            </a:fld>
            <a:endParaRPr lang="en-US"/>
          </a:p>
        </p:txBody>
      </p:sp>
    </p:spTree>
    <p:extLst>
      <p:ext uri="{BB962C8B-B14F-4D97-AF65-F5344CB8AC3E}">
        <p14:creationId xmlns:p14="http://schemas.microsoft.com/office/powerpoint/2010/main" val="294317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a:t>
            </a:r>
            <a:r>
              <a:rPr lang="en-US" baseline="0" dirty="0" err="1" smtClean="0"/>
              <a:t>modelNumber</a:t>
            </a:r>
            <a:r>
              <a:rPr lang="en-US" baseline="0" dirty="0" smtClean="0"/>
              <a:t> was a string the user entered on their keyboard. We, as developers, would have no way of predicting user behavior and hardcoding an identifier using dot notation. With bracket notation, objects can be treated as mappings with properties that can be looked up as strings.</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16</a:t>
            </a:fld>
            <a:endParaRPr lang="en-US"/>
          </a:p>
        </p:txBody>
      </p:sp>
    </p:spTree>
    <p:extLst>
      <p:ext uri="{BB962C8B-B14F-4D97-AF65-F5344CB8AC3E}">
        <p14:creationId xmlns:p14="http://schemas.microsoft.com/office/powerpoint/2010/main" val="120958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17</a:t>
            </a:fld>
            <a:endParaRPr lang="en-US"/>
          </a:p>
        </p:txBody>
      </p:sp>
    </p:spTree>
    <p:extLst>
      <p:ext uri="{BB962C8B-B14F-4D97-AF65-F5344CB8AC3E}">
        <p14:creationId xmlns:p14="http://schemas.microsoft.com/office/powerpoint/2010/main" val="296017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18</a:t>
            </a:fld>
            <a:endParaRPr lang="en-US"/>
          </a:p>
        </p:txBody>
      </p:sp>
    </p:spTree>
    <p:extLst>
      <p:ext uri="{BB962C8B-B14F-4D97-AF65-F5344CB8AC3E}">
        <p14:creationId xmlns:p14="http://schemas.microsoft.com/office/powerpoint/2010/main" val="2890191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19</a:t>
            </a:fld>
            <a:endParaRPr lang="en-US"/>
          </a:p>
        </p:txBody>
      </p:sp>
    </p:spTree>
    <p:extLst>
      <p:ext uri="{BB962C8B-B14F-4D97-AF65-F5344CB8AC3E}">
        <p14:creationId xmlns:p14="http://schemas.microsoft.com/office/powerpoint/2010/main" val="1250930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20</a:t>
            </a:fld>
            <a:endParaRPr lang="en-US"/>
          </a:p>
        </p:txBody>
      </p:sp>
    </p:spTree>
    <p:extLst>
      <p:ext uri="{BB962C8B-B14F-4D97-AF65-F5344CB8AC3E}">
        <p14:creationId xmlns:p14="http://schemas.microsoft.com/office/powerpoint/2010/main" val="241813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 </a:t>
            </a:r>
            <a:r>
              <a:rPr lang="en-US" baseline="0" dirty="0" smtClean="0"/>
              <a:t>lot of people asked "why is JavaScript relevant" - and there you have it. </a:t>
            </a:r>
          </a:p>
          <a:p>
            <a:pPr marL="171450" indent="-171450">
              <a:buFontTx/>
              <a:buChar char="-"/>
            </a:pPr>
            <a:r>
              <a:rPr lang="en-US" baseline="0" dirty="0" smtClean="0"/>
              <a:t>YES. For some reason, there's this rumor going around that "JavaScript is that language where you don't have to declare variables." Can you do it? Yes. Should you do it? Absolutely not. Variables that are used without declaring them are in the global scope, clutter up the namespace, and are difficult to debug. Never, ever, </a:t>
            </a:r>
            <a:r>
              <a:rPr lang="en-US" b="1" baseline="0" dirty="0" smtClean="0"/>
              <a:t>ever</a:t>
            </a:r>
            <a:r>
              <a:rPr lang="en-US" b="0" baseline="0" dirty="0" smtClean="0"/>
              <a:t> use a variable without declaring it first.</a:t>
            </a:r>
          </a:p>
          <a:p>
            <a:pPr marL="171450" indent="-171450">
              <a:buFontTx/>
              <a:buChar char="-"/>
            </a:pPr>
            <a:r>
              <a:rPr lang="en-US" b="0" baseline="0" dirty="0" smtClean="0"/>
              <a:t>You didn't have to know HTML. If you were able to attend last week's session, great! While we won't spend a day on HTML, we'll cover the bits you need to know in a future workshop for dynamically generated webpages. It will definitely help to know some HTML though, so if you haven't yet, spend an hour or two reading HTML tutorials. It's super easy to pick up.</a:t>
            </a:r>
          </a:p>
          <a:p>
            <a:pPr marL="171450" indent="-171450">
              <a:buFontTx/>
              <a:buChar char="-"/>
            </a:pPr>
            <a:r>
              <a:rPr lang="en-US" b="0" baseline="0" dirty="0" smtClean="0"/>
              <a:t>The editor I was using was using </a:t>
            </a:r>
            <a:r>
              <a:rPr lang="en-US" b="0" baseline="0" dirty="0" err="1" smtClean="0"/>
              <a:t>Emacs</a:t>
            </a:r>
            <a:r>
              <a:rPr lang="en-US" b="0" baseline="0" dirty="0" smtClean="0"/>
              <a:t> for Windows. </a:t>
            </a:r>
          </a:p>
          <a:p>
            <a:pPr marL="171450" indent="-171450">
              <a:buFontTx/>
              <a:buChar char="-"/>
            </a:pPr>
            <a:r>
              <a:rPr lang="en-US" b="0" baseline="0" dirty="0" smtClean="0"/>
              <a:t>I started web development in around 2002-2003, and have been learning more ever since. It's never too late to start.</a:t>
            </a:r>
          </a:p>
        </p:txBody>
      </p:sp>
      <p:sp>
        <p:nvSpPr>
          <p:cNvPr id="4" name="Slide Number Placeholder 3"/>
          <p:cNvSpPr>
            <a:spLocks noGrp="1"/>
          </p:cNvSpPr>
          <p:nvPr>
            <p:ph type="sldNum" sz="quarter" idx="10"/>
          </p:nvPr>
        </p:nvSpPr>
        <p:spPr/>
        <p:txBody>
          <a:bodyPr/>
          <a:lstStyle/>
          <a:p>
            <a:fld id="{2B462571-F092-45C1-8001-5A40DC5B8EA2}" type="slidenum">
              <a:rPr lang="en-US" smtClean="0"/>
              <a:t>3</a:t>
            </a:fld>
            <a:endParaRPr lang="en-US"/>
          </a:p>
        </p:txBody>
      </p:sp>
    </p:spTree>
    <p:extLst>
      <p:ext uri="{BB962C8B-B14F-4D97-AF65-F5344CB8AC3E}">
        <p14:creationId xmlns:p14="http://schemas.microsoft.com/office/powerpoint/2010/main" val="356329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21</a:t>
            </a:fld>
            <a:endParaRPr lang="en-US"/>
          </a:p>
        </p:txBody>
      </p:sp>
    </p:spTree>
    <p:extLst>
      <p:ext uri="{BB962C8B-B14F-4D97-AF65-F5344CB8AC3E}">
        <p14:creationId xmlns:p14="http://schemas.microsoft.com/office/powerpoint/2010/main" val="421935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4</a:t>
            </a:fld>
            <a:endParaRPr lang="en-US"/>
          </a:p>
        </p:txBody>
      </p:sp>
    </p:spTree>
    <p:extLst>
      <p:ext uri="{BB962C8B-B14F-4D97-AF65-F5344CB8AC3E}">
        <p14:creationId xmlns:p14="http://schemas.microsoft.com/office/powerpoint/2010/main" val="25841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5</a:t>
            </a:fld>
            <a:endParaRPr lang="en-US"/>
          </a:p>
        </p:txBody>
      </p:sp>
    </p:spTree>
    <p:extLst>
      <p:ext uri="{BB962C8B-B14F-4D97-AF65-F5344CB8AC3E}">
        <p14:creationId xmlns:p14="http://schemas.microsoft.com/office/powerpoint/2010/main" val="210962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be as cool as James Bond? Know what the difference between Objects and objects are!</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6</a:t>
            </a:fld>
            <a:endParaRPr lang="en-US"/>
          </a:p>
        </p:txBody>
      </p:sp>
    </p:spTree>
    <p:extLst>
      <p:ext uri="{BB962C8B-B14F-4D97-AF65-F5344CB8AC3E}">
        <p14:creationId xmlns:p14="http://schemas.microsoft.com/office/powerpoint/2010/main" val="130106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careful not to confuse the Object Literal with statement</a:t>
            </a:r>
            <a:r>
              <a:rPr lang="en-US" baseline="0" dirty="0" smtClean="0"/>
              <a:t> blocks!</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7</a:t>
            </a:fld>
            <a:endParaRPr lang="en-US"/>
          </a:p>
        </p:txBody>
      </p:sp>
    </p:spTree>
    <p:extLst>
      <p:ext uri="{BB962C8B-B14F-4D97-AF65-F5344CB8AC3E}">
        <p14:creationId xmlns:p14="http://schemas.microsoft.com/office/powerpoint/2010/main" val="125203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8</a:t>
            </a:fld>
            <a:endParaRPr lang="en-US"/>
          </a:p>
        </p:txBody>
      </p:sp>
    </p:spTree>
    <p:extLst>
      <p:ext uri="{BB962C8B-B14F-4D97-AF65-F5344CB8AC3E}">
        <p14:creationId xmlns:p14="http://schemas.microsoft.com/office/powerpoint/2010/main" val="30342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9</a:t>
            </a:fld>
            <a:endParaRPr lang="en-US"/>
          </a:p>
        </p:txBody>
      </p:sp>
    </p:spTree>
    <p:extLst>
      <p:ext uri="{BB962C8B-B14F-4D97-AF65-F5344CB8AC3E}">
        <p14:creationId xmlns:p14="http://schemas.microsoft.com/office/powerpoint/2010/main" val="269818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10</a:t>
            </a:fld>
            <a:endParaRPr lang="en-US"/>
          </a:p>
        </p:txBody>
      </p:sp>
    </p:spTree>
    <p:extLst>
      <p:ext uri="{BB962C8B-B14F-4D97-AF65-F5344CB8AC3E}">
        <p14:creationId xmlns:p14="http://schemas.microsoft.com/office/powerpoint/2010/main" val="188787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60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3348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588864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156" y="292910"/>
            <a:ext cx="10058400" cy="1450757"/>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97280" y="1845734"/>
            <a:ext cx="10058400" cy="4509670"/>
          </a:xfrm>
        </p:spPr>
        <p:txBody>
          <a:bodyPr/>
          <a:lstStyle>
            <a:lvl1pPr marL="512763" indent="-512763">
              <a:buFont typeface="Wingdings" panose="05000000000000000000" pitchFamily="2" charset="2"/>
              <a:buChar char="Ø"/>
              <a:tabLst>
                <a:tab pos="512763" algn="l"/>
                <a:tab pos="687388" algn="l"/>
              </a:tabLst>
              <a:defRPr/>
            </a:lvl1pPr>
            <a:lvl5pPr marL="74980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A0665B8D-F36E-44C1-9E17-7FE8E7098B0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092719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65B8D-F36E-44C1-9E17-7FE8E7098B0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34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65B8D-F36E-44C1-9E17-7FE8E7098B0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800698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65B8D-F36E-44C1-9E17-7FE8E7098B0A}"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793415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65B8D-F36E-44C1-9E17-7FE8E7098B0A}"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746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65B8D-F36E-44C1-9E17-7FE8E7098B0A}" type="datetimeFigureOut">
              <a:rPr lang="en-US" smtClean="0"/>
              <a:t>10/7/2015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193425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65B8D-F36E-44C1-9E17-7FE8E7098B0A}" type="datetimeFigureOut">
              <a:rPr lang="en-US" smtClean="0"/>
              <a:t>10/7/2015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FFA9E-B436-431C-B990-FD7566A1AC8A}" type="slidenum">
              <a:rPr lang="en-US" smtClean="0"/>
              <a:t>‹#›</a:t>
            </a:fld>
            <a:endParaRPr lang="en-US"/>
          </a:p>
        </p:txBody>
      </p:sp>
    </p:spTree>
    <p:extLst>
      <p:ext uri="{BB962C8B-B14F-4D97-AF65-F5344CB8AC3E}">
        <p14:creationId xmlns:p14="http://schemas.microsoft.com/office/powerpoint/2010/main" val="10719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5B8D-F36E-44C1-9E17-7FE8E7098B0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561644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65B8D-F36E-44C1-9E17-7FE8E7098B0A}" type="datetimeFigureOut">
              <a:rPr lang="en-US" smtClean="0"/>
              <a:t>10/7/2015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FFA9E-B436-431C-B990-FD7566A1AC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5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it.ly/1VEPoG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i="1" dirty="0" smtClean="0"/>
              <a:t>JavaScript from the Ground Up</a:t>
            </a:r>
            <a:br>
              <a:rPr lang="en-US" sz="4800" i="1" dirty="0" smtClean="0"/>
            </a:br>
            <a:r>
              <a:rPr lang="en-US" sz="1600" i="1" dirty="0" smtClean="0"/>
              <a:t> </a:t>
            </a:r>
            <a:r>
              <a:rPr lang="en-US" sz="4800" i="1" dirty="0" smtClean="0"/>
              <a:t/>
            </a:r>
            <a:br>
              <a:rPr lang="en-US" sz="4800" i="1" dirty="0" smtClean="0"/>
            </a:br>
            <a:r>
              <a:rPr lang="en-US" sz="4000" dirty="0" smtClean="0"/>
              <a:t>Please sign </a:t>
            </a:r>
            <a:r>
              <a:rPr lang="en-US" sz="4000" dirty="0"/>
              <a:t>i</a:t>
            </a:r>
            <a:r>
              <a:rPr lang="en-US" sz="4000" dirty="0" smtClean="0"/>
              <a:t>n</a:t>
            </a:r>
            <a:r>
              <a:rPr lang="en-US" sz="4000" dirty="0"/>
              <a:t>: </a:t>
            </a:r>
            <a:r>
              <a:rPr lang="en-US" sz="4000" u="sng" dirty="0">
                <a:solidFill>
                  <a:srgbClr val="0070C0"/>
                </a:solidFill>
                <a:latin typeface="Consolas" panose="020B0609020204030204" pitchFamily="49" charset="0"/>
                <a:cs typeface="Consolas" panose="020B0609020204030204" pitchFamily="49" charset="0"/>
                <a:hlinkClick r:id="rId2"/>
              </a:rPr>
              <a:t>http://</a:t>
            </a:r>
            <a:r>
              <a:rPr lang="en-US" sz="4000" u="sng" dirty="0" smtClean="0">
                <a:solidFill>
                  <a:srgbClr val="0070C0"/>
                </a:solidFill>
                <a:latin typeface="Consolas" panose="020B0609020204030204" pitchFamily="49" charset="0"/>
                <a:cs typeface="Consolas" panose="020B0609020204030204" pitchFamily="49" charset="0"/>
                <a:hlinkClick r:id="rId2"/>
              </a:rPr>
              <a:t>bit.ly/1VEPoGc</a:t>
            </a:r>
            <a:endParaRPr lang="en-US" sz="4400" u="sng" dirty="0">
              <a:solidFill>
                <a:srgbClr val="0070C0"/>
              </a:solidFill>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b="1" smtClean="0"/>
              <a:t>Lesson </a:t>
            </a:r>
            <a:r>
              <a:rPr lang="en-US" b="1" smtClean="0"/>
              <a:t>(3?) 4</a:t>
            </a:r>
            <a:r>
              <a:rPr lang="en-US" b="1" dirty="0" smtClean="0"/>
              <a:t>: </a:t>
            </a:r>
            <a:r>
              <a:rPr lang="en-US" b="1" dirty="0" smtClean="0"/>
              <a:t>OBJECTS</a:t>
            </a:r>
            <a:endParaRPr lang="en-US" b="1" dirty="0"/>
          </a:p>
          <a:p>
            <a:r>
              <a:rPr lang="en-US" dirty="0" smtClean="0"/>
              <a:t>Brian Cui | Web Basic | MAD 2015</a:t>
            </a:r>
            <a:endParaRPr lang="en-US" dirty="0"/>
          </a:p>
        </p:txBody>
      </p:sp>
    </p:spTree>
    <p:extLst>
      <p:ext uri="{BB962C8B-B14F-4D97-AF65-F5344CB8AC3E}">
        <p14:creationId xmlns:p14="http://schemas.microsoft.com/office/powerpoint/2010/main" val="2926886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We've been using </a:t>
            </a:r>
            <a:r>
              <a:rPr lang="en-US" dirty="0" smtClean="0"/>
              <a:t>"objects" </a:t>
            </a:r>
            <a:r>
              <a:rPr lang="en-US" dirty="0" smtClean="0"/>
              <a:t>all along!</a:t>
            </a:r>
            <a:endParaRPr lang="en-US" b="1" dirty="0"/>
          </a:p>
        </p:txBody>
      </p:sp>
      <p:sp>
        <p:nvSpPr>
          <p:cNvPr id="3" name="Content Placeholder 2"/>
          <p:cNvSpPr>
            <a:spLocks noGrp="1"/>
          </p:cNvSpPr>
          <p:nvPr>
            <p:ph idx="1"/>
          </p:nvPr>
        </p:nvSpPr>
        <p:spPr/>
        <p:txBody>
          <a:bodyPr>
            <a:normAutofit fontScale="77500" lnSpcReduction="20000"/>
          </a:bodyPr>
          <a:lstStyle/>
          <a:p>
            <a:r>
              <a:rPr lang="en-US" sz="3200" dirty="0" smtClean="0">
                <a:latin typeface="Consolas" panose="020B0609020204030204" pitchFamily="49" charset="0"/>
                <a:cs typeface="Consolas" panose="020B0609020204030204" pitchFamily="49" charset="0"/>
              </a:rPr>
              <a:t>"some </a:t>
            </a:r>
            <a:r>
              <a:rPr lang="en-US" sz="3200" dirty="0" err="1" smtClean="0">
                <a:latin typeface="Consolas" panose="020B0609020204030204" pitchFamily="49" charset="0"/>
                <a:cs typeface="Consolas" panose="020B0609020204030204" pitchFamily="49" charset="0"/>
              </a:rPr>
              <a:t>string".length</a:t>
            </a:r>
            <a:r>
              <a:rPr lang="en-US" sz="3200" dirty="0" smtClean="0">
                <a:latin typeface="Consolas" panose="020B0609020204030204" pitchFamily="49" charset="0"/>
                <a:cs typeface="Consolas" panose="020B0609020204030204" pitchFamily="49" charset="0"/>
              </a:rPr>
              <a:t> =&gt; 11</a:t>
            </a:r>
          </a:p>
          <a:p>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k = "the fast " + "and the furious";</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err="1" smtClean="0">
                <a:latin typeface="Consolas" panose="020B0609020204030204" pitchFamily="49" charset="0"/>
                <a:cs typeface="Consolas" panose="020B0609020204030204" pitchFamily="49" charset="0"/>
              </a:rPr>
              <a:t>k.length</a:t>
            </a:r>
            <a:r>
              <a:rPr lang="en-US" sz="3200" dirty="0" smtClean="0">
                <a:latin typeface="Consolas" panose="020B0609020204030204" pitchFamily="49" charset="0"/>
                <a:cs typeface="Consolas" panose="020B0609020204030204" pitchFamily="49" charset="0"/>
              </a:rPr>
              <a:t> =&gt; 24</a:t>
            </a:r>
          </a:p>
          <a:p>
            <a:pPr marL="0" indent="0" algn="ctr">
              <a:buNone/>
            </a:pPr>
            <a:r>
              <a:rPr lang="en-US" sz="3200" dirty="0" smtClean="0">
                <a:cs typeface="Consolas" panose="020B0609020204030204" pitchFamily="49" charset="0"/>
              </a:rPr>
              <a:t>"What else is new?" -- You, the smug programmer</a:t>
            </a:r>
          </a:p>
          <a:p>
            <a:r>
              <a:rPr lang="en-US" sz="3200" dirty="0" err="1" smtClean="0">
                <a:latin typeface="Consolas" panose="020B0609020204030204" pitchFamily="49" charset="0"/>
                <a:cs typeface="Consolas" panose="020B0609020204030204" pitchFamily="49" charset="0"/>
              </a:rPr>
              <a:t>k.length</a:t>
            </a:r>
            <a:r>
              <a:rPr lang="en-US" sz="3200" dirty="0" smtClean="0">
                <a:latin typeface="Consolas" panose="020B0609020204030204" pitchFamily="49" charset="0"/>
                <a:cs typeface="Consolas" panose="020B0609020204030204" pitchFamily="49" charset="0"/>
              </a:rPr>
              <a:t> = 5; k =&gt; </a:t>
            </a:r>
            <a:r>
              <a:rPr lang="en-US" sz="3200" dirty="0" smtClean="0">
                <a:latin typeface="Consolas" panose="020B0609020204030204" pitchFamily="49" charset="0"/>
                <a:cs typeface="Consolas" panose="020B0609020204030204" pitchFamily="49" charset="0"/>
              </a:rPr>
              <a:t>???</a:t>
            </a:r>
          </a:p>
          <a:p>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u = k; </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u = "the slow and the old"; k =&gt; ???</a:t>
            </a:r>
            <a:endParaRPr lang="en-US" sz="3200" dirty="0" smtClean="0">
              <a:latin typeface="Consolas" panose="020B0609020204030204" pitchFamily="49" charset="0"/>
              <a:cs typeface="Consolas" panose="020B0609020204030204" pitchFamily="49" charset="0"/>
            </a:endParaRPr>
          </a:p>
          <a:p>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whitespace = "    </a:t>
            </a:r>
            <a:r>
              <a:rPr lang="en-US" sz="3200" dirty="0" err="1" smtClean="0">
                <a:latin typeface="Consolas" panose="020B0609020204030204" pitchFamily="49" charset="0"/>
                <a:cs typeface="Consolas" panose="020B0609020204030204" pitchFamily="49" charset="0"/>
              </a:rPr>
              <a:t>asdf</a:t>
            </a:r>
            <a:r>
              <a:rPr lang="en-US" sz="3200" dirty="0" smtClean="0">
                <a:latin typeface="Consolas" panose="020B0609020204030204" pitchFamily="49" charset="0"/>
                <a:cs typeface="Consolas" panose="020B0609020204030204" pitchFamily="49" charset="0"/>
              </a:rPr>
              <a:t>    ";</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err="1" smtClean="0">
                <a:latin typeface="Consolas" panose="020B0609020204030204" pitchFamily="49" charset="0"/>
                <a:cs typeface="Consolas" panose="020B0609020204030204" pitchFamily="49" charset="0"/>
              </a:rPr>
              <a:t>whitespace.toLowerCase</a:t>
            </a:r>
            <a:r>
              <a:rPr lang="en-US" sz="3200" dirty="0" smtClean="0">
                <a:latin typeface="Consolas" panose="020B0609020204030204" pitchFamily="49" charset="0"/>
                <a:cs typeface="Consolas" panose="020B0609020204030204" pitchFamily="49" charset="0"/>
              </a:rPr>
              <a:t> =&gt; ???</a:t>
            </a:r>
          </a:p>
          <a:p>
            <a:r>
              <a:rPr lang="en-US" sz="3200" dirty="0" err="1" smtClean="0">
                <a:latin typeface="Consolas" panose="020B0609020204030204" pitchFamily="49" charset="0"/>
                <a:cs typeface="Consolas" panose="020B0609020204030204" pitchFamily="49" charset="0"/>
              </a:rPr>
              <a:t>whitespace.toLowerCase</a:t>
            </a:r>
            <a:r>
              <a:rPr lang="en-US" sz="3200" dirty="0" smtClean="0">
                <a:latin typeface="Consolas" panose="020B0609020204030204" pitchFamily="49" charset="0"/>
                <a:cs typeface="Consolas" panose="020B0609020204030204" pitchFamily="49" charset="0"/>
              </a:rPr>
              <a:t>() =&gt; ???</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whitespace =&gt; </a:t>
            </a:r>
            <a:r>
              <a:rPr lang="en-US" sz="3200" dirty="0" smtClean="0">
                <a:latin typeface="Consolas" panose="020B0609020204030204" pitchFamily="49" charset="0"/>
                <a:cs typeface="Consolas" panose="020B0609020204030204" pitchFamily="49" charset="0"/>
              </a:rPr>
              <a:t>???</a:t>
            </a:r>
          </a:p>
          <a:p>
            <a:pPr marL="0" indent="0">
              <a:buNone/>
            </a:pPr>
            <a:r>
              <a:rPr lang="en-US" sz="2600" i="1" dirty="0" smtClean="0">
                <a:solidFill>
                  <a:schemeClr val="bg1">
                    <a:lumMod val="50000"/>
                  </a:schemeClr>
                </a:solidFill>
                <a:cs typeface="Consolas" panose="020B0609020204030204" pitchFamily="49" charset="0"/>
              </a:rPr>
              <a:t>Advanced: All methods for the primitive types are constructive.</a:t>
            </a:r>
            <a:endParaRPr lang="en-US" sz="3200" i="1" dirty="0" smtClean="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215253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Object</a:t>
            </a:r>
            <a:endParaRPr lang="en-US" dirty="0"/>
          </a:p>
        </p:txBody>
      </p:sp>
      <p:sp>
        <p:nvSpPr>
          <p:cNvPr id="3" name="Content Placeholder 2"/>
          <p:cNvSpPr>
            <a:spLocks noGrp="1"/>
          </p:cNvSpPr>
          <p:nvPr>
            <p:ph idx="1"/>
          </p:nvPr>
        </p:nvSpPr>
        <p:spPr>
          <a:xfrm>
            <a:off x="1097280" y="1845734"/>
            <a:ext cx="6442207" cy="4509670"/>
          </a:xfrm>
        </p:spPr>
        <p:txBody>
          <a:bodyPr>
            <a:normAutofit/>
          </a:bodyPr>
          <a:lstStyle/>
          <a:p>
            <a:pPr marL="0" indent="0" algn="r">
              <a:buNone/>
            </a:pPr>
            <a:endParaRPr lang="en-US" sz="3600" dirty="0" smtClean="0"/>
          </a:p>
          <a:p>
            <a:pPr marL="0" indent="0" algn="r">
              <a:buNone/>
            </a:pPr>
            <a:endParaRPr lang="en-US" sz="3600" dirty="0" smtClean="0"/>
          </a:p>
          <a:p>
            <a:pPr marL="0" indent="0" algn="r">
              <a:buNone/>
            </a:pPr>
            <a:r>
              <a:rPr lang="en-US" sz="3600" b="1" dirty="0" smtClean="0"/>
              <a:t>"All expressions are objects, </a:t>
            </a:r>
            <a:br>
              <a:rPr lang="en-US" sz="3600" b="1" dirty="0" smtClean="0"/>
            </a:br>
            <a:r>
              <a:rPr lang="en-US" sz="3600" b="1" dirty="0" smtClean="0"/>
              <a:t>but some objects are more Object-like than others."</a:t>
            </a:r>
          </a:p>
          <a:p>
            <a:pPr marL="0" indent="0" algn="r">
              <a:buNone/>
            </a:pPr>
            <a:r>
              <a:rPr lang="en-US" sz="3600" dirty="0" smtClean="0"/>
              <a:t>George Orwell, </a:t>
            </a:r>
            <a:r>
              <a:rPr lang="en-US" sz="3600" i="1" dirty="0" smtClean="0"/>
              <a:t>Programmer Farm</a:t>
            </a:r>
            <a:endParaRPr lang="en-US" sz="3600" dirty="0" smtClean="0"/>
          </a:p>
        </p:txBody>
      </p:sp>
      <p:pic>
        <p:nvPicPr>
          <p:cNvPr id="2050" name="Picture 2" descr="https://image.tmdb.org/t/p/w1280/iaLILPUK5MJGYc7U3k1fFZdEO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9557" y="2122097"/>
            <a:ext cx="2749999" cy="3819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21049133">
            <a:off x="8072523" y="2401397"/>
            <a:ext cx="2658737" cy="707886"/>
          </a:xfrm>
          <a:prstGeom prst="rect">
            <a:avLst/>
          </a:prstGeom>
          <a:solidFill>
            <a:srgbClr val="FFC000"/>
          </a:solidFill>
        </p:spPr>
        <p:txBody>
          <a:bodyPr wrap="square" rtlCol="0">
            <a:spAutoFit/>
          </a:bodyPr>
          <a:lstStyle/>
          <a:p>
            <a:pPr algn="ctr"/>
            <a:r>
              <a:rPr lang="en-US" sz="4000" dirty="0" smtClean="0">
                <a:latin typeface="Niagara Engraved" panose="04020502070703030202" pitchFamily="82" charset="0"/>
              </a:rPr>
              <a:t>PROGRAMMER</a:t>
            </a:r>
            <a:endParaRPr lang="en-US" sz="4000" dirty="0">
              <a:latin typeface="Niagara Engraved" panose="04020502070703030202" pitchFamily="82" charset="0"/>
            </a:endParaRPr>
          </a:p>
        </p:txBody>
      </p:sp>
    </p:spTree>
    <p:extLst>
      <p:ext uri="{BB962C8B-B14F-4D97-AF65-F5344CB8AC3E}">
        <p14:creationId xmlns:p14="http://schemas.microsoft.com/office/powerpoint/2010/main" val="8113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Redux: </a:t>
            </a:r>
            <a:r>
              <a:rPr lang="en-US" dirty="0" smtClean="0"/>
              <a:t>Primitive Types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So… the primitive types have properties.</a:t>
            </a:r>
          </a:p>
          <a:p>
            <a:r>
              <a:rPr lang="en-US" sz="2800" dirty="0" smtClean="0">
                <a:latin typeface="Consolas" panose="020B0609020204030204" pitchFamily="49" charset="0"/>
                <a:cs typeface="Consolas" panose="020B0609020204030204" pitchFamily="49" charset="0"/>
              </a:rPr>
              <a:t>"".length =&gt; 0</a:t>
            </a:r>
          </a:p>
          <a:p>
            <a:r>
              <a:rPr lang="en-US" sz="2800" dirty="0" smtClean="0">
                <a:latin typeface="Consolas" panose="020B0609020204030204" pitchFamily="49" charset="0"/>
                <a:cs typeface="Consolas" panose="020B0609020204030204" pitchFamily="49" charset="0"/>
              </a:rPr>
              <a:t>"SHOUT".</a:t>
            </a:r>
            <a:r>
              <a:rPr lang="en-US" sz="2800" dirty="0" err="1" smtClean="0">
                <a:latin typeface="Consolas" panose="020B0609020204030204" pitchFamily="49" charset="0"/>
                <a:cs typeface="Consolas" panose="020B0609020204030204" pitchFamily="49" charset="0"/>
              </a:rPr>
              <a:t>toLowerCase</a:t>
            </a:r>
            <a:r>
              <a:rPr lang="en-US" sz="2800" dirty="0" smtClean="0">
                <a:latin typeface="Consolas" panose="020B0609020204030204" pitchFamily="49" charset="0"/>
                <a:cs typeface="Consolas" panose="020B0609020204030204" pitchFamily="49" charset="0"/>
              </a:rPr>
              <a:t> =&gt; </a:t>
            </a:r>
            <a:r>
              <a:rPr lang="en-US" sz="2800" i="1" dirty="0" smtClean="0">
                <a:latin typeface="Consolas" panose="020B0609020204030204" pitchFamily="49" charset="0"/>
                <a:cs typeface="Consolas" panose="020B0609020204030204" pitchFamily="49" charset="0"/>
              </a:rPr>
              <a:t>function</a:t>
            </a:r>
          </a:p>
          <a:p>
            <a:r>
              <a:rPr lang="en-US" sz="2800" dirty="0" err="1" smtClean="0">
                <a:latin typeface="Consolas" panose="020B0609020204030204" pitchFamily="49" charset="0"/>
                <a:cs typeface="Consolas" panose="020B0609020204030204" pitchFamily="49" charset="0"/>
              </a:rPr>
              <a:t>true.toString</a:t>
            </a:r>
            <a:r>
              <a:rPr lang="en-US" sz="2800" dirty="0" smtClean="0">
                <a:latin typeface="Consolas" panose="020B0609020204030204" pitchFamily="49" charset="0"/>
                <a:cs typeface="Consolas" panose="020B0609020204030204" pitchFamily="49" charset="0"/>
              </a:rPr>
              <a:t> =&gt; </a:t>
            </a:r>
            <a:r>
              <a:rPr lang="en-US" sz="2800" i="1" dirty="0" smtClean="0">
                <a:latin typeface="Consolas" panose="020B0609020204030204" pitchFamily="49" charset="0"/>
                <a:cs typeface="Consolas" panose="020B0609020204030204" pitchFamily="49" charset="0"/>
              </a:rPr>
              <a:t>function</a:t>
            </a:r>
          </a:p>
          <a:p>
            <a:r>
              <a:rPr lang="en-US" sz="2800" dirty="0" smtClean="0">
                <a:latin typeface="Consolas" panose="020B0609020204030204" pitchFamily="49" charset="0"/>
                <a:cs typeface="Consolas" panose="020B0609020204030204" pitchFamily="49" charset="0"/>
              </a:rPr>
              <a:t>3.14159.valueOf</a:t>
            </a:r>
            <a:r>
              <a:rPr lang="en-US" sz="2800" i="1" dirty="0" smtClean="0">
                <a:latin typeface="Consolas" panose="020B0609020204030204" pitchFamily="49" charset="0"/>
                <a:cs typeface="Consolas" panose="020B0609020204030204" pitchFamily="49" charset="0"/>
              </a:rPr>
              <a:t> =&gt; function</a:t>
            </a:r>
          </a:p>
          <a:p>
            <a:pPr marL="0" indent="0">
              <a:buNone/>
            </a:pPr>
            <a:r>
              <a:rPr lang="en-US" sz="2800" dirty="0" smtClean="0"/>
              <a:t>Does that make them Objects? </a:t>
            </a:r>
            <a:r>
              <a:rPr lang="en-US" sz="2800" i="1" dirty="0" smtClean="0"/>
              <a:t>Kind of.</a:t>
            </a:r>
          </a:p>
          <a:p>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"superstring" =&gt; "string</a:t>
            </a:r>
            <a:r>
              <a:rPr lang="en-US" sz="2800" dirty="0" smtClean="0">
                <a:latin typeface="Consolas" panose="020B0609020204030204" pitchFamily="49" charset="0"/>
                <a:cs typeface="Consolas" panose="020B0609020204030204" pitchFamily="49" charset="0"/>
              </a:rPr>
              <a:t>"</a:t>
            </a:r>
          </a:p>
          <a:p>
            <a:r>
              <a:rPr lang="en-US" sz="2800" dirty="0" err="1" smtClean="0">
                <a:latin typeface="Consolas" panose="020B0609020204030204" pitchFamily="49" charset="0"/>
                <a:cs typeface="Consolas" panose="020B0609020204030204" pitchFamily="49" charset="0"/>
              </a:rPr>
              <a:t>typeof</a:t>
            </a:r>
            <a:r>
              <a:rPr lang="en-US" sz="2800" dirty="0" smtClean="0">
                <a:latin typeface="Consolas" panose="020B0609020204030204" pitchFamily="49" charset="0"/>
                <a:cs typeface="Consolas" panose="020B0609020204030204" pitchFamily="49" charset="0"/>
              </a:rPr>
              <a:t> {} =&gt; "object"</a:t>
            </a:r>
            <a:endParaRPr lang="en-US" sz="2800" dirty="0" smtClean="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typeof</a:t>
            </a:r>
            <a:r>
              <a:rPr lang="en-US" sz="2800" dirty="0">
                <a:latin typeface="Consolas" panose="020B0609020204030204" pitchFamily="49" charset="0"/>
                <a:cs typeface="Consolas" panose="020B0609020204030204" pitchFamily="49" charset="0"/>
              </a:rPr>
              <a:t> new String("superstring") =&gt; "object</a:t>
            </a:r>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12614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vs Primitive Types</a:t>
            </a:r>
            <a:endParaRPr lang="en-US" dirty="0"/>
          </a:p>
        </p:txBody>
      </p:sp>
      <p:sp>
        <p:nvSpPr>
          <p:cNvPr id="3" name="Content Placeholder 2"/>
          <p:cNvSpPr>
            <a:spLocks noGrp="1"/>
          </p:cNvSpPr>
          <p:nvPr>
            <p:ph idx="1"/>
          </p:nvPr>
        </p:nvSpPr>
        <p:spPr>
          <a:xfrm>
            <a:off x="1097280" y="1845734"/>
            <a:ext cx="6195060" cy="4509670"/>
          </a:xfrm>
        </p:spPr>
        <p:txBody>
          <a:bodyPr>
            <a:normAutofit fontScale="85000" lnSpcReduction="20000"/>
          </a:bodyPr>
          <a:lstStyle/>
          <a:p>
            <a:pPr marL="0" indent="0">
              <a:buNone/>
            </a:pPr>
            <a:r>
              <a:rPr lang="en-US" sz="2800" b="1" dirty="0" smtClean="0"/>
              <a:t>Expressions have properties. </a:t>
            </a:r>
            <a:r>
              <a:rPr lang="en-US" sz="2800" dirty="0" smtClean="0"/>
              <a:t>They depend on the evaluation of the expression.</a:t>
            </a:r>
            <a:endParaRPr lang="en-US" sz="2800" dirty="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str</a:t>
            </a:r>
            <a:r>
              <a:rPr lang="en-US" sz="2800" dirty="0" smtClean="0">
                <a:latin typeface="Consolas" panose="020B0609020204030204" pitchFamily="49" charset="0"/>
                <a:cs typeface="Consolas" panose="020B0609020204030204" pitchFamily="49" charset="0"/>
              </a:rPr>
              <a:t> = "ding!"; </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bird = { species: "hawk" };</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falcon = bird;</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falcon.species</a:t>
            </a:r>
            <a:r>
              <a:rPr lang="en-US" sz="2800" dirty="0" smtClean="0">
                <a:latin typeface="Consolas" panose="020B0609020204030204" pitchFamily="49" charset="0"/>
                <a:cs typeface="Consolas" panose="020B0609020204030204" pitchFamily="49" charset="0"/>
              </a:rPr>
              <a:t> =&gt; hawk</a:t>
            </a:r>
          </a:p>
          <a:p>
            <a:r>
              <a:rPr lang="en-US" sz="2800" dirty="0" smtClean="0">
                <a:latin typeface="Consolas" panose="020B0609020204030204" pitchFamily="49" charset="0"/>
                <a:cs typeface="Consolas" panose="020B0609020204030204" pitchFamily="49" charset="0"/>
              </a:rPr>
              <a:t>falcon = </a:t>
            </a:r>
            <a:r>
              <a:rPr lang="en-US" sz="2800" dirty="0" err="1" smtClean="0">
                <a:latin typeface="Consolas" panose="020B0609020204030204" pitchFamily="49" charset="0"/>
                <a:cs typeface="Consolas" panose="020B0609020204030204" pitchFamily="49" charset="0"/>
              </a:rPr>
              <a:t>str</a:t>
            </a:r>
            <a:r>
              <a:rPr lang="en-US" sz="2800" dirty="0" smtClean="0">
                <a:latin typeface="Consolas" panose="020B0609020204030204" pitchFamily="49" charset="0"/>
                <a:cs typeface="Consolas" panose="020B0609020204030204" pitchFamily="49" charset="0"/>
              </a:rPr>
              <a:t>;</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falcon.species</a:t>
            </a:r>
            <a:r>
              <a:rPr lang="en-US" sz="2800" dirty="0" smtClean="0">
                <a:latin typeface="Consolas" panose="020B0609020204030204" pitchFamily="49" charset="0"/>
                <a:cs typeface="Consolas" panose="020B0609020204030204" pitchFamily="49" charset="0"/>
              </a:rPr>
              <a:t> =&gt; undefined</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falcon.length</a:t>
            </a:r>
            <a:r>
              <a:rPr lang="en-US" sz="2800" dirty="0" smtClean="0">
                <a:latin typeface="Consolas" panose="020B0609020204030204" pitchFamily="49" charset="0"/>
                <a:cs typeface="Consolas" panose="020B0609020204030204" pitchFamily="49" charset="0"/>
              </a:rPr>
              <a:t> =&gt; 5</a:t>
            </a:r>
          </a:p>
          <a:p>
            <a:r>
              <a:rPr lang="en-US" sz="2800" dirty="0" err="1" smtClean="0">
                <a:latin typeface="Consolas" panose="020B0609020204030204" pitchFamily="49" charset="0"/>
                <a:cs typeface="Consolas" panose="020B0609020204030204" pitchFamily="49" charset="0"/>
              </a:rPr>
              <a:t>falcon.length</a:t>
            </a:r>
            <a:r>
              <a:rPr lang="en-US" sz="2800" dirty="0" smtClean="0">
                <a:latin typeface="Consolas" panose="020B0609020204030204" pitchFamily="49" charset="0"/>
                <a:cs typeface="Consolas" panose="020B0609020204030204" pitchFamily="49" charset="0"/>
              </a:rPr>
              <a:t> = 3;</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falcon.length</a:t>
            </a:r>
            <a:r>
              <a:rPr lang="en-US" sz="2800" dirty="0" smtClean="0">
                <a:latin typeface="Consolas" panose="020B0609020204030204" pitchFamily="49" charset="0"/>
                <a:cs typeface="Consolas" panose="020B0609020204030204" pitchFamily="49" charset="0"/>
              </a:rPr>
              <a:t> =&gt; 5</a:t>
            </a:r>
          </a:p>
          <a:p>
            <a:pPr marL="0" indent="0">
              <a:buNone/>
            </a:pPr>
            <a:r>
              <a:rPr lang="en-US" sz="2800" dirty="0" smtClean="0">
                <a:cs typeface="Consolas" panose="020B0609020204030204" pitchFamily="49" charset="0"/>
              </a:rPr>
              <a:t>Primitive types (String, Boolean, Number) are actually </a:t>
            </a:r>
            <a:r>
              <a:rPr lang="en-US" sz="2800" i="1" u="sng" dirty="0" smtClean="0">
                <a:cs typeface="Consolas" panose="020B0609020204030204" pitchFamily="49" charset="0"/>
              </a:rPr>
              <a:t>turned into objects</a:t>
            </a:r>
            <a:r>
              <a:rPr lang="en-US" sz="2800" i="1" dirty="0" smtClean="0">
                <a:cs typeface="Consolas" panose="020B0609020204030204" pitchFamily="49" charset="0"/>
              </a:rPr>
              <a:t> </a:t>
            </a:r>
            <a:r>
              <a:rPr lang="en-US" sz="2800" dirty="0" smtClean="0">
                <a:cs typeface="Consolas" panose="020B0609020204030204" pitchFamily="49" charset="0"/>
              </a:rPr>
              <a:t>for properties and are reverted </a:t>
            </a:r>
            <a:r>
              <a:rPr lang="en-US" sz="2800" i="1" u="sng" dirty="0" smtClean="0">
                <a:cs typeface="Consolas" panose="020B0609020204030204" pitchFamily="49" charset="0"/>
              </a:rPr>
              <a:t>back to primitives.</a:t>
            </a:r>
            <a:endParaRPr lang="en-US" sz="2800" dirty="0" smtClean="0">
              <a:cs typeface="Consolas" panose="020B0609020204030204" pitchFamily="49" charset="0"/>
            </a:endParaRPr>
          </a:p>
        </p:txBody>
      </p:sp>
      <p:pic>
        <p:nvPicPr>
          <p:cNvPr id="4" name="Picture 3"/>
          <p:cNvPicPr>
            <a:picLocks noChangeAspect="1"/>
          </p:cNvPicPr>
          <p:nvPr/>
        </p:nvPicPr>
        <p:blipFill>
          <a:blip r:embed="rId3"/>
          <a:stretch>
            <a:fillRect/>
          </a:stretch>
        </p:blipFill>
        <p:spPr>
          <a:xfrm>
            <a:off x="8419534" y="978710"/>
            <a:ext cx="1710243" cy="1450757"/>
          </a:xfrm>
          <a:prstGeom prst="rect">
            <a:avLst/>
          </a:prstGeom>
        </p:spPr>
      </p:pic>
      <p:pic>
        <p:nvPicPr>
          <p:cNvPr id="3074" name="Picture 2" descr="http://inspiredmagz.com/wp-content/uploads/2013/06/The-Modern-M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63" y="2655359"/>
            <a:ext cx="3347384" cy="16736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8419534" y="4554943"/>
            <a:ext cx="1710243" cy="1450757"/>
          </a:xfrm>
          <a:prstGeom prst="rect">
            <a:avLst/>
          </a:prstGeom>
        </p:spPr>
      </p:pic>
    </p:spTree>
    <p:extLst>
      <p:ext uri="{BB962C8B-B14F-4D97-AF65-F5344CB8AC3E}">
        <p14:creationId xmlns:p14="http://schemas.microsoft.com/office/powerpoint/2010/main" val="6487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fade">
                                      <p:cBhvr>
                                        <p:cTn id="23" dur="500"/>
                                        <p:tgtEl>
                                          <p:spTgt spid="3074"/>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Objects are too big to copy, so a </a:t>
            </a:r>
            <a:r>
              <a:rPr lang="en-US" sz="2800" i="1" dirty="0" smtClean="0"/>
              <a:t>reference</a:t>
            </a:r>
            <a:r>
              <a:rPr lang="en-US" sz="2800" dirty="0" smtClean="0"/>
              <a:t> is copied instead.</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obj</a:t>
            </a:r>
            <a:r>
              <a:rPr lang="en-US" sz="2800" dirty="0" smtClean="0">
                <a:latin typeface="Consolas" panose="020B0609020204030204" pitchFamily="49" charset="0"/>
                <a:cs typeface="Consolas" panose="020B0609020204030204" pitchFamily="49" charset="0"/>
              </a:rPr>
              <a:t> = { stick: "mud" };</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rod = </a:t>
            </a:r>
            <a:r>
              <a:rPr lang="en-US" sz="2800" dirty="0" err="1" smtClean="0">
                <a:latin typeface="Consolas" panose="020B0609020204030204" pitchFamily="49" charset="0"/>
                <a:cs typeface="Consolas" panose="020B0609020204030204" pitchFamily="49" charset="0"/>
              </a:rPr>
              <a:t>obj</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obj</a:t>
            </a:r>
            <a:r>
              <a:rPr lang="en-US" sz="2400" dirty="0" smtClean="0">
                <a:latin typeface="Consolas" panose="020B0609020204030204" pitchFamily="49" charset="0"/>
                <a:cs typeface="Consolas" panose="020B0609020204030204" pitchFamily="49" charset="0"/>
              </a:rPr>
              <a:t> and rod store pointers to the same object!</a:t>
            </a:r>
          </a:p>
          <a:p>
            <a:r>
              <a:rPr lang="en-US" sz="2800" dirty="0" err="1" smtClean="0">
                <a:latin typeface="Consolas" panose="020B0609020204030204" pitchFamily="49" charset="0"/>
                <a:cs typeface="Consolas" panose="020B0609020204030204" pitchFamily="49" charset="0"/>
              </a:rPr>
              <a:t>rod.stick</a:t>
            </a:r>
            <a:r>
              <a:rPr lang="en-US" sz="2800" dirty="0" smtClean="0">
                <a:latin typeface="Consolas" panose="020B0609020204030204" pitchFamily="49" charset="0"/>
                <a:cs typeface="Consolas" panose="020B0609020204030204" pitchFamily="49" charset="0"/>
              </a:rPr>
              <a:t> = "grass"; </a:t>
            </a:r>
            <a:r>
              <a:rPr lang="en-US" sz="2400" dirty="0" smtClean="0">
                <a:latin typeface="Consolas" panose="020B0609020204030204" pitchFamily="49" charset="0"/>
                <a:cs typeface="Consolas" panose="020B0609020204030204" pitchFamily="49" charset="0"/>
              </a:rPr>
              <a:t>//modify rod === </a:t>
            </a:r>
            <a:r>
              <a:rPr lang="en-US" sz="2400" dirty="0" err="1" smtClean="0">
                <a:latin typeface="Consolas" panose="020B0609020204030204" pitchFamily="49" charset="0"/>
                <a:cs typeface="Consolas" panose="020B0609020204030204" pitchFamily="49" charset="0"/>
              </a:rPr>
              <a:t>obj</a:t>
            </a:r>
            <a:r>
              <a:rPr lang="en-US" sz="2800" dirty="0">
                <a:latin typeface="Consolas" panose="020B0609020204030204" pitchFamily="49" charset="0"/>
                <a:cs typeface="Consolas" panose="020B0609020204030204" pitchFamily="49" charset="0"/>
              </a:rPr>
              <a:t/>
            </a:r>
            <a:br>
              <a:rPr lang="en-US" sz="2800" dirty="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obj.stick</a:t>
            </a:r>
            <a:r>
              <a:rPr lang="en-US" sz="2800" dirty="0" smtClean="0">
                <a:latin typeface="Consolas" panose="020B0609020204030204" pitchFamily="49" charset="0"/>
                <a:cs typeface="Consolas" panose="020B0609020204030204" pitchFamily="49" charset="0"/>
              </a:rPr>
              <a:t> =&gt; "grass" </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obj</a:t>
            </a:r>
            <a:r>
              <a:rPr lang="en-US" sz="2400" dirty="0" smtClean="0">
                <a:latin typeface="Consolas" panose="020B0609020204030204" pitchFamily="49" charset="0"/>
                <a:cs typeface="Consolas" panose="020B0609020204030204" pitchFamily="49" charset="0"/>
              </a:rPr>
              <a:t> is modified too</a:t>
            </a:r>
          </a:p>
          <a:p>
            <a:r>
              <a:rPr lang="en-US" sz="2800" dirty="0" smtClean="0">
                <a:latin typeface="Consolas" panose="020B0609020204030204" pitchFamily="49" charset="0"/>
                <a:cs typeface="Consolas" panose="020B0609020204030204" pitchFamily="49" charset="0"/>
              </a:rPr>
              <a:t>rod = "not an object"; </a:t>
            </a:r>
            <a:r>
              <a:rPr lang="en-US" sz="2400" dirty="0" smtClean="0">
                <a:latin typeface="Consolas" panose="020B0609020204030204" pitchFamily="49" charset="0"/>
                <a:cs typeface="Consolas" panose="020B0609020204030204" pitchFamily="49" charset="0"/>
              </a:rPr>
              <a:t>//rod now stores a primitive</a:t>
            </a:r>
            <a:endParaRPr lang="en-US" sz="2800" dirty="0" smtClean="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rod =&gt; "not an object";</a:t>
            </a:r>
            <a:r>
              <a:rPr lang="en-US" sz="2800" dirty="0">
                <a:latin typeface="Consolas" panose="020B0609020204030204" pitchFamily="49" charset="0"/>
                <a:cs typeface="Consolas" panose="020B0609020204030204" pitchFamily="49" charset="0"/>
              </a:rPr>
              <a:t/>
            </a:r>
            <a:br>
              <a:rPr lang="en-US" sz="2800" dirty="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obj</a:t>
            </a:r>
            <a:r>
              <a:rPr lang="en-US" sz="2800" dirty="0" smtClean="0">
                <a:latin typeface="Consolas" panose="020B0609020204030204" pitchFamily="49" charset="0"/>
                <a:cs typeface="Consolas" panose="020B0609020204030204" pitchFamily="49" charset="0"/>
              </a:rPr>
              <a:t> =&gt; </a:t>
            </a:r>
            <a:r>
              <a:rPr lang="en-US" sz="2800" i="1" dirty="0" smtClean="0">
                <a:latin typeface="Consolas" panose="020B0609020204030204" pitchFamily="49" charset="0"/>
                <a:cs typeface="Consolas" panose="020B0609020204030204" pitchFamily="49" charset="0"/>
              </a:rPr>
              <a:t>Object </a:t>
            </a:r>
            <a:r>
              <a:rPr lang="en-US" sz="2800" dirty="0" smtClean="0">
                <a:latin typeface="Consolas" panose="020B0609020204030204" pitchFamily="49" charset="0"/>
                <a:cs typeface="Consolas" panose="020B0609020204030204" pitchFamily="49" charset="0"/>
              </a:rPr>
              <a:t>{ stick: "mud" }</a:t>
            </a:r>
          </a:p>
          <a:p>
            <a:pPr marL="0" indent="0">
              <a:buNone/>
            </a:pPr>
            <a:r>
              <a:rPr lang="en-US" sz="2200" i="1" dirty="0" smtClean="0">
                <a:solidFill>
                  <a:schemeClr val="bg1">
                    <a:lumMod val="50000"/>
                  </a:schemeClr>
                </a:solidFill>
                <a:cs typeface="Consolas" panose="020B0609020204030204" pitchFamily="49" charset="0"/>
              </a:rPr>
              <a:t>Advanced: JavaScript is "pass by reference by value" much like Java. You cannot explicitly retrieve an Object's reference like in C (much like Java).</a:t>
            </a:r>
          </a:p>
        </p:txBody>
      </p:sp>
    </p:spTree>
    <p:extLst>
      <p:ext uri="{BB962C8B-B14F-4D97-AF65-F5344CB8AC3E}">
        <p14:creationId xmlns:p14="http://schemas.microsoft.com/office/powerpoint/2010/main" val="260715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Bracket Notation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i="1" dirty="0" smtClean="0"/>
              <a:t>Bracket Notation</a:t>
            </a:r>
            <a:r>
              <a:rPr lang="en-US" sz="2400" dirty="0" smtClean="0"/>
              <a:t> is a way of accessing properties </a:t>
            </a:r>
            <a:r>
              <a:rPr lang="en-US" sz="2400" u="sng" dirty="0" smtClean="0"/>
              <a:t>with a string expression</a:t>
            </a:r>
            <a:r>
              <a:rPr lang="en-US" sz="2400" dirty="0" smtClean="0"/>
              <a:t>:</a:t>
            </a:r>
          </a:p>
          <a:p>
            <a:pPr marL="0" indent="0" algn="ctr">
              <a:buNone/>
            </a:pPr>
            <a:r>
              <a:rPr lang="en-US" sz="3200" dirty="0" smtClean="0">
                <a:latin typeface="Consolas" panose="020B0609020204030204" pitchFamily="49" charset="0"/>
                <a:cs typeface="Consolas" panose="020B0609020204030204" pitchFamily="49" charset="0"/>
              </a:rPr>
              <a:t>object[</a:t>
            </a:r>
            <a:r>
              <a:rPr lang="en-US" sz="3200" i="1" dirty="0" smtClean="0">
                <a:latin typeface="Consolas" panose="020B0609020204030204" pitchFamily="49" charset="0"/>
                <a:cs typeface="Consolas" panose="020B0609020204030204" pitchFamily="49" charset="0"/>
              </a:rPr>
              <a:t>expression</a:t>
            </a:r>
            <a:r>
              <a:rPr lang="en-US" sz="3200" dirty="0">
                <a:latin typeface="Consolas" panose="020B0609020204030204" pitchFamily="49" charset="0"/>
                <a:cs typeface="Consolas" panose="020B0609020204030204" pitchFamily="49" charset="0"/>
              </a:rPr>
              <a:t>]</a:t>
            </a:r>
            <a:endParaRPr lang="en-US" sz="3200" i="1" dirty="0" smtClean="0">
              <a:latin typeface="Consolas" panose="020B0609020204030204" pitchFamily="49" charset="0"/>
              <a:cs typeface="Consolas" panose="020B0609020204030204" pitchFamily="49" charset="0"/>
            </a:endParaRPr>
          </a:p>
          <a:p>
            <a:pPr marL="0" indent="0">
              <a:buNone/>
            </a:pPr>
            <a:r>
              <a:rPr lang="en-US" sz="2400" b="1" dirty="0" smtClean="0">
                <a:solidFill>
                  <a:srgbClr val="0070C0"/>
                </a:solidFill>
              </a:rPr>
              <a:t>Bracket Notation is perhaps the most useful and important feature you will ever learn about JavaScript.</a:t>
            </a:r>
          </a:p>
          <a:p>
            <a:r>
              <a:rPr lang="en-US" sz="2400" dirty="0" smtClean="0">
                <a:solidFill>
                  <a:schemeClr val="tx1"/>
                </a:solidFill>
                <a:latin typeface="Consolas" panose="020B0609020204030204" pitchFamily="49" charset="0"/>
                <a:cs typeface="Consolas" panose="020B0609020204030204" pitchFamily="49" charset="0"/>
              </a:rPr>
              <a:t>"banana"["length"] =&gt; 6</a:t>
            </a:r>
          </a:p>
          <a:p>
            <a:pPr marL="0" indent="0">
              <a:buNone/>
            </a:pPr>
            <a:r>
              <a:rPr lang="en-US" sz="2400" dirty="0" smtClean="0">
                <a:solidFill>
                  <a:schemeClr val="tx1"/>
                </a:solidFill>
              </a:rPr>
              <a:t>"Why would I use bracket notation over dot notation?"</a:t>
            </a:r>
          </a:p>
          <a:p>
            <a:r>
              <a:rPr lang="en-US" sz="2400" dirty="0" err="1" smtClean="0">
                <a:solidFill>
                  <a:schemeClr val="tx1"/>
                </a:solidFill>
                <a:latin typeface="Consolas" panose="020B0609020204030204" pitchFamily="49" charset="0"/>
                <a:cs typeface="Consolas" panose="020B0609020204030204" pitchFamily="49" charset="0"/>
              </a:rPr>
              <a:t>var</a:t>
            </a:r>
            <a:r>
              <a:rPr lang="en-US" sz="2400" dirty="0" smtClean="0">
                <a:solidFill>
                  <a:schemeClr val="tx1"/>
                </a:solidFill>
                <a:latin typeface="Consolas" panose="020B0609020204030204" pitchFamily="49" charset="0"/>
                <a:cs typeface="Consolas" panose="020B0609020204030204" pitchFamily="49" charset="0"/>
              </a:rPr>
              <a:t> map = {};</a:t>
            </a:r>
            <a:br>
              <a:rPr lang="en-US" sz="2400" dirty="0" smtClean="0">
                <a:solidFill>
                  <a:schemeClr val="tx1"/>
                </a:solidFill>
                <a:latin typeface="Consolas" panose="020B0609020204030204" pitchFamily="49" charset="0"/>
                <a:cs typeface="Consolas" panose="020B0609020204030204" pitchFamily="49" charset="0"/>
              </a:rPr>
            </a:br>
            <a:r>
              <a:rPr lang="en-US" sz="2400" dirty="0" smtClean="0">
                <a:solidFill>
                  <a:schemeClr val="tx1"/>
                </a:solidFill>
                <a:latin typeface="Consolas" panose="020B0609020204030204" pitchFamily="49" charset="0"/>
                <a:cs typeface="Consolas" panose="020B0609020204030204" pitchFamily="49" charset="0"/>
              </a:rPr>
              <a:t>map["Austin"] = "Texas";</a:t>
            </a:r>
            <a:br>
              <a:rPr lang="en-US" sz="2400" dirty="0" smtClean="0">
                <a:solidFill>
                  <a:schemeClr val="tx1"/>
                </a:solidFill>
                <a:latin typeface="Consolas" panose="020B0609020204030204" pitchFamily="49" charset="0"/>
                <a:cs typeface="Consolas" panose="020B0609020204030204" pitchFamily="49" charset="0"/>
              </a:rPr>
            </a:br>
            <a:r>
              <a:rPr lang="en-US" sz="2400" dirty="0" smtClean="0">
                <a:solidFill>
                  <a:schemeClr val="tx1"/>
                </a:solidFill>
                <a:latin typeface="Consolas" panose="020B0609020204030204" pitchFamily="49" charset="0"/>
                <a:cs typeface="Consolas" panose="020B0609020204030204" pitchFamily="49" charset="0"/>
              </a:rPr>
              <a:t>map["Little Rock"] = "Arkansas";</a:t>
            </a:r>
          </a:p>
          <a:p>
            <a:r>
              <a:rPr lang="en-US" sz="2400" dirty="0" err="1" smtClean="0">
                <a:solidFill>
                  <a:schemeClr val="tx1"/>
                </a:solidFill>
                <a:latin typeface="Consolas" panose="020B0609020204030204" pitchFamily="49" charset="0"/>
                <a:cs typeface="Consolas" panose="020B0609020204030204" pitchFamily="49" charset="0"/>
              </a:rPr>
              <a:t>map.Little</a:t>
            </a:r>
            <a:r>
              <a:rPr lang="en-US" sz="2400" dirty="0" smtClean="0">
                <a:solidFill>
                  <a:schemeClr val="tx1"/>
                </a:solidFill>
                <a:latin typeface="Consolas" panose="020B0609020204030204" pitchFamily="49" charset="0"/>
                <a:cs typeface="Consolas" panose="020B0609020204030204" pitchFamily="49" charset="0"/>
              </a:rPr>
              <a:t> Rock //Syntax </a:t>
            </a:r>
            <a:r>
              <a:rPr lang="en-US" sz="2400" dirty="0" smtClean="0">
                <a:solidFill>
                  <a:schemeClr val="tx1"/>
                </a:solidFill>
                <a:latin typeface="Consolas" panose="020B0609020204030204" pitchFamily="49" charset="0"/>
                <a:cs typeface="Consolas" panose="020B0609020204030204" pitchFamily="49" charset="0"/>
              </a:rPr>
              <a:t>Error</a:t>
            </a:r>
          </a:p>
          <a:p>
            <a:pPr marL="0" indent="0">
              <a:buNone/>
            </a:pPr>
            <a:r>
              <a:rPr lang="en-US" sz="2200" i="1" dirty="0" smtClean="0">
                <a:solidFill>
                  <a:schemeClr val="bg1">
                    <a:lumMod val="50000"/>
                  </a:schemeClr>
                </a:solidFill>
                <a:cs typeface="Consolas" panose="020B0609020204030204" pitchFamily="49" charset="0"/>
              </a:rPr>
              <a:t>Advanced: You can actually set a property which is the empty string. Properties </a:t>
            </a:r>
            <a:r>
              <a:rPr lang="en-US" sz="2200" b="1" i="1" dirty="0" smtClean="0">
                <a:solidFill>
                  <a:schemeClr val="bg1">
                    <a:lumMod val="50000"/>
                  </a:schemeClr>
                </a:solidFill>
                <a:cs typeface="Consolas" panose="020B0609020204030204" pitchFamily="49" charset="0"/>
              </a:rPr>
              <a:t>are</a:t>
            </a:r>
            <a:r>
              <a:rPr lang="en-US" sz="2200" i="1" dirty="0" smtClean="0">
                <a:solidFill>
                  <a:schemeClr val="bg1">
                    <a:lumMod val="50000"/>
                  </a:schemeClr>
                </a:solidFill>
                <a:cs typeface="Consolas" panose="020B0609020204030204" pitchFamily="49" charset="0"/>
              </a:rPr>
              <a:t> case sensitive.</a:t>
            </a:r>
            <a:endParaRPr lang="en-US" sz="2200" i="1" dirty="0">
              <a:solidFill>
                <a:schemeClr val="bg1">
                  <a:lumMod val="50000"/>
                </a:schemeClr>
              </a:solidFill>
              <a:cs typeface="Consolas" panose="020B0609020204030204" pitchFamily="49" charset="0"/>
            </a:endParaRPr>
          </a:p>
        </p:txBody>
      </p:sp>
      <p:pic>
        <p:nvPicPr>
          <p:cNvPr id="2050" name="Picture 2" descr="https://www.colourbox.com/preview/3226455-a-ripe-banana-the-length-of-which-decided-to-learn-with-tape-meas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1039" y="3604291"/>
            <a:ext cx="3282415" cy="218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Bracket Notation: Still not convinced?</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sz="3200" dirty="0" smtClean="0">
                <a:latin typeface="Consolas" panose="020B0609020204030204" pitchFamily="49" charset="0"/>
                <a:cs typeface="Consolas" panose="020B0609020204030204" pitchFamily="49" charset="0"/>
              </a:rPr>
              <a:t>object["property name"]</a:t>
            </a:r>
          </a:p>
          <a:p>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terminators = { </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    T-800: "Living tissue"</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    T-600: "Rubber skin"</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    T-100: "Robot with treads"</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
            </a:r>
            <a:br>
              <a:rPr lang="en-US" sz="3200" dirty="0" smtClean="0">
                <a:latin typeface="Consolas" panose="020B0609020204030204" pitchFamily="49" charset="0"/>
                <a:cs typeface="Consolas" panose="020B0609020204030204" pitchFamily="49" charset="0"/>
              </a:rPr>
            </a:br>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a:t>
            </a:r>
            <a:r>
              <a:rPr lang="en-US" sz="3200" dirty="0" err="1" smtClean="0">
                <a:latin typeface="Consolas" panose="020B0609020204030204" pitchFamily="49" charset="0"/>
                <a:cs typeface="Consolas" panose="020B0609020204030204" pitchFamily="49" charset="0"/>
              </a:rPr>
              <a:t>modelNumber</a:t>
            </a:r>
            <a:r>
              <a:rPr lang="en-US" sz="3200" dirty="0" smtClean="0">
                <a:latin typeface="Consolas" panose="020B0609020204030204" pitchFamily="49" charset="0"/>
                <a:cs typeface="Consolas" panose="020B0609020204030204" pitchFamily="49" charset="0"/>
              </a:rPr>
              <a:t> = 800;</a:t>
            </a:r>
          </a:p>
          <a:p>
            <a:r>
              <a:rPr lang="en-US" sz="3200" dirty="0" smtClean="0">
                <a:latin typeface="Consolas" panose="020B0609020204030204" pitchFamily="49" charset="0"/>
                <a:cs typeface="Consolas" panose="020B0609020204030204" pitchFamily="49" charset="0"/>
              </a:rPr>
              <a:t>terminators["T-" + </a:t>
            </a:r>
            <a:r>
              <a:rPr lang="en-US" sz="3200" dirty="0" err="1" smtClean="0">
                <a:latin typeface="Consolas" panose="020B0609020204030204" pitchFamily="49" charset="0"/>
                <a:cs typeface="Consolas" panose="020B0609020204030204" pitchFamily="49" charset="0"/>
              </a:rPr>
              <a:t>modelNumber</a:t>
            </a:r>
            <a:r>
              <a:rPr lang="en-US" sz="3200" dirty="0" smtClean="0">
                <a:latin typeface="Consolas" panose="020B0609020204030204" pitchFamily="49" charset="0"/>
                <a:cs typeface="Consolas" panose="020B0609020204030204" pitchFamily="49" charset="0"/>
              </a:rPr>
              <a:t>] </a:t>
            </a:r>
            <a:br>
              <a:rPr lang="en-US" sz="3200" dirty="0" smtClean="0">
                <a:latin typeface="Consolas" panose="020B0609020204030204" pitchFamily="49" charset="0"/>
                <a:cs typeface="Consolas" panose="020B0609020204030204" pitchFamily="49" charset="0"/>
              </a:rPr>
            </a:br>
            <a:r>
              <a:rPr lang="en-US" sz="3200" dirty="0" smtClean="0">
                <a:latin typeface="Consolas" panose="020B0609020204030204" pitchFamily="49" charset="0"/>
                <a:cs typeface="Consolas" panose="020B0609020204030204" pitchFamily="49" charset="0"/>
              </a:rPr>
              <a:t>=&gt; "Living Tissue"</a:t>
            </a:r>
          </a:p>
        </p:txBody>
      </p:sp>
    </p:spTree>
    <p:extLst>
      <p:ext uri="{BB962C8B-B14F-4D97-AF65-F5344CB8AC3E}">
        <p14:creationId xmlns:p14="http://schemas.microsoft.com/office/powerpoint/2010/main" val="13825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 vs. Java </a:t>
            </a:r>
            <a:r>
              <a:rPr lang="en-US" dirty="0" smtClean="0"/>
              <a:t>Class</a:t>
            </a:r>
            <a:endParaRPr lang="en-US" dirty="0"/>
          </a:p>
        </p:txBody>
      </p:sp>
      <p:sp>
        <p:nvSpPr>
          <p:cNvPr id="4" name="TextBox 3"/>
          <p:cNvSpPr txBox="1"/>
          <p:nvPr/>
        </p:nvSpPr>
        <p:spPr>
          <a:xfrm>
            <a:off x="6000356" y="1834023"/>
            <a:ext cx="5358207" cy="4524315"/>
          </a:xfrm>
          <a:prstGeom prst="rect">
            <a:avLst/>
          </a:prstGeom>
          <a:noFill/>
        </p:spPr>
        <p:txBody>
          <a:bodyPr wrap="square" rtlCol="0">
            <a:spAutoFit/>
          </a:bodyPr>
          <a:lstStyle/>
          <a:p>
            <a:r>
              <a:rPr lang="en-US" sz="1200" dirty="0" smtClean="0">
                <a:latin typeface="Consolas" panose="020B0609020204030204" pitchFamily="49" charset="0"/>
                <a:cs typeface="Consolas" panose="020B0609020204030204" pitchFamily="49" charset="0"/>
              </a:rPr>
              <a:t>class Computer {</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public string </a:t>
            </a:r>
            <a:r>
              <a:rPr lang="en-US" sz="1200" dirty="0" err="1" smtClean="0">
                <a:latin typeface="Consolas" panose="020B0609020204030204" pitchFamily="49" charset="0"/>
                <a:cs typeface="Consolas" panose="020B0609020204030204" pitchFamily="49" charset="0"/>
              </a:rPr>
              <a:t>cpu</a:t>
            </a:r>
            <a:r>
              <a:rPr lang="en-US" sz="1200" dirty="0" smtClean="0">
                <a:latin typeface="Consolas" panose="020B0609020204030204" pitchFamily="49" charset="0"/>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public string manufacturer;</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public </a:t>
            </a:r>
            <a:r>
              <a:rPr lang="en-US" sz="1200" dirty="0" err="1" smtClean="0">
                <a:latin typeface="Consolas" panose="020B0609020204030204" pitchFamily="49" charset="0"/>
                <a:cs typeface="Consolas" panose="020B0609020204030204" pitchFamily="49" charset="0"/>
              </a:rPr>
              <a:t>boolean</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disk_drive</a:t>
            </a:r>
            <a:r>
              <a:rPr lang="en-US" sz="1200" dirty="0" smtClean="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public int </a:t>
            </a:r>
            <a:r>
              <a:rPr lang="en-US" sz="1200" dirty="0" err="1" smtClean="0">
                <a:latin typeface="Consolas" panose="020B0609020204030204" pitchFamily="49" charset="0"/>
                <a:cs typeface="Consolas" panose="020B0609020204030204" pitchFamily="49" charset="0"/>
              </a:rPr>
              <a:t>tomshardware_rating</a:t>
            </a:r>
            <a:r>
              <a:rPr lang="en-US" sz="1200" dirty="0" smtClean="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public Computer(String processor) {</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this.cpu</a:t>
            </a:r>
            <a:r>
              <a:rPr lang="en-US" sz="1200" dirty="0" smtClean="0">
                <a:latin typeface="Consolas" panose="020B0609020204030204" pitchFamily="49" charset="0"/>
                <a:cs typeface="Consolas" panose="020B0609020204030204" pitchFamily="49" charset="0"/>
              </a:rPr>
              <a:t> = processor;</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Computer </a:t>
            </a:r>
            <a:r>
              <a:rPr lang="en-US" sz="1200" dirty="0" err="1" smtClean="0">
                <a:latin typeface="Consolas" panose="020B0609020204030204" pitchFamily="49" charset="0"/>
                <a:cs typeface="Consolas" panose="020B0609020204030204" pitchFamily="49" charset="0"/>
              </a:rPr>
              <a:t>computer</a:t>
            </a:r>
            <a:r>
              <a:rPr lang="en-US" sz="1200" dirty="0" smtClean="0">
                <a:latin typeface="Consolas" panose="020B0609020204030204" pitchFamily="49" charset="0"/>
                <a:cs typeface="Consolas" panose="020B0609020204030204" pitchFamily="49" charset="0"/>
              </a:rPr>
              <a:t> = new Computer("i5 4670k");</a:t>
            </a:r>
          </a:p>
          <a:p>
            <a:endParaRPr lang="en-US" sz="1200" dirty="0" smtClean="0">
              <a:latin typeface="Consolas" panose="020B0609020204030204" pitchFamily="49" charset="0"/>
              <a:cs typeface="Consolas" panose="020B0609020204030204" pitchFamily="49" charset="0"/>
            </a:endParaRPr>
          </a:p>
          <a:p>
            <a:r>
              <a:rPr lang="en-US" sz="1200" dirty="0" err="1" smtClean="0">
                <a:latin typeface="Consolas" panose="020B0609020204030204" pitchFamily="49" charset="0"/>
                <a:cs typeface="Consolas" panose="020B0609020204030204" pitchFamily="49" charset="0"/>
              </a:rPr>
              <a:t>computer.manufacturer</a:t>
            </a:r>
            <a:r>
              <a:rPr lang="en-US" sz="1200" dirty="0" smtClean="0">
                <a:latin typeface="Consolas" panose="020B0609020204030204" pitchFamily="49" charset="0"/>
                <a:cs typeface="Consolas" panose="020B0609020204030204" pitchFamily="49" charset="0"/>
              </a:rPr>
              <a:t> = "ASUS";</a:t>
            </a:r>
          </a:p>
          <a:p>
            <a:r>
              <a:rPr lang="en-US" sz="1200" dirty="0" err="1" smtClean="0">
                <a:latin typeface="Consolas" panose="020B0609020204030204" pitchFamily="49" charset="0"/>
                <a:cs typeface="Consolas" panose="020B0609020204030204" pitchFamily="49" charset="0"/>
              </a:rPr>
              <a:t>computer.disk_drive</a:t>
            </a:r>
            <a:r>
              <a:rPr lang="en-US" sz="1200" dirty="0" smtClean="0">
                <a:latin typeface="Consolas" panose="020B0609020204030204" pitchFamily="49" charset="0"/>
                <a:cs typeface="Consolas" panose="020B0609020204030204" pitchFamily="49" charset="0"/>
              </a:rPr>
              <a:t> = true;</a:t>
            </a:r>
          </a:p>
          <a:p>
            <a:r>
              <a:rPr lang="en-US" sz="1200" dirty="0" err="1" smtClean="0">
                <a:latin typeface="Consolas" panose="020B0609020204030204" pitchFamily="49" charset="0"/>
                <a:cs typeface="Consolas" panose="020B0609020204030204" pitchFamily="49" charset="0"/>
              </a:rPr>
              <a:t>computer.tomshardware_rating</a:t>
            </a:r>
            <a:r>
              <a:rPr lang="en-US" sz="1200" dirty="0" smtClean="0">
                <a:latin typeface="Consolas" panose="020B0609020204030204" pitchFamily="49" charset="0"/>
                <a:cs typeface="Consolas" panose="020B0609020204030204" pitchFamily="49" charset="0"/>
              </a:rPr>
              <a:t> = 9;</a:t>
            </a:r>
          </a:p>
          <a:p>
            <a:endParaRPr lang="en-US" sz="1200" dirty="0">
              <a:latin typeface="Consolas" panose="020B0609020204030204" pitchFamily="49" charset="0"/>
              <a:cs typeface="Consolas" panose="020B0609020204030204" pitchFamily="49" charset="0"/>
            </a:endParaRPr>
          </a:p>
          <a:p>
            <a:r>
              <a:rPr lang="en-US" sz="1200" dirty="0" err="1" smtClean="0">
                <a:latin typeface="Consolas" panose="020B0609020204030204" pitchFamily="49" charset="0"/>
                <a:cs typeface="Consolas" panose="020B0609020204030204" pitchFamily="49" charset="0"/>
              </a:rPr>
              <a:t>System.out.println</a:t>
            </a:r>
            <a:r>
              <a:rPr lang="en-US" sz="1200" dirty="0" smtClean="0">
                <a:latin typeface="Consolas" panose="020B0609020204030204" pitchFamily="49" charset="0"/>
                <a:cs typeface="Consolas" panose="020B0609020204030204" pitchFamily="49" charset="0"/>
              </a:rPr>
              <a:t>(</a:t>
            </a:r>
            <a:r>
              <a:rPr lang="en-US" sz="1200" dirty="0" err="1" smtClean="0">
                <a:latin typeface="Consolas" panose="020B0609020204030204" pitchFamily="49" charset="0"/>
                <a:cs typeface="Consolas" panose="020B0609020204030204" pitchFamily="49" charset="0"/>
              </a:rPr>
              <a:t>computer.gpu</a:t>
            </a:r>
            <a:r>
              <a:rPr lang="en-US" sz="1200" dirty="0" smtClean="0">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Main.java:20: error: cannot find symbol</a:t>
            </a:r>
          </a:p>
          <a:p>
            <a:r>
              <a:rPr lang="en-US" sz="1200" dirty="0" err="1">
                <a:solidFill>
                  <a:srgbClr val="FF0000"/>
                </a:solidFill>
                <a:latin typeface="Consolas" panose="020B0609020204030204" pitchFamily="49" charset="0"/>
                <a:cs typeface="Consolas" panose="020B0609020204030204" pitchFamily="49" charset="0"/>
              </a:rPr>
              <a:t>System.out.println</a:t>
            </a:r>
            <a:r>
              <a:rPr lang="en-US" sz="1200" dirty="0">
                <a:solidFill>
                  <a:srgbClr val="FF0000"/>
                </a:solidFill>
                <a:latin typeface="Consolas" panose="020B0609020204030204" pitchFamily="49" charset="0"/>
                <a:cs typeface="Consolas" panose="020B0609020204030204" pitchFamily="49" charset="0"/>
              </a:rPr>
              <a:t>(</a:t>
            </a:r>
            <a:r>
              <a:rPr lang="en-US" sz="1200" dirty="0" err="1">
                <a:solidFill>
                  <a:srgbClr val="FF0000"/>
                </a:solidFill>
                <a:latin typeface="Consolas" panose="020B0609020204030204" pitchFamily="49" charset="0"/>
                <a:cs typeface="Consolas" panose="020B0609020204030204" pitchFamily="49" charset="0"/>
              </a:rPr>
              <a:t>computer.gpu</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a:t>
            </a:r>
          </a:p>
          <a:p>
            <a:r>
              <a:rPr lang="en-US" sz="1200" dirty="0">
                <a:solidFill>
                  <a:srgbClr val="FF0000"/>
                </a:solidFill>
                <a:latin typeface="Consolas" panose="020B0609020204030204" pitchFamily="49" charset="0"/>
                <a:cs typeface="Consolas" panose="020B0609020204030204" pitchFamily="49" charset="0"/>
              </a:rPr>
              <a:t>  symbol:   variable </a:t>
            </a:r>
            <a:r>
              <a:rPr lang="en-US" sz="1200" dirty="0" err="1">
                <a:solidFill>
                  <a:srgbClr val="FF0000"/>
                </a:solidFill>
                <a:latin typeface="Consolas" panose="020B0609020204030204" pitchFamily="49" charset="0"/>
                <a:cs typeface="Consolas" panose="020B0609020204030204" pitchFamily="49" charset="0"/>
              </a:rPr>
              <a:t>gpu</a:t>
            </a:r>
            <a:endParaRPr lang="en-US" sz="1200" dirty="0">
              <a:solidFill>
                <a:srgbClr val="FF0000"/>
              </a:solidFill>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location: variable computer of type Computer</a:t>
            </a:r>
          </a:p>
          <a:p>
            <a:r>
              <a:rPr lang="en-US" sz="1200" dirty="0">
                <a:solidFill>
                  <a:srgbClr val="FF0000"/>
                </a:solidFill>
                <a:latin typeface="Consolas" panose="020B0609020204030204" pitchFamily="49" charset="0"/>
                <a:cs typeface="Consolas" panose="020B0609020204030204" pitchFamily="49" charset="0"/>
              </a:rPr>
              <a:t>1 error</a:t>
            </a:r>
            <a:endParaRPr lang="en-US" sz="1200" dirty="0" smtClean="0">
              <a:solidFill>
                <a:srgbClr val="FF0000"/>
              </a:solidFill>
              <a:latin typeface="Consolas" panose="020B0609020204030204" pitchFamily="49" charset="0"/>
              <a:cs typeface="Consolas" panose="020B0609020204030204" pitchFamily="49" charset="0"/>
            </a:endParaRPr>
          </a:p>
        </p:txBody>
      </p:sp>
      <p:sp>
        <p:nvSpPr>
          <p:cNvPr id="5" name="TextBox 4"/>
          <p:cNvSpPr txBox="1"/>
          <p:nvPr/>
        </p:nvSpPr>
        <p:spPr>
          <a:xfrm>
            <a:off x="1267934" y="2080245"/>
            <a:ext cx="4258571" cy="4031873"/>
          </a:xfrm>
          <a:prstGeom prst="rect">
            <a:avLst/>
          </a:prstGeom>
          <a:noFill/>
        </p:spPr>
        <p:txBody>
          <a:bodyPr wrap="square" rtlCol="0">
            <a:spAutoFit/>
          </a:bodyPr>
          <a:lstStyle/>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computer =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 "i5 4670K"</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computer["manufacturer"] = "ASUS";</a:t>
            </a:r>
          </a:p>
          <a:p>
            <a:r>
              <a:rPr lang="en-US" sz="1600" dirty="0" smtClean="0">
                <a:latin typeface="Consolas" panose="020B0609020204030204" pitchFamily="49" charset="0"/>
                <a:cs typeface="Consolas" panose="020B0609020204030204" pitchFamily="49" charset="0"/>
              </a:rPr>
              <a:t>computer["disk drive"] = true;</a:t>
            </a:r>
          </a:p>
          <a:p>
            <a:r>
              <a:rPr lang="en-US" sz="1600" dirty="0" smtClean="0">
                <a:latin typeface="Consolas" panose="020B0609020204030204" pitchFamily="49" charset="0"/>
                <a:cs typeface="Consolas" panose="020B0609020204030204" pitchFamily="49" charset="0"/>
              </a:rPr>
              <a:t>computer["</a:t>
            </a:r>
            <a:r>
              <a:rPr lang="en-US" sz="1600" dirty="0" err="1" smtClean="0">
                <a:latin typeface="Consolas" panose="020B0609020204030204" pitchFamily="49" charset="0"/>
                <a:cs typeface="Consolas" panose="020B0609020204030204" pitchFamily="49" charset="0"/>
              </a:rPr>
              <a:t>tomshardware</a:t>
            </a:r>
            <a:r>
              <a:rPr lang="en-US" sz="1600" dirty="0" smtClean="0">
                <a:latin typeface="Consolas" panose="020B0609020204030204" pitchFamily="49" charset="0"/>
                <a:cs typeface="Consolas" panose="020B0609020204030204" pitchFamily="49" charset="0"/>
              </a:rPr>
              <a:t> rating"] </a:t>
            </a:r>
            <a:r>
              <a:rPr lang="en-US" sz="1600" dirty="0">
                <a:latin typeface="Consolas" panose="020B0609020204030204" pitchFamily="49" charset="0"/>
                <a:cs typeface="Consolas" panose="020B0609020204030204" pitchFamily="49" charset="0"/>
              </a:rPr>
              <a:t>= 9</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property = "</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computer[property</a:t>
            </a:r>
            <a:r>
              <a:rPr lang="en-US" sz="1600" dirty="0">
                <a:latin typeface="Consolas" panose="020B0609020204030204" pitchFamily="49" charset="0"/>
                <a:cs typeface="Consolas" panose="020B0609020204030204" pitchFamily="49" charset="0"/>
              </a:rPr>
              <a:t>]</a:t>
            </a:r>
            <a:r>
              <a:rPr lang="en-US" sz="1600" dirty="0" smtClean="0">
                <a:latin typeface="Consolas" panose="020B0609020204030204" pitchFamily="49" charset="0"/>
                <a:cs typeface="Consolas" panose="020B0609020204030204" pitchFamily="49" charset="0"/>
              </a:rPr>
              <a:t> =&gt; "i5 4670K"</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property = "Disk Drive";</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computer[property] =&gt; true;</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property = "GPU"</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computer[property] =&gt; undefined</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03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fade">
                                      <p:cBhvr>
                                        <p:cTn id="45" dur="500"/>
                                        <p:tgtEl>
                                          <p:spTgt spid="5">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fade">
                                      <p:cBhvr>
                                        <p:cTn id="48" dur="500"/>
                                        <p:tgtEl>
                                          <p:spTgt spid="5">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3" end="13"/>
                                            </p:txEl>
                                          </p:spTgt>
                                        </p:tgtEl>
                                        <p:attrNameLst>
                                          <p:attrName>style.visibility</p:attrName>
                                        </p:attrNameLst>
                                      </p:cBhvr>
                                      <p:to>
                                        <p:strVal val="visible"/>
                                      </p:to>
                                    </p:set>
                                    <p:animEffect transition="in" filter="fade">
                                      <p:cBhvr>
                                        <p:cTn id="54" dur="500"/>
                                        <p:tgtEl>
                                          <p:spTgt spid="4">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fade">
                                      <p:cBhvr>
                                        <p:cTn id="57" dur="500"/>
                                        <p:tgtEl>
                                          <p:spTgt spid="4">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animEffect transition="in" filter="fade">
                                      <p:cBhvr>
                                        <p:cTn id="65" dur="500"/>
                                        <p:tgtEl>
                                          <p:spTgt spid="5">
                                            <p:txEl>
                                              <p:pRg st="5" end="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6" end="6"/>
                                            </p:txEl>
                                          </p:spTgt>
                                        </p:tgtEl>
                                        <p:attrNameLst>
                                          <p:attrName>style.visibility</p:attrName>
                                        </p:attrNameLst>
                                      </p:cBhvr>
                                      <p:to>
                                        <p:strVal val="visible"/>
                                      </p:to>
                                    </p:set>
                                    <p:animEffect transition="in" filter="fade">
                                      <p:cBhvr>
                                        <p:cTn id="68" dur="500"/>
                                        <p:tgtEl>
                                          <p:spTgt spid="5">
                                            <p:txEl>
                                              <p:pRg st="6" end="6"/>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Effect transition="in" filter="fade">
                                      <p:cBhvr>
                                        <p:cTn id="71" dur="500"/>
                                        <p:tgtEl>
                                          <p:spTgt spid="5">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5">
                                            <p:txEl>
                                              <p:pRg st="10" end="10"/>
                                            </p:txEl>
                                          </p:spTgt>
                                        </p:tgtEl>
                                        <p:attrNameLst>
                                          <p:attrName>style.visibility</p:attrName>
                                        </p:attrNameLst>
                                      </p:cBhvr>
                                      <p:to>
                                        <p:strVal val="visible"/>
                                      </p:to>
                                    </p:set>
                                    <p:animEffect transition="in" filter="fade">
                                      <p:cBhvr>
                                        <p:cTn id="74" dur="500"/>
                                        <p:tgtEl>
                                          <p:spTgt spid="5">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fade">
                                      <p:cBhvr>
                                        <p:cTn id="79" dur="500"/>
                                        <p:tgtEl>
                                          <p:spTgt spid="4">
                                            <p:txEl>
                                              <p:pRg st="17" end="17"/>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fade">
                                      <p:cBhvr>
                                        <p:cTn id="82" dur="500"/>
                                        <p:tgtEl>
                                          <p:spTgt spid="4">
                                            <p:txEl>
                                              <p:pRg st="18" end="18"/>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fade">
                                      <p:cBhvr>
                                        <p:cTn id="85" dur="500"/>
                                        <p:tgtEl>
                                          <p:spTgt spid="4">
                                            <p:txEl>
                                              <p:pRg st="19" end="19"/>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
                                            <p:txEl>
                                              <p:pRg st="20" end="20"/>
                                            </p:txEl>
                                          </p:spTgt>
                                        </p:tgtEl>
                                        <p:attrNameLst>
                                          <p:attrName>style.visibility</p:attrName>
                                        </p:attrNameLst>
                                      </p:cBhvr>
                                      <p:to>
                                        <p:strVal val="visible"/>
                                      </p:to>
                                    </p:set>
                                    <p:animEffect transition="in" filter="fade">
                                      <p:cBhvr>
                                        <p:cTn id="88" dur="500"/>
                                        <p:tgtEl>
                                          <p:spTgt spid="4">
                                            <p:txEl>
                                              <p:pRg st="20" end="2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21" end="21"/>
                                            </p:txEl>
                                          </p:spTgt>
                                        </p:tgtEl>
                                        <p:attrNameLst>
                                          <p:attrName>style.visibility</p:attrName>
                                        </p:attrNameLst>
                                      </p:cBhvr>
                                      <p:to>
                                        <p:strVal val="visible"/>
                                      </p:to>
                                    </p:set>
                                    <p:animEffect transition="in" filter="fade">
                                      <p:cBhvr>
                                        <p:cTn id="91" dur="500"/>
                                        <p:tgtEl>
                                          <p:spTgt spid="4">
                                            <p:txEl>
                                              <p:pRg st="21" end="2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22" end="22"/>
                                            </p:txEl>
                                          </p:spTgt>
                                        </p:tgtEl>
                                        <p:attrNameLst>
                                          <p:attrName>style.visibility</p:attrName>
                                        </p:attrNameLst>
                                      </p:cBhvr>
                                      <p:to>
                                        <p:strVal val="visible"/>
                                      </p:to>
                                    </p:set>
                                    <p:animEffect transition="in" filter="fade">
                                      <p:cBhvr>
                                        <p:cTn id="94" dur="500"/>
                                        <p:tgtEl>
                                          <p:spTgt spid="4">
                                            <p:txEl>
                                              <p:pRg st="22" end="2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23" end="23"/>
                                            </p:txEl>
                                          </p:spTgt>
                                        </p:tgtEl>
                                        <p:attrNameLst>
                                          <p:attrName>style.visibility</p:attrName>
                                        </p:attrNameLst>
                                      </p:cBhvr>
                                      <p:to>
                                        <p:strVal val="visible"/>
                                      </p:to>
                                    </p:set>
                                    <p:animEffect transition="in" filter="fade">
                                      <p:cBhvr>
                                        <p:cTn id="9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 vs. Java </a:t>
            </a:r>
            <a:r>
              <a:rPr lang="en-US" dirty="0" err="1" smtClean="0"/>
              <a:t>HashMap</a:t>
            </a:r>
            <a:endParaRPr lang="en-US" dirty="0"/>
          </a:p>
        </p:txBody>
      </p:sp>
      <p:sp>
        <p:nvSpPr>
          <p:cNvPr id="4" name="TextBox 3"/>
          <p:cNvSpPr txBox="1"/>
          <p:nvPr/>
        </p:nvSpPr>
        <p:spPr>
          <a:xfrm>
            <a:off x="6000356" y="1834023"/>
            <a:ext cx="4539307" cy="4524315"/>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import </a:t>
            </a:r>
            <a:r>
              <a:rPr lang="en-US" sz="1600" dirty="0" err="1" smtClean="0">
                <a:latin typeface="Consolas" panose="020B0609020204030204" pitchFamily="49" charset="0"/>
                <a:cs typeface="Consolas" panose="020B0609020204030204" pitchFamily="49" charset="0"/>
              </a:rPr>
              <a:t>java.util</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HashMap</a:t>
            </a:r>
            <a:r>
              <a:rPr lang="en-US" sz="1600" dirty="0" smtClean="0">
                <a:latin typeface="Consolas" panose="020B0609020204030204" pitchFamily="49" charset="0"/>
                <a:cs typeface="Consolas" panose="020B0609020204030204" pitchFamily="49" charset="0"/>
              </a:rPr>
              <a:t>&lt;String, String&gt; computer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new String&lt;String, String&gt;();</a:t>
            </a: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computer.put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 "i5 4670K");</a:t>
            </a:r>
          </a:p>
          <a:p>
            <a:r>
              <a:rPr lang="en-US" sz="1600" dirty="0" err="1" smtClean="0">
                <a:latin typeface="Consolas" panose="020B0609020204030204" pitchFamily="49" charset="0"/>
                <a:cs typeface="Consolas" panose="020B0609020204030204" pitchFamily="49" charset="0"/>
              </a:rPr>
              <a:t>computer.put</a:t>
            </a:r>
            <a:r>
              <a:rPr lang="en-US" sz="1600" dirty="0" smtClean="0">
                <a:latin typeface="Consolas" panose="020B0609020204030204" pitchFamily="49" charset="0"/>
                <a:cs typeface="Consolas" panose="020B0609020204030204" pitchFamily="49" charset="0"/>
              </a:rPr>
              <a:t>("manufacturer", "ASUS");</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computer.put</a:t>
            </a:r>
            <a:r>
              <a:rPr lang="en-US" sz="1600" dirty="0" smtClean="0">
                <a:latin typeface="Consolas" panose="020B0609020204030204" pitchFamily="49" charset="0"/>
                <a:cs typeface="Consolas" panose="020B0609020204030204" pitchFamily="49" charset="0"/>
              </a:rPr>
              <a:t>("disk drive", true); </a:t>
            </a:r>
            <a:br>
              <a:rPr lang="en-US" sz="1600" dirty="0" smtClean="0">
                <a:latin typeface="Consolas" panose="020B0609020204030204" pitchFamily="49" charset="0"/>
                <a:cs typeface="Consolas" panose="020B0609020204030204" pitchFamily="49" charset="0"/>
              </a:rPr>
            </a:br>
            <a:r>
              <a:rPr lang="en-US" sz="1600" dirty="0" smtClean="0">
                <a:solidFill>
                  <a:srgbClr val="FF0000"/>
                </a:solidFill>
                <a:latin typeface="Consolas" panose="020B0609020204030204" pitchFamily="49" charset="0"/>
                <a:cs typeface="Consolas" panose="020B0609020204030204" pitchFamily="49" charset="0"/>
              </a:rPr>
              <a:t>//error: no suitable method found </a:t>
            </a:r>
          </a:p>
          <a:p>
            <a:r>
              <a:rPr lang="en-US" sz="1600" dirty="0" err="1" smtClean="0">
                <a:latin typeface="Consolas" panose="020B0609020204030204" pitchFamily="49" charset="0"/>
                <a:cs typeface="Consolas" panose="020B0609020204030204" pitchFamily="49" charset="0"/>
              </a:rPr>
              <a:t>computer.put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tomshardware</a:t>
            </a:r>
            <a:r>
              <a:rPr lang="en-US" sz="1600" dirty="0" smtClean="0">
                <a:latin typeface="Consolas" panose="020B0609020204030204" pitchFamily="49" charset="0"/>
                <a:cs typeface="Consolas" panose="020B0609020204030204" pitchFamily="49" charset="0"/>
              </a:rPr>
              <a:t> rating", 9);</a:t>
            </a:r>
          </a:p>
          <a:p>
            <a:r>
              <a:rPr lang="en-US" sz="1600" dirty="0">
                <a:solidFill>
                  <a:srgbClr val="FF0000"/>
                </a:solidFill>
                <a:latin typeface="Consolas" panose="020B0609020204030204" pitchFamily="49" charset="0"/>
                <a:cs typeface="Consolas" panose="020B0609020204030204" pitchFamily="49" charset="0"/>
              </a:rPr>
              <a:t>//error: no suitable method found </a:t>
            </a:r>
            <a:endParaRPr lang="en-US" sz="1600" dirty="0" smtClean="0">
              <a:solidFill>
                <a:srgbClr val="FF0000"/>
              </a:solidFill>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String property = "</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a:t>
            </a:r>
          </a:p>
          <a:p>
            <a:r>
              <a:rPr lang="en-US" sz="1600" dirty="0" err="1" smtClean="0">
                <a:latin typeface="Consolas" panose="020B0609020204030204" pitchFamily="49" charset="0"/>
                <a:cs typeface="Consolas" panose="020B0609020204030204" pitchFamily="49" charset="0"/>
              </a:rPr>
              <a:t>computer.get</a:t>
            </a:r>
            <a:r>
              <a:rPr lang="en-US" sz="1600" dirty="0" smtClean="0">
                <a:latin typeface="Consolas" panose="020B0609020204030204" pitchFamily="49" charset="0"/>
                <a:cs typeface="Consolas" panose="020B0609020204030204" pitchFamily="49" charset="0"/>
              </a:rPr>
              <a:t>(property) =&gt; "i5 4670k"</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property = "GPU";</a:t>
            </a:r>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computer.get</a:t>
            </a:r>
            <a:r>
              <a:rPr lang="en-US" sz="1600" dirty="0" smtClean="0">
                <a:latin typeface="Consolas" panose="020B0609020204030204" pitchFamily="49" charset="0"/>
                <a:cs typeface="Consolas" panose="020B0609020204030204" pitchFamily="49" charset="0"/>
              </a:rPr>
              <a:t>(property) =&gt; null</a:t>
            </a:r>
            <a:endParaRPr lang="en-US" sz="1600" dirty="0">
              <a:latin typeface="Consolas" panose="020B0609020204030204" pitchFamily="49" charset="0"/>
              <a:cs typeface="Consolas" panose="020B0609020204030204" pitchFamily="49" charset="0"/>
            </a:endParaRPr>
          </a:p>
        </p:txBody>
      </p:sp>
      <p:sp>
        <p:nvSpPr>
          <p:cNvPr id="5" name="TextBox 4"/>
          <p:cNvSpPr txBox="1"/>
          <p:nvPr/>
        </p:nvSpPr>
        <p:spPr>
          <a:xfrm>
            <a:off x="1267934" y="2080245"/>
            <a:ext cx="4258571" cy="4031873"/>
          </a:xfrm>
          <a:prstGeom prst="rect">
            <a:avLst/>
          </a:prstGeom>
          <a:noFill/>
        </p:spPr>
        <p:txBody>
          <a:bodyPr wrap="square" rtlCol="0">
            <a:spAutoFit/>
          </a:bodyPr>
          <a:lstStyle/>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computer =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 "i5 4670K"</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computer["manufacturer"] = "ASUS";</a:t>
            </a:r>
          </a:p>
          <a:p>
            <a:r>
              <a:rPr lang="en-US" sz="1600" dirty="0" smtClean="0">
                <a:latin typeface="Consolas" panose="020B0609020204030204" pitchFamily="49" charset="0"/>
                <a:cs typeface="Consolas" panose="020B0609020204030204" pitchFamily="49" charset="0"/>
              </a:rPr>
              <a:t>computer["disk drive"] = true;</a:t>
            </a:r>
          </a:p>
          <a:p>
            <a:r>
              <a:rPr lang="en-US" sz="1600" dirty="0" smtClean="0">
                <a:latin typeface="Consolas" panose="020B0609020204030204" pitchFamily="49" charset="0"/>
                <a:cs typeface="Consolas" panose="020B0609020204030204" pitchFamily="49" charset="0"/>
              </a:rPr>
              <a:t>computer["</a:t>
            </a:r>
            <a:r>
              <a:rPr lang="en-US" sz="1600" dirty="0" err="1" smtClean="0">
                <a:latin typeface="Consolas" panose="020B0609020204030204" pitchFamily="49" charset="0"/>
                <a:cs typeface="Consolas" panose="020B0609020204030204" pitchFamily="49" charset="0"/>
              </a:rPr>
              <a:t>tomshardware</a:t>
            </a:r>
            <a:r>
              <a:rPr lang="en-US" sz="1600" dirty="0" smtClean="0">
                <a:latin typeface="Consolas" panose="020B0609020204030204" pitchFamily="49" charset="0"/>
                <a:cs typeface="Consolas" panose="020B0609020204030204" pitchFamily="49" charset="0"/>
              </a:rPr>
              <a:t> rating"] </a:t>
            </a:r>
            <a:r>
              <a:rPr lang="en-US" sz="1600" dirty="0">
                <a:latin typeface="Consolas" panose="020B0609020204030204" pitchFamily="49" charset="0"/>
                <a:cs typeface="Consolas" panose="020B0609020204030204" pitchFamily="49" charset="0"/>
              </a:rPr>
              <a:t>= 9</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property = "</a:t>
            </a:r>
            <a:r>
              <a:rPr lang="en-US" sz="1600" dirty="0" err="1" smtClean="0">
                <a:latin typeface="Consolas" panose="020B0609020204030204" pitchFamily="49" charset="0"/>
                <a:cs typeface="Consolas" panose="020B0609020204030204" pitchFamily="49" charset="0"/>
              </a:rPr>
              <a:t>cpu</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computer[property</a:t>
            </a:r>
            <a:r>
              <a:rPr lang="en-US" sz="1600" dirty="0">
                <a:latin typeface="Consolas" panose="020B0609020204030204" pitchFamily="49" charset="0"/>
                <a:cs typeface="Consolas" panose="020B0609020204030204" pitchFamily="49" charset="0"/>
              </a:rPr>
              <a:t>]</a:t>
            </a:r>
            <a:r>
              <a:rPr lang="en-US" sz="1600" dirty="0" smtClean="0">
                <a:latin typeface="Consolas" panose="020B0609020204030204" pitchFamily="49" charset="0"/>
                <a:cs typeface="Consolas" panose="020B0609020204030204" pitchFamily="49" charset="0"/>
              </a:rPr>
              <a:t> =&gt; "i5 4670K"</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 property = "Disk Drive";</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computer[property] =&gt; true;</a:t>
            </a: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property = "GPU"</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computer[property] =&gt; undefined</a:t>
            </a:r>
            <a:endParaRPr lang="en-US" sz="1600" dirty="0">
              <a:latin typeface="Consolas" panose="020B0609020204030204" pitchFamily="49" charset="0"/>
              <a:cs typeface="Consolas" panose="020B0609020204030204" pitchFamily="49" charset="0"/>
            </a:endParaRPr>
          </a:p>
        </p:txBody>
      </p:sp>
      <p:pic>
        <p:nvPicPr>
          <p:cNvPr id="6" name="Picture 5"/>
          <p:cNvPicPr>
            <a:picLocks noChangeAspect="1"/>
          </p:cNvPicPr>
          <p:nvPr/>
        </p:nvPicPr>
        <p:blipFill>
          <a:blip r:embed="rId3"/>
          <a:stretch>
            <a:fillRect/>
          </a:stretch>
        </p:blipFill>
        <p:spPr>
          <a:xfrm>
            <a:off x="6407871" y="2994907"/>
            <a:ext cx="3724275" cy="2809875"/>
          </a:xfrm>
          <a:prstGeom prst="rect">
            <a:avLst/>
          </a:prstGeom>
        </p:spPr>
      </p:pic>
    </p:spTree>
    <p:extLst>
      <p:ext uri="{BB962C8B-B14F-4D97-AF65-F5344CB8AC3E}">
        <p14:creationId xmlns:p14="http://schemas.microsoft.com/office/powerpoint/2010/main" val="12207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500"/>
                                        <p:tgtEl>
                                          <p:spTgt spid="4">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fade">
                                      <p:cBhvr>
                                        <p:cTn id="49" dur="500"/>
                                        <p:tgtEl>
                                          <p:spTgt spid="4">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fad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fade">
                                      <p:cBhvr>
                                        <p:cTn id="67" dur="500"/>
                                        <p:tgtEl>
                                          <p:spTgt spid="5">
                                            <p:txEl>
                                              <p:pRg st="10" end="10"/>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4" end="14"/>
                                            </p:txEl>
                                          </p:spTgt>
                                        </p:tgtEl>
                                        <p:attrNameLst>
                                          <p:attrName>style.visibility</p:attrName>
                                        </p:attrNameLst>
                                      </p:cBhvr>
                                      <p:to>
                                        <p:strVal val="visible"/>
                                      </p:to>
                                    </p:set>
                                    <p:animEffect transition="in" filter="fade">
                                      <p:cBhvr>
                                        <p:cTn id="70" dur="500"/>
                                        <p:tgtEl>
                                          <p:spTgt spid="4">
                                            <p:txEl>
                                              <p:pRg st="14" end="1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animEffect transition="in" filter="fade">
                                      <p:cBhvr>
                                        <p:cTn id="73" dur="500"/>
                                        <p:tgtEl>
                                          <p:spTgt spid="4">
                                            <p:txEl>
                                              <p:pRg st="15" end="1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 calcmode="lin" valueType="num">
                                      <p:cBhvr>
                                        <p:cTn id="78" dur="400" fill="hold"/>
                                        <p:tgtEl>
                                          <p:spTgt spid="6"/>
                                        </p:tgtEl>
                                        <p:attrNameLst>
                                          <p:attrName>ppt_w</p:attrName>
                                        </p:attrNameLst>
                                      </p:cBhvr>
                                      <p:tavLst>
                                        <p:tav tm="0">
                                          <p:val>
                                            <p:fltVal val="0"/>
                                          </p:val>
                                        </p:tav>
                                        <p:tav tm="100000">
                                          <p:val>
                                            <p:strVal val="#ppt_w"/>
                                          </p:val>
                                        </p:tav>
                                      </p:tavLst>
                                    </p:anim>
                                    <p:anim calcmode="lin" valueType="num">
                                      <p:cBhvr>
                                        <p:cTn id="79" dur="400" fill="hold"/>
                                        <p:tgtEl>
                                          <p:spTgt spid="6"/>
                                        </p:tgtEl>
                                        <p:attrNameLst>
                                          <p:attrName>ppt_h</p:attrName>
                                        </p:attrNameLst>
                                      </p:cBhvr>
                                      <p:tavLst>
                                        <p:tav tm="0">
                                          <p:val>
                                            <p:fltVal val="0"/>
                                          </p:val>
                                        </p:tav>
                                        <p:tav tm="100000">
                                          <p:val>
                                            <p:strVal val="#ppt_h"/>
                                          </p:val>
                                        </p:tav>
                                      </p:tavLst>
                                    </p:anim>
                                    <p:anim calcmode="lin" valueType="num">
                                      <p:cBhvr>
                                        <p:cTn id="80" dur="400" fill="hold"/>
                                        <p:tgtEl>
                                          <p:spTgt spid="6"/>
                                        </p:tgtEl>
                                        <p:attrNameLst>
                                          <p:attrName>style.rotation</p:attrName>
                                        </p:attrNameLst>
                                      </p:cBhvr>
                                      <p:tavLst>
                                        <p:tav tm="0">
                                          <p:val>
                                            <p:fltVal val="90"/>
                                          </p:val>
                                        </p:tav>
                                        <p:tav tm="100000">
                                          <p:val>
                                            <p:fltVal val="0"/>
                                          </p:val>
                                        </p:tav>
                                      </p:tavLst>
                                    </p:anim>
                                    <p:animEffect transition="in" filter="fade">
                                      <p:cBhvr>
                                        <p:cTn id="81"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Day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Skynet is developing the T-800 and they need a way of storing information in memory for its next line of household service robots.</a:t>
            </a:r>
          </a:p>
          <a:p>
            <a:r>
              <a:rPr lang="en-US" sz="2800" dirty="0" smtClean="0"/>
              <a:t>Information can be looked up by name</a:t>
            </a:r>
          </a:p>
          <a:p>
            <a:pPr lvl="1"/>
            <a:r>
              <a:rPr lang="en-US" sz="2600" dirty="0" smtClean="0"/>
              <a:t>"Sarah Connor"</a:t>
            </a:r>
          </a:p>
          <a:p>
            <a:r>
              <a:rPr lang="en-US" sz="2800" dirty="0" smtClean="0"/>
              <a:t>New information can be saved by name</a:t>
            </a:r>
          </a:p>
          <a:p>
            <a:pPr lvl="1"/>
            <a:r>
              <a:rPr lang="en-US" sz="2600" dirty="0" smtClean="0"/>
              <a:t>"Promise" -&gt; "I swear I will not kill anyone."</a:t>
            </a:r>
          </a:p>
          <a:p>
            <a:r>
              <a:rPr lang="en-US" sz="2800" dirty="0" smtClean="0"/>
              <a:t>Information should have unlimited, </a:t>
            </a:r>
            <a:br>
              <a:rPr lang="en-US" sz="2800" dirty="0" smtClean="0"/>
            </a:br>
            <a:r>
              <a:rPr lang="en-US" sz="2800" dirty="0" smtClean="0"/>
              <a:t>editable properties</a:t>
            </a:r>
          </a:p>
          <a:p>
            <a:pPr lvl="1"/>
            <a:r>
              <a:rPr lang="en-US" sz="2600" dirty="0" smtClean="0"/>
              <a:t>"T-800"</a:t>
            </a:r>
          </a:p>
          <a:p>
            <a:pPr lvl="2"/>
            <a:r>
              <a:rPr lang="en-US" sz="2200" dirty="0" smtClean="0"/>
              <a:t>CPU: "Neural net processor. A learning computer"</a:t>
            </a:r>
          </a:p>
          <a:p>
            <a:pPr lvl="2"/>
            <a:r>
              <a:rPr lang="en-US" sz="2200" dirty="0" smtClean="0"/>
              <a:t>Body: "Living tissue over metal endoskeleton"</a:t>
            </a:r>
          </a:p>
        </p:txBody>
      </p:sp>
      <p:pic>
        <p:nvPicPr>
          <p:cNvPr id="1026" name="Picture 2" descr="http://media.theiapolis.com/d4/hU0/i1NQM/k4/l1O4Q/w1HC/arnold-schwarzenegger-as-the-terminator-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497" y="3066578"/>
            <a:ext cx="3680059" cy="20679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86862" y="5421816"/>
            <a:ext cx="3005328" cy="646331"/>
          </a:xfrm>
          <a:prstGeom prst="rect">
            <a:avLst/>
          </a:prstGeom>
        </p:spPr>
        <p:txBody>
          <a:bodyPr wrap="square">
            <a:spAutoFit/>
          </a:bodyPr>
          <a:lstStyle/>
          <a:p>
            <a:r>
              <a:rPr lang="en-US" dirty="0"/>
              <a:t>Get the source code at:</a:t>
            </a:r>
          </a:p>
          <a:p>
            <a:r>
              <a:rPr lang="en-US" b="1" dirty="0"/>
              <a:t>https://tinyurl.com/o6kvuj7</a:t>
            </a:r>
            <a:endParaRPr lang="en-US" dirty="0"/>
          </a:p>
        </p:txBody>
      </p:sp>
    </p:spTree>
    <p:extLst>
      <p:ext uri="{BB962C8B-B14F-4D97-AF65-F5344CB8AC3E}">
        <p14:creationId xmlns:p14="http://schemas.microsoft.com/office/powerpoint/2010/main" val="250504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Last time on </a:t>
            </a:r>
            <a:r>
              <a:rPr lang="en-US" sz="4400" i="1" dirty="0" smtClean="0"/>
              <a:t>JavaScript from the Ground Up</a:t>
            </a:r>
            <a:endParaRPr lang="en-US" sz="4400" i="1"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t>Expressions can have side effects!</a:t>
            </a:r>
            <a:r>
              <a:rPr lang="en-US" sz="2800" dirty="0" smtClean="0"/>
              <a:t> The assignment = operator expresses to the </a:t>
            </a:r>
            <a:r>
              <a:rPr lang="en-US" sz="2800" i="1" dirty="0" smtClean="0"/>
              <a:t>new</a:t>
            </a:r>
            <a:r>
              <a:rPr lang="en-US" sz="2800" dirty="0" smtClean="0"/>
              <a:t> value of the variable. </a:t>
            </a:r>
          </a:p>
          <a:p>
            <a:pPr marL="0" indent="0">
              <a:buNone/>
            </a:pPr>
            <a:r>
              <a:rPr lang="en-US" sz="2800" dirty="0" smtClean="0"/>
              <a:t>The ++ and -- operators increment/decrement a number variable, and </a:t>
            </a:r>
            <a:r>
              <a:rPr lang="en-US" sz="2800" b="1" dirty="0" smtClean="0"/>
              <a:t>express based on where the operator is located.</a:t>
            </a:r>
            <a:endParaRPr lang="en-US" sz="2800" dirty="0" smtClean="0"/>
          </a:p>
          <a:p>
            <a:pPr marL="0" indent="0">
              <a:buNone/>
            </a:pPr>
            <a:r>
              <a:rPr lang="en-US" sz="2800" dirty="0" smtClean="0"/>
              <a:t>JavaScript has </a:t>
            </a:r>
            <a:r>
              <a:rPr lang="en-US" sz="2800" b="1" dirty="0" smtClean="0"/>
              <a:t>two forms of "null"</a:t>
            </a:r>
            <a:r>
              <a:rPr lang="en-US" sz="2800" dirty="0" smtClean="0"/>
              <a:t>: </a:t>
            </a:r>
            <a:r>
              <a:rPr lang="en-US" sz="2800" dirty="0" smtClean="0">
                <a:latin typeface="Consolas" panose="020B0609020204030204" pitchFamily="49" charset="0"/>
                <a:cs typeface="Consolas" panose="020B0609020204030204" pitchFamily="49" charset="0"/>
              </a:rPr>
              <a:t>undefined </a:t>
            </a:r>
            <a:r>
              <a:rPr lang="en-US" sz="2800" dirty="0" smtClean="0"/>
              <a:t>and </a:t>
            </a:r>
            <a:r>
              <a:rPr lang="en-US" sz="2800" dirty="0" smtClean="0">
                <a:latin typeface="Consolas" panose="020B0609020204030204" pitchFamily="49" charset="0"/>
                <a:cs typeface="Consolas" panose="020B0609020204030204" pitchFamily="49" charset="0"/>
              </a:rPr>
              <a:t>null</a:t>
            </a:r>
            <a:r>
              <a:rPr lang="en-US" sz="2800" dirty="0" smtClean="0"/>
              <a:t>. </a:t>
            </a:r>
            <a:r>
              <a:rPr lang="en-US" sz="2800" dirty="0">
                <a:latin typeface="Consolas" panose="020B0609020204030204" pitchFamily="49" charset="0"/>
                <a:cs typeface="Consolas" panose="020B0609020204030204" pitchFamily="49" charset="0"/>
              </a:rPr>
              <a:t>undefined </a:t>
            </a:r>
            <a:r>
              <a:rPr lang="en-US" sz="2800" dirty="0" smtClean="0"/>
              <a:t>is like "unexpected nothingness" while </a:t>
            </a:r>
            <a:r>
              <a:rPr lang="en-US" sz="2800" dirty="0">
                <a:latin typeface="Consolas" panose="020B0609020204030204" pitchFamily="49" charset="0"/>
                <a:cs typeface="Consolas" panose="020B0609020204030204" pitchFamily="49" charset="0"/>
              </a:rPr>
              <a:t>null </a:t>
            </a:r>
            <a:r>
              <a:rPr lang="en-US" sz="2800" dirty="0" smtClean="0"/>
              <a:t>is what the developer (you!) assigns. </a:t>
            </a:r>
            <a:r>
              <a:rPr lang="en-US" sz="2800" dirty="0" smtClean="0">
                <a:latin typeface="Consolas" panose="020B0609020204030204" pitchFamily="49" charset="0"/>
                <a:cs typeface="Consolas" panose="020B0609020204030204" pitchFamily="49" charset="0"/>
              </a:rPr>
              <a:t>undefined == null =&gt; true</a:t>
            </a:r>
          </a:p>
          <a:p>
            <a:pPr marL="0" indent="0">
              <a:buNone/>
            </a:pPr>
            <a:r>
              <a:rPr lang="en-US" sz="2800" dirty="0" smtClean="0">
                <a:cs typeface="Consolas" panose="020B0609020204030204" pitchFamily="49" charset="0"/>
              </a:rPr>
              <a:t>The </a:t>
            </a:r>
            <a:r>
              <a:rPr lang="en-US" sz="2800" dirty="0" smtClean="0">
                <a:latin typeface="Consolas" panose="020B0609020204030204" pitchFamily="49" charset="0"/>
                <a:cs typeface="Consolas" panose="020B0609020204030204" pitchFamily="49" charset="0"/>
              </a:rPr>
              <a:t>switch</a:t>
            </a:r>
            <a:r>
              <a:rPr lang="en-US" sz="2800" dirty="0" smtClean="0">
                <a:cs typeface="Consolas" panose="020B0609020204030204" pitchFamily="49" charset="0"/>
              </a:rPr>
              <a:t> statement </a:t>
            </a:r>
            <a:r>
              <a:rPr lang="en-US" sz="2800" b="1" dirty="0" smtClean="0">
                <a:cs typeface="Consolas" panose="020B0609020204030204" pitchFamily="49" charset="0"/>
              </a:rPr>
              <a:t>evaluates statements based on what a given expression equals (===).</a:t>
            </a:r>
            <a:r>
              <a:rPr lang="en-US" sz="2800" dirty="0" smtClean="0">
                <a:cs typeface="Consolas" panose="020B0609020204030204" pitchFamily="49" charset="0"/>
              </a:rPr>
              <a:t> It's like a super-if-statement.</a:t>
            </a:r>
          </a:p>
          <a:p>
            <a:pPr marL="0" indent="0">
              <a:buNone/>
            </a:pPr>
            <a:r>
              <a:rPr lang="en-US" sz="2800" dirty="0" smtClean="0">
                <a:cs typeface="Consolas" panose="020B0609020204030204" pitchFamily="49" charset="0"/>
              </a:rPr>
              <a:t>The control flow loop statements </a:t>
            </a:r>
            <a:r>
              <a:rPr lang="en-US" sz="2800" dirty="0" smtClean="0">
                <a:latin typeface="Consolas" panose="020B0609020204030204" pitchFamily="49" charset="0"/>
                <a:cs typeface="Consolas" panose="020B0609020204030204" pitchFamily="49" charset="0"/>
              </a:rPr>
              <a:t>while, do while, </a:t>
            </a:r>
            <a:r>
              <a:rPr lang="en-US" sz="2800" dirty="0" smtClean="0">
                <a:cs typeface="Consolas" panose="020B0609020204030204" pitchFamily="49" charset="0"/>
              </a:rPr>
              <a:t>and</a:t>
            </a:r>
            <a:r>
              <a:rPr lang="en-US" sz="2800" dirty="0" smtClean="0">
                <a:latin typeface="Consolas" panose="020B0609020204030204" pitchFamily="49" charset="0"/>
                <a:cs typeface="Consolas" panose="020B0609020204030204" pitchFamily="49" charset="0"/>
              </a:rPr>
              <a:t> for</a:t>
            </a:r>
            <a:r>
              <a:rPr lang="en-US" sz="2800" dirty="0" smtClean="0">
                <a:cs typeface="Consolas" panose="020B0609020204030204" pitchFamily="49" charset="0"/>
              </a:rPr>
              <a:t> allow us to </a:t>
            </a:r>
            <a:r>
              <a:rPr lang="en-US" sz="2800" b="1" dirty="0" smtClean="0">
                <a:cs typeface="Consolas" panose="020B0609020204030204" pitchFamily="49" charset="0"/>
              </a:rPr>
              <a:t>repeat execution of statements based on a given expression.</a:t>
            </a:r>
          </a:p>
          <a:p>
            <a:pPr marL="0" indent="0">
              <a:buNone/>
            </a:pPr>
            <a:endParaRPr lang="en-US" sz="2800" dirty="0" smtClean="0">
              <a:cs typeface="Consolas" panose="020B0609020204030204" pitchFamily="49" charset="0"/>
            </a:endParaRPr>
          </a:p>
        </p:txBody>
      </p:sp>
    </p:spTree>
    <p:extLst>
      <p:ext uri="{BB962C8B-B14F-4D97-AF65-F5344CB8AC3E}">
        <p14:creationId xmlns:p14="http://schemas.microsoft.com/office/powerpoint/2010/main" val="17870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Day</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Solution Structure:</a:t>
            </a:r>
          </a:p>
          <a:p>
            <a:r>
              <a:rPr lang="en-US" sz="3200" dirty="0" smtClean="0"/>
              <a:t>Lookup text field and button</a:t>
            </a:r>
          </a:p>
          <a:p>
            <a:pPr lvl="1"/>
            <a:r>
              <a:rPr lang="en-US" sz="3000" dirty="0" smtClean="0"/>
              <a:t>"Get the Object from memory stored in the lookup property"</a:t>
            </a:r>
          </a:p>
          <a:p>
            <a:r>
              <a:rPr lang="en-US" sz="3200" dirty="0" smtClean="0"/>
              <a:t>Text fields for each property and button for updating</a:t>
            </a:r>
          </a:p>
          <a:p>
            <a:pPr lvl="1"/>
            <a:r>
              <a:rPr lang="en-US" sz="3000" dirty="0" smtClean="0"/>
              <a:t>"Store the new property value into the selected Object"</a:t>
            </a:r>
          </a:p>
          <a:p>
            <a:r>
              <a:rPr lang="en-US" sz="3200" dirty="0" smtClean="0"/>
              <a:t>Text field for adding new properties and add button</a:t>
            </a:r>
          </a:p>
          <a:p>
            <a:pPr lvl="1"/>
            <a:r>
              <a:rPr lang="en-US" sz="3000" dirty="0" smtClean="0"/>
              <a:t>"Create a new property for the selected Object"</a:t>
            </a:r>
          </a:p>
        </p:txBody>
      </p:sp>
    </p:spTree>
    <p:extLst>
      <p:ext uri="{BB962C8B-B14F-4D97-AF65-F5344CB8AC3E}">
        <p14:creationId xmlns:p14="http://schemas.microsoft.com/office/powerpoint/2010/main" val="1086263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 Feedback</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b="1" dirty="0"/>
          </a:p>
          <a:p>
            <a:pPr marL="0" indent="0" algn="ctr">
              <a:buNone/>
            </a:pPr>
            <a:r>
              <a:rPr lang="en-US" sz="4000" b="1" dirty="0"/>
              <a:t>Thanks for coming!</a:t>
            </a:r>
          </a:p>
          <a:p>
            <a:pPr marL="0" indent="0" algn="ctr">
              <a:buNone/>
            </a:pPr>
            <a:r>
              <a:rPr lang="en-US" sz="2800" dirty="0"/>
              <a:t>Please fill out the anonymous feedback form before you </a:t>
            </a:r>
            <a:r>
              <a:rPr lang="en-US" sz="2800" dirty="0" smtClean="0"/>
              <a:t>leave:</a:t>
            </a:r>
          </a:p>
          <a:p>
            <a:pPr marL="0" indent="0" algn="ctr">
              <a:buNone/>
            </a:pPr>
            <a:r>
              <a:rPr lang="en-US" sz="2800" u="sng" dirty="0">
                <a:solidFill>
                  <a:srgbClr val="0070C0"/>
                </a:solidFill>
                <a:latin typeface="Consolas" panose="020B0609020204030204" pitchFamily="49" charset="0"/>
                <a:cs typeface="Consolas" panose="020B0609020204030204" pitchFamily="49" charset="0"/>
              </a:rPr>
              <a:t>https://tinyurl.com/pwkgaw2</a:t>
            </a:r>
          </a:p>
          <a:p>
            <a:pPr marL="0" indent="0" algn="ctr">
              <a:buNone/>
            </a:pPr>
            <a:endParaRPr lang="en-US" sz="2800" dirty="0" smtClean="0">
              <a:cs typeface="Consolas" panose="020B0609020204030204" pitchFamily="49" charset="0"/>
            </a:endParaRPr>
          </a:p>
          <a:p>
            <a:pPr marL="0" indent="0" algn="ctr">
              <a:buNone/>
            </a:pPr>
            <a:r>
              <a:rPr lang="en-US" sz="2800" dirty="0" smtClean="0">
                <a:cs typeface="Consolas" panose="020B0609020204030204" pitchFamily="49" charset="0"/>
              </a:rPr>
              <a:t>Next week's workshop: Probably here. Probably me. </a:t>
            </a:r>
            <a:br>
              <a:rPr lang="en-US" sz="2800" dirty="0" smtClean="0">
                <a:cs typeface="Consolas" panose="020B0609020204030204" pitchFamily="49" charset="0"/>
              </a:rPr>
            </a:br>
            <a:r>
              <a:rPr lang="en-US" sz="2800" dirty="0" smtClean="0">
                <a:cs typeface="Consolas" panose="020B0609020204030204" pitchFamily="49" charset="0"/>
              </a:rPr>
              <a:t>(Check the Facebook group for the latest!)</a:t>
            </a:r>
            <a:endParaRPr lang="en-US" sz="2800" dirty="0" smtClean="0">
              <a:cs typeface="Consolas" panose="020B0609020204030204" pitchFamily="49" charset="0"/>
            </a:endParaRPr>
          </a:p>
          <a:p>
            <a:pPr marL="0" indent="0" algn="ctr">
              <a:buNone/>
            </a:pPr>
            <a:endParaRPr lang="en-US" sz="2800" dirty="0"/>
          </a:p>
        </p:txBody>
      </p:sp>
    </p:spTree>
    <p:extLst>
      <p:ext uri="{BB962C8B-B14F-4D97-AF65-F5344CB8AC3E}">
        <p14:creationId xmlns:p14="http://schemas.microsoft.com/office/powerpoint/2010/main" val="386307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from last time…</a:t>
            </a:r>
            <a:endParaRPr lang="en-US" dirty="0"/>
          </a:p>
        </p:txBody>
      </p:sp>
      <p:sp>
        <p:nvSpPr>
          <p:cNvPr id="3" name="Content Placeholder 2"/>
          <p:cNvSpPr>
            <a:spLocks noGrp="1"/>
          </p:cNvSpPr>
          <p:nvPr>
            <p:ph idx="1"/>
          </p:nvPr>
        </p:nvSpPr>
        <p:spPr/>
        <p:txBody>
          <a:bodyPr>
            <a:noAutofit/>
          </a:bodyPr>
          <a:lstStyle/>
          <a:p>
            <a:r>
              <a:rPr lang="en-US" sz="3200" dirty="0" smtClean="0"/>
              <a:t>I </a:t>
            </a:r>
            <a:r>
              <a:rPr lang="en-US" sz="3200" dirty="0"/>
              <a:t>was in limbo state at the end of presentation. </a:t>
            </a:r>
            <a:r>
              <a:rPr lang="en-US" sz="3200" dirty="0" smtClean="0"/>
              <a:t/>
            </a:r>
            <a:br>
              <a:rPr lang="en-US" sz="3200" dirty="0" smtClean="0"/>
            </a:br>
            <a:r>
              <a:rPr lang="en-US" sz="3200" dirty="0" smtClean="0"/>
              <a:t>(</a:t>
            </a:r>
            <a:r>
              <a:rPr lang="en-US" sz="3200" dirty="0"/>
              <a:t>Optimus Prime web </a:t>
            </a:r>
            <a:r>
              <a:rPr lang="en-US" sz="3200" dirty="0" smtClean="0"/>
              <a:t>page)</a:t>
            </a:r>
          </a:p>
          <a:p>
            <a:r>
              <a:rPr lang="en-US" sz="3200" dirty="0"/>
              <a:t>How did you do that last part???!?!?!</a:t>
            </a:r>
            <a:br>
              <a:rPr lang="en-US" sz="3200" dirty="0"/>
            </a:br>
            <a:r>
              <a:rPr lang="en-US" sz="3200" dirty="0"/>
              <a:t>(Also, do you always have to initiate with </a:t>
            </a:r>
            <a:r>
              <a:rPr lang="en-US" sz="3200" dirty="0" err="1"/>
              <a:t>var</a:t>
            </a:r>
            <a:r>
              <a:rPr lang="en-US" sz="3200" dirty="0" smtClean="0"/>
              <a:t>)</a:t>
            </a:r>
          </a:p>
          <a:p>
            <a:r>
              <a:rPr lang="en-US" sz="3200" dirty="0"/>
              <a:t>WERE WE SUPPOSED TO KNOW HOW TO HTML</a:t>
            </a:r>
            <a:br>
              <a:rPr lang="en-US" sz="3200" dirty="0"/>
            </a:br>
            <a:r>
              <a:rPr lang="en-US" sz="3200" dirty="0"/>
              <a:t>Also, what text editor were you using?</a:t>
            </a:r>
            <a:endParaRPr lang="en-US" sz="3200" dirty="0" smtClean="0"/>
          </a:p>
          <a:p>
            <a:r>
              <a:rPr lang="en-US" sz="3200" dirty="0"/>
              <a:t>how do you know all this? mad respect for </a:t>
            </a:r>
            <a:r>
              <a:rPr lang="en-US" sz="3200" dirty="0" smtClean="0"/>
              <a:t>you</a:t>
            </a:r>
          </a:p>
        </p:txBody>
      </p:sp>
    </p:spTree>
    <p:extLst>
      <p:ext uri="{BB962C8B-B14F-4D97-AF65-F5344CB8AC3E}">
        <p14:creationId xmlns:p14="http://schemas.microsoft.com/office/powerpoint/2010/main" val="146849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9704470"/>
              </p:ext>
            </p:extLst>
          </p:nvPr>
        </p:nvGraphicFramePr>
        <p:xfrm>
          <a:off x="1096963" y="1846263"/>
          <a:ext cx="10058400" cy="3352800"/>
        </p:xfrm>
        <a:graphic>
          <a:graphicData uri="http://schemas.openxmlformats.org/drawingml/2006/table">
            <a:tbl>
              <a:tblPr bandRow="1">
                <a:tableStyleId>{7E9639D4-E3E2-4D34-9284-5A2195B3D0D7}</a:tableStyleId>
              </a:tblPr>
              <a:tblGrid>
                <a:gridCol w="4201868"/>
                <a:gridCol w="5856532"/>
              </a:tblGrid>
              <a:tr h="370840">
                <a:tc>
                  <a:txBody>
                    <a:bodyPr/>
                    <a:lstStyle/>
                    <a:p>
                      <a:r>
                        <a:rPr lang="en-US" sz="2800" b="0" dirty="0" smtClean="0"/>
                        <a:t>Part 0: Expressions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4: JavaScript &lt;3 DOM </a:t>
                      </a:r>
                      <a:br>
                        <a:rPr lang="en-US" sz="2800" dirty="0" smtClean="0"/>
                      </a:br>
                      <a:r>
                        <a:rPr lang="en-US" sz="2800" dirty="0" smtClean="0"/>
                        <a:t>(JavaScript for the Web)</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0" dirty="0" smtClean="0"/>
                        <a:t>Part 1: Statements pt. 1</a:t>
                      </a:r>
                      <a:r>
                        <a:rPr lang="en-US" sz="2800" b="1" dirty="0" smtClean="0"/>
                        <a:t/>
                      </a:r>
                      <a:br>
                        <a:rPr lang="en-US" sz="2800" b="1" dirty="0" smtClean="0"/>
                      </a:br>
                      <a:r>
                        <a:rPr lang="en-US" sz="2800" b="0" dirty="0" smtClean="0"/>
                        <a:t>Part 1.5: Statements pt. 2</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5: Object Oriented JavaScript</a:t>
                      </a:r>
                    </a:p>
                  </a:txBody>
                  <a:tcPr>
                    <a:lnL w="12700" cap="flat" cmpd="sng" algn="ctr">
                      <a:solidFill>
                        <a:schemeClr val="tx1"/>
                      </a:solidFill>
                      <a:prstDash val="solid"/>
                      <a:round/>
                      <a:headEnd type="none" w="med" len="med"/>
                      <a:tailEnd type="none" w="med" len="med"/>
                    </a:lnL>
                  </a:tcPr>
                </a:tc>
              </a:tr>
              <a:tr h="370840">
                <a:tc>
                  <a:txBody>
                    <a:bodyPr/>
                    <a:lstStyle/>
                    <a:p>
                      <a:r>
                        <a:rPr lang="en-US" sz="2800" b="1" dirty="0" smtClean="0"/>
                        <a:t>Part</a:t>
                      </a:r>
                      <a:r>
                        <a:rPr lang="en-US" sz="2800" b="1" baseline="0" dirty="0" smtClean="0"/>
                        <a:t> 2: </a:t>
                      </a:r>
                      <a:r>
                        <a:rPr lang="en-US" sz="2800" b="1" baseline="0" dirty="0" smtClean="0"/>
                        <a:t>Objects</a:t>
                      </a:r>
                    </a:p>
                  </a:txBody>
                  <a:tcPr>
                    <a:lnR w="12700" cap="flat" cmpd="sng" algn="ctr">
                      <a:solidFill>
                        <a:schemeClr val="tx1"/>
                      </a:solidFill>
                      <a:prstDash val="solid"/>
                      <a:round/>
                      <a:headEnd type="none" w="med" len="med"/>
                      <a:tailEnd type="none" w="med" len="med"/>
                    </a:lnR>
                  </a:tcPr>
                </a:tc>
                <a:tc>
                  <a:txBody>
                    <a:bodyPr/>
                    <a:lstStyle/>
                    <a:p>
                      <a:r>
                        <a:rPr lang="en-US" sz="2800" dirty="0" smtClean="0"/>
                        <a:t>Part 6: Asynchronous</a:t>
                      </a:r>
                      <a:r>
                        <a:rPr lang="en-US" sz="2800" baseline="0" dirty="0" smtClean="0"/>
                        <a:t> JavaScript</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dirty="0" smtClean="0"/>
                        <a:t>Part 3: Functions</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7: Advanced JavaScript Concepts </a:t>
                      </a:r>
                      <a:br>
                        <a:rPr lang="en-US" sz="2800" dirty="0" smtClean="0"/>
                      </a:br>
                      <a:r>
                        <a:rPr lang="en-US" sz="2800" dirty="0" smtClean="0"/>
                        <a:t>(JavaScript Graduation</a:t>
                      </a:r>
                      <a:r>
                        <a:rPr lang="en-US" sz="2800" baseline="0" dirty="0" smtClean="0"/>
                        <a:t> Day!)</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71457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Day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Cyberdyne is </a:t>
            </a:r>
            <a:r>
              <a:rPr lang="en-US" sz="2800" dirty="0" smtClean="0"/>
              <a:t>developing the T-800 and they need a way of storing information in memory for its next line of household service robots.</a:t>
            </a:r>
          </a:p>
          <a:p>
            <a:r>
              <a:rPr lang="en-US" sz="2800" dirty="0" smtClean="0"/>
              <a:t>Information can be looked up by name</a:t>
            </a:r>
          </a:p>
          <a:p>
            <a:pPr lvl="1"/>
            <a:r>
              <a:rPr lang="en-US" sz="2600" dirty="0" smtClean="0"/>
              <a:t>"Sarah Connor"</a:t>
            </a:r>
          </a:p>
          <a:p>
            <a:r>
              <a:rPr lang="en-US" sz="2800" dirty="0" smtClean="0"/>
              <a:t>New information can be saved by name</a:t>
            </a:r>
          </a:p>
          <a:p>
            <a:pPr lvl="1"/>
            <a:r>
              <a:rPr lang="en-US" sz="2600" dirty="0" smtClean="0"/>
              <a:t>"Promise" -&gt; "I swear I will not kill anyone."</a:t>
            </a:r>
          </a:p>
          <a:p>
            <a:r>
              <a:rPr lang="en-US" sz="2800" dirty="0" smtClean="0"/>
              <a:t>Information should have unlimited, </a:t>
            </a:r>
            <a:br>
              <a:rPr lang="en-US" sz="2800" dirty="0" smtClean="0"/>
            </a:br>
            <a:r>
              <a:rPr lang="en-US" sz="2800" dirty="0" smtClean="0"/>
              <a:t>editable properties</a:t>
            </a:r>
          </a:p>
          <a:p>
            <a:pPr lvl="1"/>
            <a:r>
              <a:rPr lang="en-US" sz="2600" dirty="0" smtClean="0"/>
              <a:t>"T-800"</a:t>
            </a:r>
          </a:p>
          <a:p>
            <a:pPr lvl="2"/>
            <a:r>
              <a:rPr lang="en-US" sz="2200" dirty="0" smtClean="0"/>
              <a:t>CPU: "Neural net processor. A learning computer"</a:t>
            </a:r>
          </a:p>
          <a:p>
            <a:pPr lvl="2"/>
            <a:r>
              <a:rPr lang="en-US" sz="2200" dirty="0" smtClean="0"/>
              <a:t>Body: "Living tissue over metal endoskeleton"</a:t>
            </a:r>
          </a:p>
        </p:txBody>
      </p:sp>
      <p:pic>
        <p:nvPicPr>
          <p:cNvPr id="1026" name="Picture 2" descr="http://media.theiapolis.com/d4/hU0/i1NQM/k4/l1O4Q/w1HC/arnold-schwarzenegger-as-the-terminator-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497" y="3066578"/>
            <a:ext cx="3680059" cy="2067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85338" y="5421816"/>
            <a:ext cx="3008376" cy="646331"/>
          </a:xfrm>
          <a:prstGeom prst="rect">
            <a:avLst/>
          </a:prstGeom>
          <a:noFill/>
        </p:spPr>
        <p:txBody>
          <a:bodyPr wrap="square" rtlCol="0">
            <a:spAutoFit/>
          </a:bodyPr>
          <a:lstStyle/>
          <a:p>
            <a:r>
              <a:rPr lang="en-US" dirty="0" smtClean="0"/>
              <a:t>Get the source code at:</a:t>
            </a:r>
          </a:p>
          <a:p>
            <a:r>
              <a:rPr lang="en-US" b="1" dirty="0"/>
              <a:t>https://tinyurl.com/o6kvuj7</a:t>
            </a:r>
            <a:endParaRPr lang="en-US" dirty="0"/>
          </a:p>
        </p:txBody>
      </p:sp>
    </p:spTree>
    <p:extLst>
      <p:ext uri="{BB962C8B-B14F-4D97-AF65-F5344CB8AC3E}">
        <p14:creationId xmlns:p14="http://schemas.microsoft.com/office/powerpoint/2010/main" val="3998248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Object</a:t>
            </a:r>
            <a:endParaRPr lang="en-US" dirty="0"/>
          </a:p>
        </p:txBody>
      </p:sp>
      <p:sp>
        <p:nvSpPr>
          <p:cNvPr id="3" name="Content Placeholder 2"/>
          <p:cNvSpPr>
            <a:spLocks noGrp="1"/>
          </p:cNvSpPr>
          <p:nvPr>
            <p:ph idx="1"/>
          </p:nvPr>
        </p:nvSpPr>
        <p:spPr>
          <a:xfrm>
            <a:off x="135255" y="3007802"/>
            <a:ext cx="11730199" cy="3352358"/>
          </a:xfrm>
        </p:spPr>
        <p:txBody>
          <a:bodyPr>
            <a:normAutofit/>
          </a:bodyPr>
          <a:lstStyle/>
          <a:p>
            <a:pPr marL="0" indent="0" algn="ctr">
              <a:buNone/>
            </a:pPr>
            <a:endParaRPr lang="en-US" sz="3600" dirty="0" smtClean="0"/>
          </a:p>
          <a:p>
            <a:pPr marL="0" indent="0" algn="ctr">
              <a:buNone/>
            </a:pPr>
            <a:endParaRPr lang="en-US" sz="3600" dirty="0" smtClean="0"/>
          </a:p>
          <a:p>
            <a:pPr marL="0" indent="0" algn="ctr">
              <a:buNone/>
            </a:pPr>
            <a:r>
              <a:rPr lang="en-US" sz="3600" b="1" dirty="0" smtClean="0"/>
              <a:t>"There are objects, and there are Objects.</a:t>
            </a:r>
            <a:br>
              <a:rPr lang="en-US" sz="3600" b="1" dirty="0" smtClean="0"/>
            </a:br>
            <a:r>
              <a:rPr lang="en-US" sz="3600" b="1" dirty="0" smtClean="0"/>
              <a:t>This is the latter."</a:t>
            </a:r>
          </a:p>
          <a:p>
            <a:pPr marL="0" indent="0" algn="ctr">
              <a:buNone/>
            </a:pPr>
            <a:r>
              <a:rPr lang="en-US" sz="3600" i="1" dirty="0" smtClean="0"/>
              <a:t>Casino Royale </a:t>
            </a:r>
            <a:r>
              <a:rPr lang="en-US" sz="3600" dirty="0" smtClean="0"/>
              <a:t>(2006)</a:t>
            </a:r>
          </a:p>
        </p:txBody>
      </p:sp>
      <p:pic>
        <p:nvPicPr>
          <p:cNvPr id="6" name="Picture 5"/>
          <p:cNvPicPr>
            <a:picLocks noChangeAspect="1"/>
          </p:cNvPicPr>
          <p:nvPr/>
        </p:nvPicPr>
        <p:blipFill>
          <a:blip r:embed="rId3"/>
          <a:stretch>
            <a:fillRect/>
          </a:stretch>
        </p:blipFill>
        <p:spPr>
          <a:xfrm>
            <a:off x="3257820" y="1743667"/>
            <a:ext cx="5485068" cy="2238697"/>
          </a:xfrm>
          <a:prstGeom prst="rect">
            <a:avLst/>
          </a:prstGeom>
        </p:spPr>
      </p:pic>
    </p:spTree>
    <p:extLst>
      <p:ext uri="{BB962C8B-B14F-4D97-AF65-F5344CB8AC3E}">
        <p14:creationId xmlns:p14="http://schemas.microsoft.com/office/powerpoint/2010/main" val="2551383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Object</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An </a:t>
            </a:r>
            <a:r>
              <a:rPr lang="en-US" sz="2800" b="1" dirty="0"/>
              <a:t>O</a:t>
            </a:r>
            <a:r>
              <a:rPr lang="en-US" sz="2800" b="1" dirty="0" smtClean="0"/>
              <a:t>bject</a:t>
            </a:r>
            <a:r>
              <a:rPr lang="en-US" sz="2800" dirty="0" smtClean="0"/>
              <a:t> is a representation of an "object" with properties. </a:t>
            </a:r>
            <a:br>
              <a:rPr lang="en-US" sz="2800" dirty="0" smtClean="0"/>
            </a:br>
            <a:r>
              <a:rPr lang="en-US" sz="2800" dirty="0" smtClean="0"/>
              <a:t>The </a:t>
            </a:r>
            <a:r>
              <a:rPr lang="en-US" sz="2800" i="1" dirty="0" smtClean="0"/>
              <a:t>Object Literal </a:t>
            </a:r>
            <a:r>
              <a:rPr lang="en-US" sz="2800" dirty="0" smtClean="0"/>
              <a:t>is the simplest Object. It has no properties.*</a:t>
            </a:r>
            <a:endParaRPr lang="en-US" sz="2800" i="1" dirty="0" smtClean="0"/>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robocop</a:t>
            </a:r>
            <a:r>
              <a:rPr lang="en-US" sz="2800" dirty="0" smtClean="0">
                <a:latin typeface="Consolas" panose="020B0609020204030204" pitchFamily="49" charset="0"/>
                <a:cs typeface="Consolas" panose="020B0609020204030204" pitchFamily="49" charset="0"/>
              </a:rPr>
              <a:t> = {};</a:t>
            </a:r>
          </a:p>
          <a:p>
            <a:pPr marL="0" indent="0">
              <a:buNone/>
            </a:pPr>
            <a:r>
              <a:rPr lang="en-US" sz="2800" u="sng" dirty="0" smtClean="0"/>
              <a:t>We can add properties to an Object at runtime:</a:t>
            </a:r>
          </a:p>
          <a:p>
            <a:r>
              <a:rPr lang="en-US" sz="2800" dirty="0" smtClean="0">
                <a:latin typeface="Consolas" panose="020B0609020204030204" pitchFamily="49" charset="0"/>
                <a:cs typeface="Consolas" panose="020B0609020204030204" pitchFamily="49" charset="0"/>
              </a:rPr>
              <a:t>robocop.name = "Alex" + "Murphy";</a:t>
            </a:r>
          </a:p>
          <a:p>
            <a:pPr marL="0" indent="0">
              <a:buNone/>
            </a:pPr>
            <a:r>
              <a:rPr lang="en-US" sz="2800" dirty="0" smtClean="0">
                <a:cs typeface="Consolas" panose="020B0609020204030204" pitchFamily="49" charset="0"/>
              </a:rPr>
              <a:t>Properties are accessed via </a:t>
            </a:r>
            <a:r>
              <a:rPr lang="en-US" sz="2800" i="1" dirty="0" smtClean="0">
                <a:cs typeface="Consolas" panose="020B0609020204030204" pitchFamily="49" charset="0"/>
              </a:rPr>
              <a:t>dot notation:</a:t>
            </a:r>
          </a:p>
          <a:p>
            <a:r>
              <a:rPr lang="en-US" sz="2800" dirty="0" smtClean="0">
                <a:latin typeface="Consolas" panose="020B0609020204030204" pitchFamily="49" charset="0"/>
                <a:cs typeface="Consolas" panose="020B0609020204030204" pitchFamily="49" charset="0"/>
              </a:rPr>
              <a:t>robocop.name =&gt; "Alex Murphy"</a:t>
            </a:r>
          </a:p>
          <a:p>
            <a:r>
              <a:rPr lang="en-US" sz="2800" dirty="0" err="1" smtClean="0">
                <a:latin typeface="Consolas" panose="020B0609020204030204" pitchFamily="49" charset="0"/>
                <a:cs typeface="Consolas" panose="020B0609020204030204" pitchFamily="49" charset="0"/>
              </a:rPr>
              <a:t>robocop.age</a:t>
            </a:r>
            <a:r>
              <a:rPr lang="en-US" sz="2800" dirty="0" smtClean="0">
                <a:latin typeface="Consolas" panose="020B0609020204030204" pitchFamily="49" charset="0"/>
                <a:cs typeface="Consolas" panose="020B0609020204030204" pitchFamily="49" charset="0"/>
              </a:rPr>
              <a:t> =&gt; undefined</a:t>
            </a:r>
          </a:p>
          <a:p>
            <a:pPr marL="0" indent="0">
              <a:buNone/>
            </a:pPr>
            <a:r>
              <a:rPr lang="en-US" sz="1600" i="1" dirty="0" smtClean="0">
                <a:solidFill>
                  <a:schemeClr val="bg1">
                    <a:lumMod val="50000"/>
                  </a:schemeClr>
                </a:solidFill>
              </a:rPr>
              <a:t>*Advanced: Because Object Literals are of the Object prototype, the empty Object Literal still has (enumerable) properties. If you really want to create an empty object, you can try </a:t>
            </a:r>
            <a:r>
              <a:rPr lang="en-US" sz="1600" dirty="0" err="1" smtClean="0">
                <a:solidFill>
                  <a:schemeClr val="bg1">
                    <a:lumMod val="50000"/>
                  </a:schemeClr>
                </a:solidFill>
                <a:latin typeface="Consolas" panose="020B0609020204030204" pitchFamily="49" charset="0"/>
                <a:cs typeface="Consolas" panose="020B0609020204030204" pitchFamily="49" charset="0"/>
              </a:rPr>
              <a:t>Object.create</a:t>
            </a:r>
            <a:r>
              <a:rPr lang="en-US" sz="1600" dirty="0" smtClean="0">
                <a:solidFill>
                  <a:schemeClr val="bg1">
                    <a:lumMod val="50000"/>
                  </a:schemeClr>
                </a:solidFill>
                <a:latin typeface="Consolas" panose="020B0609020204030204" pitchFamily="49" charset="0"/>
                <a:cs typeface="Consolas" panose="020B0609020204030204" pitchFamily="49" charset="0"/>
              </a:rPr>
              <a:t>(null);</a:t>
            </a:r>
            <a:endParaRPr lang="en-US" sz="1600" dirty="0">
              <a:solidFill>
                <a:schemeClr val="bg1">
                  <a:lumMod val="50000"/>
                </a:schemeClr>
              </a:solidFill>
              <a:latin typeface="Consolas" panose="020B0609020204030204" pitchFamily="49" charset="0"/>
              <a:cs typeface="Consolas" panose="020B0609020204030204" pitchFamily="49" charset="0"/>
            </a:endParaRPr>
          </a:p>
        </p:txBody>
      </p:sp>
      <p:pic>
        <p:nvPicPr>
          <p:cNvPr id="5122" name="Picture 2" descr="https://fogsmoviereviews.files.wordpress.com/2012/03/robocop_murph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5917" y="3029980"/>
            <a:ext cx="3806083" cy="214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fade">
                                      <p:cBhvr>
                                        <p:cTn id="18" dur="5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Object</a:t>
            </a:r>
            <a:endParaRPr lang="en-US" b="1" dirty="0"/>
          </a:p>
        </p:txBody>
      </p:sp>
      <p:sp>
        <p:nvSpPr>
          <p:cNvPr id="3" name="Content Placeholder 2"/>
          <p:cNvSpPr>
            <a:spLocks noGrp="1"/>
          </p:cNvSpPr>
          <p:nvPr>
            <p:ph idx="1"/>
          </p:nvPr>
        </p:nvSpPr>
        <p:spPr>
          <a:xfrm>
            <a:off x="1097279" y="1845734"/>
            <a:ext cx="10509183" cy="4509670"/>
          </a:xfrm>
        </p:spPr>
        <p:txBody>
          <a:bodyPr>
            <a:normAutofit fontScale="92500" lnSpcReduction="20000"/>
          </a:bodyPr>
          <a:lstStyle/>
          <a:p>
            <a:pPr marL="0" indent="0">
              <a:buNone/>
            </a:pPr>
            <a:r>
              <a:rPr lang="en-US" sz="2600" dirty="0" smtClean="0">
                <a:cs typeface="Consolas" panose="020B0609020204030204" pitchFamily="49" charset="0"/>
              </a:rPr>
              <a:t>Initialize an object with properties with comma separated key/value pairs: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murdered = true;</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robocop</a:t>
            </a:r>
            <a:r>
              <a:rPr lang="en-US" sz="2800" dirty="0" smtClean="0">
                <a:latin typeface="Consolas" panose="020B0609020204030204" pitchFamily="49" charset="0"/>
                <a:cs typeface="Consolas" panose="020B0609020204030204" pitchFamily="49" charset="0"/>
              </a:rPr>
              <a:t> =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name: "Alex" + "Murphy",</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species: (murdered ? "cyborg" : "human")</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p>
          <a:p>
            <a:r>
              <a:rPr lang="en-US" sz="2800" dirty="0" err="1" smtClean="0">
                <a:latin typeface="Consolas" panose="020B0609020204030204" pitchFamily="49" charset="0"/>
                <a:cs typeface="Consolas" panose="020B0609020204030204" pitchFamily="49" charset="0"/>
              </a:rPr>
              <a:t>robocop.partner</a:t>
            </a:r>
            <a:r>
              <a:rPr lang="en-US" sz="2800" dirty="0" smtClean="0">
                <a:latin typeface="Consolas" panose="020B0609020204030204" pitchFamily="49" charset="0"/>
                <a:cs typeface="Consolas" panose="020B0609020204030204" pitchFamily="49" charset="0"/>
              </a:rPr>
              <a:t> = "Anne Lewis";</a:t>
            </a:r>
          </a:p>
          <a:p>
            <a:r>
              <a:rPr lang="en-US" sz="2800" dirty="0" smtClean="0">
                <a:latin typeface="Consolas" panose="020B0609020204030204" pitchFamily="49" charset="0"/>
                <a:cs typeface="Consolas" panose="020B0609020204030204" pitchFamily="49" charset="0"/>
              </a:rPr>
              <a:t>console.log(robocop.name + " and "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 </a:t>
            </a:r>
            <a:r>
              <a:rPr lang="en-US" sz="2800" dirty="0" err="1" smtClean="0">
                <a:latin typeface="Consolas" panose="020B0609020204030204" pitchFamily="49" charset="0"/>
                <a:cs typeface="Consolas" panose="020B0609020204030204" pitchFamily="49" charset="0"/>
              </a:rPr>
              <a:t>robocop.partner</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 " stop crime together");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//prints Alex Murphy and Anne Lewis stop crime together</a:t>
            </a:r>
          </a:p>
        </p:txBody>
      </p:sp>
      <p:pic>
        <p:nvPicPr>
          <p:cNvPr id="1026" name="Picture 2" descr="http://www.arabianbusiness.com/incoming/article591211.ece/BINARY/roboc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450" y="3919548"/>
            <a:ext cx="3143550" cy="1654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78291" y="648956"/>
            <a:ext cx="3577389" cy="738664"/>
          </a:xfrm>
          <a:prstGeom prst="rect">
            <a:avLst/>
          </a:prstGeom>
          <a:noFill/>
        </p:spPr>
        <p:txBody>
          <a:bodyPr wrap="square" rtlCol="0">
            <a:spAutoFit/>
          </a:bodyPr>
          <a:lstStyle/>
          <a:p>
            <a:r>
              <a:rPr lang="en-US" sz="1400" i="1" dirty="0" smtClean="0">
                <a:solidFill>
                  <a:schemeClr val="bg1">
                    <a:lumMod val="50000"/>
                  </a:schemeClr>
                </a:solidFill>
              </a:rPr>
              <a:t>Advanced: In ES6, you can have expression based property names in the initializer! </a:t>
            </a:r>
            <a:endParaRPr lang="en-US" sz="1400" i="1" dirty="0">
              <a:solidFill>
                <a:schemeClr val="bg1">
                  <a:lumMod val="50000"/>
                </a:schemeClr>
              </a:solidFill>
            </a:endParaRPr>
          </a:p>
          <a:p>
            <a:r>
              <a:rPr lang="en-US" sz="1400" dirty="0" err="1">
                <a:solidFill>
                  <a:schemeClr val="bg1">
                    <a:lumMod val="50000"/>
                  </a:schemeClr>
                </a:solidFill>
                <a:latin typeface="Consolas" panose="020B0609020204030204" pitchFamily="49" charset="0"/>
                <a:cs typeface="Consolas" panose="020B0609020204030204" pitchFamily="49" charset="0"/>
              </a:rPr>
              <a:t>obj</a:t>
            </a:r>
            <a:r>
              <a:rPr lang="en-US" sz="1400" dirty="0">
                <a:solidFill>
                  <a:schemeClr val="bg1">
                    <a:lumMod val="50000"/>
                  </a:schemeClr>
                </a:solidFill>
                <a:latin typeface="Consolas" panose="020B0609020204030204" pitchFamily="49" charset="0"/>
                <a:cs typeface="Consolas" panose="020B0609020204030204" pitchFamily="49" charset="0"/>
              </a:rPr>
              <a:t> = </a:t>
            </a:r>
            <a:r>
              <a:rPr lang="en-US" sz="1400" dirty="0" smtClean="0">
                <a:solidFill>
                  <a:schemeClr val="bg1">
                    <a:lumMod val="50000"/>
                  </a:schemeClr>
                </a:solidFill>
                <a:latin typeface="Consolas" panose="020B0609020204030204" pitchFamily="49" charset="0"/>
                <a:cs typeface="Consolas" panose="020B0609020204030204" pitchFamily="49" charset="0"/>
              </a:rPr>
              <a:t>{ [ </a:t>
            </a:r>
            <a:r>
              <a:rPr lang="en-US" sz="1400" dirty="0">
                <a:solidFill>
                  <a:schemeClr val="bg1">
                    <a:lumMod val="50000"/>
                  </a:schemeClr>
                </a:solidFill>
                <a:latin typeface="Consolas" panose="020B0609020204030204" pitchFamily="49" charset="0"/>
                <a:cs typeface="Consolas" panose="020B0609020204030204" pitchFamily="49" charset="0"/>
              </a:rPr>
              <a:t>"prop_" + foo() ]: 42 </a:t>
            </a:r>
            <a:r>
              <a:rPr lang="en-US" sz="1400" dirty="0" smtClean="0">
                <a:solidFill>
                  <a:schemeClr val="bg1">
                    <a:lumMod val="50000"/>
                  </a:schemeClr>
                </a:solidFill>
                <a:latin typeface="Consolas" panose="020B0609020204030204" pitchFamily="49" charset="0"/>
                <a:cs typeface="Consolas" panose="020B0609020204030204" pitchFamily="49" charset="0"/>
              </a:rPr>
              <a:t>}</a:t>
            </a:r>
            <a:endParaRPr lang="en-US" sz="1400" dirty="0">
              <a:solidFill>
                <a:schemeClr val="bg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592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Object</a:t>
            </a:r>
            <a:endParaRPr lang="en-US" b="1" dirty="0"/>
          </a:p>
        </p:txBody>
      </p:sp>
      <p:sp>
        <p:nvSpPr>
          <p:cNvPr id="3" name="Content Placeholder 2"/>
          <p:cNvSpPr>
            <a:spLocks noGrp="1"/>
          </p:cNvSpPr>
          <p:nvPr>
            <p:ph idx="1"/>
          </p:nvPr>
        </p:nvSpPr>
        <p:spPr>
          <a:xfrm>
            <a:off x="1097280" y="1845733"/>
            <a:ext cx="7762048" cy="4727595"/>
          </a:xfrm>
        </p:spPr>
        <p:txBody>
          <a:bodyPr>
            <a:normAutofit fontScale="92500" lnSpcReduction="20000"/>
          </a:bodyPr>
          <a:lstStyle/>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robocop</a:t>
            </a:r>
            <a:r>
              <a:rPr lang="en-US" sz="2800" dirty="0" smtClean="0">
                <a:latin typeface="Consolas" panose="020B0609020204030204" pitchFamily="49" charset="0"/>
                <a:cs typeface="Consolas" panose="020B0609020204030204" pitchFamily="49" charset="0"/>
              </a:rPr>
              <a:t> =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name: "Alex" + "Murphy",</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hair: "bald",</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species: "cyborg",</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partner: "Anne Lewis"</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p>
          <a:p>
            <a:pPr marL="0" indent="0">
              <a:buNone/>
            </a:pPr>
            <a:r>
              <a:rPr lang="en-US" sz="2800" dirty="0" smtClean="0"/>
              <a:t>Properties can be redefined, to different types:</a:t>
            </a:r>
          </a:p>
          <a:p>
            <a:r>
              <a:rPr lang="en-US" sz="2800" dirty="0" smtClean="0">
                <a:latin typeface="Consolas" panose="020B0609020204030204" pitchFamily="49" charset="0"/>
                <a:cs typeface="Consolas" panose="020B0609020204030204" pitchFamily="49" charset="0"/>
              </a:rPr>
              <a:t>robocop.name = 209;</a:t>
            </a:r>
          </a:p>
          <a:p>
            <a:r>
              <a:rPr lang="en-US" sz="2800" dirty="0" err="1" smtClean="0">
                <a:latin typeface="Consolas" panose="020B0609020204030204" pitchFamily="49" charset="0"/>
                <a:cs typeface="Consolas" panose="020B0609020204030204" pitchFamily="49" charset="0"/>
              </a:rPr>
              <a:t>robocop.partner</a:t>
            </a:r>
            <a:r>
              <a:rPr lang="en-US" sz="2800" dirty="0" smtClean="0">
                <a:latin typeface="Consolas" panose="020B0609020204030204" pitchFamily="49" charset="0"/>
                <a:cs typeface="Consolas" panose="020B0609020204030204" pitchFamily="49" charset="0"/>
              </a:rPr>
              <a:t> =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name: "Not Anne Lewis",</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hair: "bald"</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robocop.partner.name =&gt; "Not Anne Lewis"</a:t>
            </a:r>
          </a:p>
          <a:p>
            <a:pPr marL="0" indent="0">
              <a:buNone/>
            </a:pPr>
            <a:endParaRPr lang="en-US" sz="2800" dirty="0" smtClean="0"/>
          </a:p>
        </p:txBody>
      </p:sp>
      <p:pic>
        <p:nvPicPr>
          <p:cNvPr id="3076" name="Picture 4" descr="http://www.founditemclothing.com/itgoesto11/wp-content/uploads/2014/03/robocop-partner-old-n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227" y="1845733"/>
            <a:ext cx="3839773" cy="23038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7799" y="4251664"/>
            <a:ext cx="2915729" cy="1877437"/>
          </a:xfrm>
          <a:prstGeom prst="rect">
            <a:avLst/>
          </a:prstGeom>
          <a:noFill/>
        </p:spPr>
        <p:txBody>
          <a:bodyPr wrap="square" rtlCol="0">
            <a:spAutoFit/>
          </a:bodyPr>
          <a:lstStyle/>
          <a:p>
            <a:pPr algn="r"/>
            <a:r>
              <a:rPr lang="en-US" i="1" dirty="0" smtClean="0">
                <a:solidFill>
                  <a:schemeClr val="bg1">
                    <a:lumMod val="50000"/>
                  </a:schemeClr>
                </a:solidFill>
              </a:rPr>
              <a:t>Reassignment</a:t>
            </a:r>
            <a:r>
              <a:rPr lang="en-US" i="1" dirty="0" smtClean="0">
                <a:solidFill>
                  <a:schemeClr val="bg1">
                    <a:lumMod val="50000"/>
                  </a:schemeClr>
                </a:solidFill>
              </a:rPr>
              <a:t>.</a:t>
            </a:r>
          </a:p>
          <a:p>
            <a:pPr algn="r"/>
            <a:endParaRPr lang="en-US" i="1" dirty="0">
              <a:solidFill>
                <a:schemeClr val="bg1">
                  <a:lumMod val="50000"/>
                </a:schemeClr>
              </a:solidFill>
            </a:endParaRPr>
          </a:p>
          <a:p>
            <a:pPr algn="r"/>
            <a:r>
              <a:rPr lang="en-US" sz="1600" i="1" dirty="0" smtClean="0">
                <a:solidFill>
                  <a:schemeClr val="bg1">
                    <a:lumMod val="50000"/>
                  </a:schemeClr>
                </a:solidFill>
              </a:rPr>
              <a:t>Advanced: Setting a property to undefined is not the same as deleting it with the </a:t>
            </a:r>
            <a:r>
              <a:rPr lang="en-US" sz="1600" dirty="0" smtClean="0">
                <a:solidFill>
                  <a:schemeClr val="bg1">
                    <a:lumMod val="50000"/>
                  </a:schemeClr>
                </a:solidFill>
                <a:latin typeface="Consolas" panose="020B0609020204030204" pitchFamily="49" charset="0"/>
                <a:cs typeface="Consolas" panose="020B0609020204030204" pitchFamily="49" charset="0"/>
              </a:rPr>
              <a:t>delete</a:t>
            </a:r>
            <a:r>
              <a:rPr lang="en-US" sz="1600" i="1" dirty="0" smtClean="0">
                <a:solidFill>
                  <a:schemeClr val="bg1">
                    <a:lumMod val="50000"/>
                  </a:schemeClr>
                </a:solidFill>
              </a:rPr>
              <a:t> keyword – user set undefined does not get garbage collected. </a:t>
            </a:r>
            <a:endParaRPr lang="en-US" sz="1600" i="1" dirty="0">
              <a:solidFill>
                <a:schemeClr val="bg1">
                  <a:lumMod val="50000"/>
                </a:schemeClr>
              </a:solidFill>
            </a:endParaRPr>
          </a:p>
        </p:txBody>
      </p:sp>
    </p:spTree>
    <p:extLst>
      <p:ext uri="{BB962C8B-B14F-4D97-AF65-F5344CB8AC3E}">
        <p14:creationId xmlns:p14="http://schemas.microsoft.com/office/powerpoint/2010/main" val="2052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2075</TotalTime>
  <Words>1272</Words>
  <Application>Microsoft Office PowerPoint</Application>
  <PresentationFormat>Widescreen</PresentationFormat>
  <Paragraphs>238</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Niagara Engraved</vt:lpstr>
      <vt:lpstr>Wingdings</vt:lpstr>
      <vt:lpstr>Retrospect</vt:lpstr>
      <vt:lpstr>JavaScript from the Ground Up   Please sign in: http://bit.ly/1VEPoGc</vt:lpstr>
      <vt:lpstr>Last time on JavaScript from the Ground Up</vt:lpstr>
      <vt:lpstr>Thoughts from last time…</vt:lpstr>
      <vt:lpstr>General Schedule</vt:lpstr>
      <vt:lpstr>Problem of the Day</vt:lpstr>
      <vt:lpstr>Concept: Object</vt:lpstr>
      <vt:lpstr>Concept: Object</vt:lpstr>
      <vt:lpstr>Concept: Object</vt:lpstr>
      <vt:lpstr>Concept: Object</vt:lpstr>
      <vt:lpstr>We've been using "objects" all along!</vt:lpstr>
      <vt:lpstr>Concept: Object</vt:lpstr>
      <vt:lpstr>Concept Redux: Primitive Types</vt:lpstr>
      <vt:lpstr>Objects vs Primitive Types</vt:lpstr>
      <vt:lpstr>Object References</vt:lpstr>
      <vt:lpstr>Concept: Bracket Notation</vt:lpstr>
      <vt:lpstr>Bracket Notation: Still not convinced?</vt:lpstr>
      <vt:lpstr>JavaScript Object vs. Java Class</vt:lpstr>
      <vt:lpstr>JavaScript Object vs. Java HashMap</vt:lpstr>
      <vt:lpstr>Problem of the Day</vt:lpstr>
      <vt:lpstr>Problem of the Day</vt:lpstr>
      <vt:lpstr>Q&amp;A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from the Ground Up</dc:title>
  <dc:creator>Brian Cui</dc:creator>
  <cp:lastModifiedBy>Brian Cui</cp:lastModifiedBy>
  <cp:revision>1119</cp:revision>
  <dcterms:created xsi:type="dcterms:W3CDTF">2015-09-01T00:31:42Z</dcterms:created>
  <dcterms:modified xsi:type="dcterms:W3CDTF">2015-10-07T23:29:37Z</dcterms:modified>
</cp:coreProperties>
</file>