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79" r:id="rId3"/>
    <p:sldId id="264" r:id="rId4"/>
    <p:sldId id="257" r:id="rId5"/>
    <p:sldId id="280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81" r:id="rId15"/>
    <p:sldId id="268" r:id="rId16"/>
    <p:sldId id="269" r:id="rId17"/>
    <p:sldId id="270" r:id="rId18"/>
    <p:sldId id="272" r:id="rId19"/>
    <p:sldId id="271" r:id="rId20"/>
    <p:sldId id="273" r:id="rId21"/>
    <p:sldId id="275" r:id="rId22"/>
    <p:sldId id="276" r:id="rId23"/>
    <p:sldId id="277" r:id="rId24"/>
    <p:sldId id="278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Cui" initials="BC" lastIdx="2" clrIdx="0">
    <p:extLst>
      <p:ext uri="{19B8F6BF-5375-455C-9EA6-DF929625EA0E}">
        <p15:presenceInfo xmlns:p15="http://schemas.microsoft.com/office/powerpoint/2012/main" userId="affd9c2201f9a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7183" autoAdjust="0"/>
  </p:normalViewPr>
  <p:slideViewPr>
    <p:cSldViewPr snapToGrid="0">
      <p:cViewPr varScale="1">
        <p:scale>
          <a:sx n="73" d="100"/>
          <a:sy n="73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DEE89-1C10-4A7A-B2C0-183D94ABC59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62571-F092-45C1-8001-5A40DC5B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0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1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Concatenate. To link together. Multiple</a:t>
            </a:r>
            <a:r>
              <a:rPr lang="en-US" baseline="0" dirty="0" smtClean="0"/>
              <a:t> strings can be concatenated, evaluating into one contiguous string.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+ is the only operator guaranteed to express to a String, given two String operands.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expression terminates at the end of a line unless another operand is expected. That means you can't split a string literal across multiple lines, but you can concatenate string literals across multiple lines: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"I need your clothes, " +</a:t>
            </a:r>
          </a:p>
          <a:p>
            <a:r>
              <a:rPr lang="en-US" baseline="0" dirty="0" smtClean="0"/>
              <a:t>"your boots, " +</a:t>
            </a:r>
          </a:p>
          <a:p>
            <a:r>
              <a:rPr lang="en-US" baseline="0" dirty="0" smtClean="0"/>
              <a:t>"and your motorcycle."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We've learned so far that</a:t>
            </a:r>
            <a:r>
              <a:rPr lang="en-US" baseline="0" dirty="0" smtClean="0"/>
              <a:t> operators are used to combine expressions. What happens when you have two expressions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1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Conversion is also called casting.</a:t>
            </a:r>
          </a:p>
          <a:p>
            <a:r>
              <a:rPr lang="en-US" dirty="0" smtClean="0"/>
              <a:t>We've learned so far that</a:t>
            </a:r>
            <a:r>
              <a:rPr lang="en-US" baseline="0" dirty="0" smtClean="0"/>
              <a:t> operators are used to combine expressions. What happens when you have two expressions of different type?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+ "1" =&gt; "11"</a:t>
            </a:r>
          </a:p>
          <a:p>
            <a:r>
              <a:rPr lang="en-US" baseline="0" dirty="0" smtClean="0"/>
              <a:t>1 – "1" =&gt; 0</a:t>
            </a:r>
          </a:p>
          <a:p>
            <a:r>
              <a:rPr lang="en-US" baseline="0" dirty="0" smtClean="0"/>
              <a:t>10 * "5" =&gt; 50</a:t>
            </a:r>
          </a:p>
          <a:p>
            <a:r>
              <a:rPr lang="en-US" baseline="0" dirty="0" smtClean="0"/>
              <a:t>4 – "-08" =&gt; 12</a:t>
            </a:r>
          </a:p>
          <a:p>
            <a:r>
              <a:rPr lang="en-US" baseline="0" dirty="0" smtClean="0"/>
              <a:t>1 % "not a string lol" =&gt; NaN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how instead of an error, for something that's not a string, we get a unique value called NaN, or Not a Number. Seeing NaN is indicative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69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99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won't be taking the time to discuss formal logic; these you will learn in CS 311.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would be a good time to bring up operator precedence on MDN.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41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You'll rarely ever actually use Boolean literals with non-Boolean operators,</a:t>
            </a:r>
            <a:r>
              <a:rPr lang="en-US" baseline="0" dirty="0" smtClean="0"/>
              <a:t> but there is defined behavior for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3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circuit evaluation</a:t>
            </a:r>
            <a:r>
              <a:rPr lang="en-US" baseline="0" dirty="0" smtClean="0"/>
              <a:t> means, as soon as the result of the Boolean expression is known, the expression becomes the last value evaluated.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Truthiness seems kind of pointless now, but it will become useful in the future. A common pattern is the expression (</a:t>
            </a:r>
            <a:r>
              <a:rPr lang="en-US" i="1" baseline="0" dirty="0" smtClean="0"/>
              <a:t>expression1 ||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expression2</a:t>
            </a:r>
            <a:r>
              <a:rPr lang="en-US" i="0" baseline="0" dirty="0" smtClean="0"/>
              <a:t>), where </a:t>
            </a:r>
            <a:r>
              <a:rPr lang="en-US" i="1" baseline="0" dirty="0" smtClean="0"/>
              <a:t>expression1 </a:t>
            </a:r>
            <a:r>
              <a:rPr lang="en-US" i="0" baseline="0" dirty="0" smtClean="0"/>
              <a:t>is dynamic and </a:t>
            </a:r>
            <a:r>
              <a:rPr lang="en-US" i="1" baseline="0" dirty="0" smtClean="0"/>
              <a:t>expression2</a:t>
            </a:r>
            <a:r>
              <a:rPr lang="en-US" i="0" baseline="0" dirty="0" smtClean="0"/>
              <a:t> is the default value for when </a:t>
            </a:r>
            <a:r>
              <a:rPr lang="en-US" i="1" baseline="0" dirty="0" smtClean="0"/>
              <a:t>expression1</a:t>
            </a:r>
            <a:r>
              <a:rPr lang="en-US" i="0" baseline="0" dirty="0" smtClean="0"/>
              <a:t> is </a:t>
            </a:r>
            <a:r>
              <a:rPr lang="en-US" i="0" baseline="0" dirty="0" err="1" smtClean="0"/>
              <a:t>falsy</a:t>
            </a:r>
            <a:r>
              <a:rPr lang="en-US" i="0" baseline="0" dirty="0" smtClean="0"/>
              <a:t>. Poor man's input validation.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8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equals and identical</a:t>
            </a:r>
            <a:r>
              <a:rPr lang="en-US" baseline="0" dirty="0" smtClean="0"/>
              <a:t> operators tend to cause a lot of confusion because other languages that use == are often strongly typed. When in doubt, use triple equals.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5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equals and identical</a:t>
            </a:r>
            <a:r>
              <a:rPr lang="en-US" baseline="0" dirty="0" smtClean="0"/>
              <a:t> operators tend to cause a lot of confusion because other languages that use == are often strongly typed. When in doubt, use triple equals.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this moment to review grouping (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63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Answers:</a:t>
            </a:r>
          </a:p>
          <a:p>
            <a:endParaRPr lang="en-US" dirty="0" smtClean="0"/>
          </a:p>
          <a:p>
            <a:r>
              <a:rPr lang="en-US" dirty="0" smtClean="0"/>
              <a:t>"1true"</a:t>
            </a:r>
          </a:p>
          <a:p>
            <a:r>
              <a:rPr lang="en-US" dirty="0" smtClean="0"/>
              <a:t>"034"</a:t>
            </a:r>
          </a:p>
          <a:p>
            <a:r>
              <a:rPr lang="en-US" dirty="0" smtClean="0"/>
              <a:t>NaN</a:t>
            </a:r>
          </a:p>
          <a:p>
            <a:r>
              <a:rPr lang="en-US" smtClean="0"/>
              <a:t>true</a:t>
            </a:r>
            <a:endParaRPr lang="en-US" dirty="0" smtClean="0"/>
          </a:p>
          <a:p>
            <a:r>
              <a:rPr lang="en-US" dirty="0" smtClean="0"/>
              <a:t>false</a:t>
            </a:r>
            <a:endParaRPr lang="en-US" dirty="0" smtClean="0"/>
          </a:p>
          <a:p>
            <a:r>
              <a:rPr lang="en-US" dirty="0" smtClean="0"/>
              <a:t>NaN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jQuery shouldn’t be magic, it should be abstract.</a:t>
            </a:r>
          </a:p>
          <a:p>
            <a:endParaRPr lang="en-US" dirty="0" smtClean="0"/>
          </a:p>
          <a:p>
            <a:r>
              <a:rPr lang="en-US" dirty="0" smtClean="0"/>
              <a:t>Who is this presentation for? People who…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Have absolutely</a:t>
            </a:r>
            <a:r>
              <a:rPr lang="en-US" baseline="0" dirty="0" smtClean="0"/>
              <a:t> no JavaScript experience and would like to learn a new language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People who have some JavaScript experience, but are shaky when it comes to writing code from scratch (the copy </a:t>
            </a:r>
            <a:r>
              <a:rPr lang="en-US" baseline="0" dirty="0" err="1" smtClean="0"/>
              <a:t>pasters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People who have JavaScript experience and want to recap the fundamentals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These workshops will start out slow and will start out dense.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9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No, we won’t have vocabulary quizzes, but it’s important to understand and remember key vocabulary</a:t>
            </a:r>
            <a:r>
              <a:rPr lang="en-US" baseline="0" dirty="0" smtClean="0"/>
              <a:t> used when describing JavaScript code. This makes it much easier to read documentation and ask questions.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start with slides and, throughout the year, transition into practical applications with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4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thought this would be a fun spin on Hello World. It</a:t>
            </a:r>
            <a:r>
              <a:rPr lang="en-US" baseline="0" dirty="0" smtClean="0"/>
              <a:t> came up on the programming puzzles stack exchange.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Proof. We’re</a:t>
            </a:r>
            <a:r>
              <a:rPr lang="en-US" baseline="0" dirty="0" smtClean="0"/>
              <a:t> technically not even printing to standard output, so emphasis on “expression”.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8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the text to the left of the arrow and press</a:t>
            </a:r>
            <a:r>
              <a:rPr lang="en-US" baseline="0" dirty="0" smtClean="0"/>
              <a:t> enter in the console.</a:t>
            </a:r>
          </a:p>
          <a:p>
            <a:r>
              <a:rPr lang="en-US" baseline="0" dirty="0" smtClean="0"/>
              <a:t>The text to the left is a complete expression. The text to the right is what it evaluates to, another expression. </a:t>
            </a:r>
            <a:r>
              <a:rPr lang="en-US" b="1" baseline="0" dirty="0" smtClean="0"/>
              <a:t>Both are expressions!</a:t>
            </a:r>
          </a:p>
          <a:p>
            <a:endParaRPr lang="en-US" baseline="0" dirty="0" smtClean="0"/>
          </a:p>
          <a:p>
            <a:r>
              <a:rPr lang="en-US" dirty="0" smtClean="0"/>
              <a:t>The third one is funky and is going to go</a:t>
            </a:r>
            <a:r>
              <a:rPr lang="en-US" baseline="0" dirty="0" smtClean="0"/>
              <a:t> over a lot of people's heads. We'll get to it! We will also use the term "express" and "expresses" instead of "evaluates".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literal is the simplest form</a:t>
            </a:r>
            <a:r>
              <a:rPr lang="en-US" baseline="0" dirty="0" smtClean="0"/>
              <a:t> of expression. It expresses to itself. We will commonly refer to the type of an expression as what kind of thing it evaluates to, e.g. number literals are of the Number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4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plenty more operators to use in JavaScript; the ones listed here are the</a:t>
            </a:r>
            <a:r>
              <a:rPr lang="en-US" baseline="0" dirty="0" smtClean="0"/>
              <a:t> ones you'll use with numbers. </a:t>
            </a:r>
          </a:p>
          <a:p>
            <a:r>
              <a:rPr lang="en-US" dirty="0" smtClean="0"/>
              <a:t>The Modulo</a:t>
            </a:r>
            <a:r>
              <a:rPr lang="en-US" baseline="0" dirty="0" smtClean="0"/>
              <a:t> operator isn't taught in math class, so it may help to do some additional examples with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1+1+1 =&gt; 3</a:t>
            </a:r>
          </a:p>
          <a:p>
            <a:r>
              <a:rPr lang="en-US" baseline="0" dirty="0" smtClean="0"/>
              <a:t>1 - 1 =&gt; 0</a:t>
            </a:r>
          </a:p>
          <a:p>
            <a:r>
              <a:rPr lang="en-US" baseline="0" dirty="0" smtClean="0"/>
              <a:t>123 + 456 =&gt; 579</a:t>
            </a:r>
          </a:p>
          <a:p>
            <a:r>
              <a:rPr lang="en-US" baseline="0" dirty="0" smtClean="0"/>
              <a:t>12 / 4 =&gt; 3</a:t>
            </a:r>
          </a:p>
          <a:p>
            <a:r>
              <a:rPr lang="en-US" baseline="0" dirty="0" smtClean="0"/>
              <a:t>3 / 3 =&gt; 1</a:t>
            </a:r>
          </a:p>
          <a:p>
            <a:r>
              <a:rPr lang="en-US" baseline="0" dirty="0" smtClean="0"/>
              <a:t>2 / 3 =&gt; 0.666…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3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60893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325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4551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9713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3424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8745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596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6041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25294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665B8D-F36E-44C1-9E17-7FE8E7098B0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1840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44850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665B8D-F36E-44C1-9E17-7FE8E7098B0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sh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/>
              <a:t>JavaScript from the Ground Up</a:t>
            </a:r>
            <a:br>
              <a:rPr lang="en-US" sz="4800" i="1" dirty="0" smtClean="0"/>
            </a:br>
            <a:r>
              <a:rPr lang="en-US" sz="1400" i="1" dirty="0"/>
              <a:t> </a:t>
            </a:r>
            <a:r>
              <a:rPr lang="en-US" sz="4800" i="1" dirty="0" smtClean="0"/>
              <a:t/>
            </a:r>
            <a:br>
              <a:rPr lang="en-US" sz="4800" i="1" dirty="0" smtClean="0"/>
            </a:br>
            <a:r>
              <a:rPr lang="en-US" sz="3200" dirty="0" smtClean="0"/>
              <a:t>Please </a:t>
            </a:r>
            <a:r>
              <a:rPr lang="en-US" sz="3200" dirty="0"/>
              <a:t>sign </a:t>
            </a:r>
            <a:r>
              <a:rPr lang="en-US" sz="3200" dirty="0" smtClean="0"/>
              <a:t>in! 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http://bit.ly/1K5Xsbs</a:t>
            </a:r>
            <a:endParaRPr lang="en-US" sz="36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Lesson 0: Expressions</a:t>
            </a:r>
            <a:endParaRPr lang="en-US" b="1" dirty="0"/>
          </a:p>
          <a:p>
            <a:r>
              <a:rPr lang="en-US" dirty="0" smtClean="0"/>
              <a:t>Brian Cui | Web Beginner | MAD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8662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</a:t>
            </a:r>
            <a:r>
              <a:rPr lang="en-US" dirty="0" smtClean="0"/>
              <a:t> Number Literal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number literal</a:t>
            </a:r>
            <a:r>
              <a:rPr lang="en-US" sz="2800" dirty="0" smtClean="0"/>
              <a:t> is, well, literally, a number. </a:t>
            </a:r>
            <a:br>
              <a:rPr lang="en-US" sz="2800" dirty="0" smtClean="0"/>
            </a:br>
            <a:r>
              <a:rPr lang="en-US" sz="2800" dirty="0" smtClean="0"/>
              <a:t>You can express any* real number with literals. 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=&gt; 1	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-12 =&gt; -12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1298546 =&gt; 1298546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-0.123456 =&gt; -0.123456</a:t>
            </a:r>
          </a:p>
          <a:p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</a:rPr>
              <a:t>*Advanced: All numbers in JavaScript are IEEE 64-bit floating point, a superset of 32-bit integers and 32-bit floating point. You can also express numbers literals in any base; the default being 10.</a:t>
            </a:r>
            <a:endParaRPr lang="en-US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24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</a:t>
            </a:r>
            <a:r>
              <a:rPr lang="en-US" dirty="0" smtClean="0"/>
              <a:t>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11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An </a:t>
            </a:r>
            <a:r>
              <a:rPr lang="en-US" sz="2800" i="1" dirty="0" smtClean="0"/>
              <a:t>operator</a:t>
            </a:r>
            <a:r>
              <a:rPr lang="en-US" sz="2800" dirty="0" smtClean="0"/>
              <a:t> is used to combine expressions (called </a:t>
            </a:r>
            <a:r>
              <a:rPr lang="en-US" sz="2800" i="1" dirty="0" smtClean="0"/>
              <a:t>operands</a:t>
            </a:r>
            <a:r>
              <a:rPr lang="en-US" sz="2800" dirty="0" smtClean="0"/>
              <a:t>) to form new expressions.</a:t>
            </a:r>
          </a:p>
          <a:p>
            <a:pPr algn="ctr"/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 </a:t>
            </a:r>
            <a:r>
              <a:rPr lang="en-US" sz="2800" dirty="0" smtClean="0">
                <a:cs typeface="Consolas" panose="020B0609020204030204" pitchFamily="49" charset="0"/>
              </a:rPr>
              <a:t>(…for now)</a:t>
            </a:r>
            <a:endParaRPr lang="en-US" sz="2800" dirty="0" smtClean="0"/>
          </a:p>
          <a:p>
            <a:pPr marL="0" indent="0" algn="ctr">
              <a:buNone/>
            </a:pPr>
            <a:endParaRPr lang="en-US" sz="9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600" dirty="0" smtClean="0"/>
              <a:t>	(addition)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+ 2 + 3 + 4.5 =&gt; 10.5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00" dirty="0" smtClean="0"/>
              <a:t>	(subtraction)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999 – 888 + 12 =&gt; 123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 smtClean="0"/>
              <a:t>	(division)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/ 3 / 2 - 6 =&gt; -4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dirty="0" smtClean="0"/>
              <a:t>	(multiplication)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0.1 * 4 * 3 /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3 =&gt;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0.4000000000000001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600" dirty="0" smtClean="0"/>
              <a:t>	(modulo)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5 % 4 =&gt;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	</a:t>
            </a:r>
            <a:r>
              <a:rPr lang="en-US" sz="2600" dirty="0" smtClean="0">
                <a:cs typeface="Consolas" panose="020B0609020204030204" pitchFamily="49" charset="0"/>
              </a:rPr>
              <a:t>(grouping)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* (-2 + 4) =&gt; 6</a:t>
            </a:r>
          </a:p>
        </p:txBody>
      </p:sp>
    </p:spTree>
    <p:extLst>
      <p:ext uri="{BB962C8B-B14F-4D97-AF65-F5344CB8AC3E}">
        <p14:creationId xmlns:p14="http://schemas.microsoft.com/office/powerpoint/2010/main" val="184862706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 </a:t>
            </a:r>
            <a:r>
              <a:rPr lang="en-US" dirty="0" smtClean="0"/>
              <a:t>String Literal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403058" cy="463344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string literal</a:t>
            </a:r>
            <a:r>
              <a:rPr lang="en-US" sz="2800" dirty="0" smtClean="0"/>
              <a:t> is literally a string, represented in single or double quotes.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"Hello, World!" =&gt; "Hello, World!"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"I Can't Believe It's Not Java" 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"I Can't Believe It's Not Java"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'"The Journey of 1000 Miles Starts with a Single Commit"'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""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The Journey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of 1000 Miles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Starts with a Single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Commit""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"\"I've grown impatient with these malevolent reptiles on this aircraft.\" –Samuel L. Jackson, Snakes on a Plane"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""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I've grown impatient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with these malevolent reptiles on this aircraft." –Samuel L. Jackson, Snakes on a Plane" 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300" i="1" dirty="0" smtClean="0">
                <a:solidFill>
                  <a:schemeClr val="bg1">
                    <a:lumMod val="50000"/>
                  </a:schemeClr>
                </a:solidFill>
              </a:rPr>
              <a:t>Advanced: Unlike Numbers, Strings can have infinite length and are immutable. (Why?)</a:t>
            </a:r>
            <a:endParaRPr lang="en-US" sz="23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95103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+, the lone String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i="1" dirty="0" smtClean="0"/>
              <a:t>Concatenate</a:t>
            </a:r>
            <a:r>
              <a:rPr lang="en-US" sz="2800" dirty="0" smtClean="0"/>
              <a:t> strings using +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"Hello" + "World" =&gt; "HelloWorld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"I'm here to kick ass" + " and chew bubble gum"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"I'm here to kick ass and chew bubble gum"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'I' + ' am' + ' out' + " of" + " + bananas."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"I am out of + bananas."</a:t>
            </a:r>
          </a:p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 What do you think the following express to?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"hi" – "bye" =&gt; ???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+ "1" * "2" =&gt; ???</a:t>
            </a:r>
          </a:p>
        </p:txBody>
      </p:sp>
      <p:pic>
        <p:nvPicPr>
          <p:cNvPr id="1026" name="Picture 2" descr="http://ia.media-imdb.com/images/M/MV5BMjA0NTgwOTk5Ml5BMl5BanBnXkFtZTcwMjE3NDc5OQ@@._V1_SX214_AL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50" y="3311769"/>
            <a:ext cx="2038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03524" y="4043484"/>
            <a:ext cx="91283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OPERATOR</a:t>
            </a:r>
            <a:endParaRPr lang="en-US" sz="1400" dirty="0">
              <a:solidFill>
                <a:schemeClr val="bg1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95560" y="3364230"/>
            <a:ext cx="192024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CONCATENATE STRINGS</a:t>
            </a:r>
            <a:endParaRPr lang="en-US" sz="1400" dirty="0">
              <a:solidFill>
                <a:schemeClr val="bg1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96041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Have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454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??? </a:t>
            </a:r>
            <a:r>
              <a:rPr lang="en-US" sz="2800" dirty="0" smtClean="0">
                <a:cs typeface="Consolas" panose="020B0609020204030204" pitchFamily="49" charset="0"/>
              </a:rPr>
              <a:t>(Valid!)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??? </a:t>
            </a:r>
            <a:r>
              <a:rPr lang="en-US" sz="2800" dirty="0" smtClean="0">
                <a:cs typeface="Consolas" panose="020B0609020204030204" pitchFamily="49" charset="0"/>
              </a:rPr>
              <a:t>(Valid!)</a:t>
            </a:r>
            <a:endParaRPr lang="en-US" sz="2800" i="1" dirty="0" smtClean="0">
              <a:cs typeface="Consolas" panose="020B0609020204030204" pitchFamily="49" charset="0"/>
            </a:endParaRPr>
          </a:p>
          <a:p>
            <a:r>
              <a:rPr lang="en-US" sz="2800" dirty="0" smtClean="0">
                <a:cs typeface="Consolas" panose="020B0609020204030204" pitchFamily="49" charset="0"/>
              </a:rPr>
              <a:t/>
            </a:r>
            <a:br>
              <a:rPr lang="en-US" sz="2800" dirty="0" smtClean="0">
                <a:cs typeface="Consolas" panose="020B0609020204030204" pitchFamily="49" charset="0"/>
              </a:rPr>
            </a:br>
            <a:r>
              <a:rPr lang="en-US" sz="2800" dirty="0" smtClean="0">
                <a:cs typeface="Consolas" panose="020B0609020204030204" pitchFamily="49" charset="0"/>
              </a:rPr>
              <a:t>JavaScript is a </a:t>
            </a:r>
            <a:r>
              <a:rPr lang="en-US" sz="2800" u="sng" dirty="0" smtClean="0">
                <a:cs typeface="Consolas" panose="020B0609020204030204" pitchFamily="49" charset="0"/>
              </a:rPr>
              <a:t>weakly typed</a:t>
            </a:r>
            <a:r>
              <a:rPr lang="en-US" sz="2800" dirty="0" smtClean="0">
                <a:cs typeface="Consolas" panose="020B0609020204030204" pitchFamily="49" charset="0"/>
              </a:rPr>
              <a:t> language. </a:t>
            </a:r>
          </a:p>
          <a:p>
            <a:r>
              <a:rPr lang="en-US" sz="2800" dirty="0" smtClean="0">
                <a:cs typeface="Consolas" panose="020B0609020204030204" pitchFamily="49" charset="0"/>
              </a:rPr>
              <a:t>The </a:t>
            </a:r>
            <a:r>
              <a:rPr lang="en-US" sz="2800" i="1" dirty="0" smtClean="0">
                <a:cs typeface="Consolas" panose="020B0609020204030204" pitchFamily="49" charset="0"/>
              </a:rPr>
              <a:t>type</a:t>
            </a:r>
            <a:r>
              <a:rPr lang="en-US" sz="2800" dirty="0" smtClean="0">
                <a:cs typeface="Consolas" panose="020B0609020204030204" pitchFamily="49" charset="0"/>
              </a:rPr>
              <a:t> of an expression is determined </a:t>
            </a:r>
            <a:r>
              <a:rPr lang="en-US" sz="2800" i="1" dirty="0" smtClean="0">
                <a:cs typeface="Consolas" panose="020B0609020204030204" pitchFamily="49" charset="0"/>
              </a:rPr>
              <a:t>when </a:t>
            </a:r>
            <a:r>
              <a:rPr lang="en-US" sz="2800" dirty="0" smtClean="0">
                <a:cs typeface="Consolas" panose="020B0609020204030204" pitchFamily="49" charset="0"/>
              </a:rPr>
              <a:t>it gets evaluated.</a:t>
            </a:r>
            <a:endParaRPr lang="en-US" i="1" dirty="0" smtClean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JavaScript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is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weakly and dynamically typed. In contrast, Ruby is strongly and dynamically typed. Java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is strongly and statically typed. C is weakly and statically typed, but the compiler will whine about it sometimes.</a:t>
            </a:r>
            <a:b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</a:b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/>
            </a:r>
            <a:b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</a:b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Expressions have class!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 + "TWO" + 3).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toLowerCase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"1two3"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is totally cool!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/>
            </a:r>
            <a:br>
              <a:rPr lang="en-US" i="1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</a:b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More on this in a couple lessons…</a:t>
            </a:r>
            <a:endParaRPr lang="en-US" b="1" i="1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7521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387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cs typeface="Consolas" panose="020B0609020204030204" pitchFamily="49" charset="0"/>
              </a:rPr>
              <a:t>As 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800" dirty="0" smtClean="0">
                <a:cs typeface="Consolas" panose="020B0609020204030204" pitchFamily="49" charset="0"/>
              </a:rPr>
              <a:t>is the only operator with a special purpose for Strings, it is the </a:t>
            </a:r>
            <a:r>
              <a:rPr lang="en-US" sz="2800" i="1" dirty="0" smtClean="0">
                <a:cs typeface="Consolas" panose="020B0609020204030204" pitchFamily="49" charset="0"/>
              </a:rPr>
              <a:t>only</a:t>
            </a:r>
            <a:r>
              <a:rPr lang="en-US" sz="2800" dirty="0" smtClean="0">
                <a:cs typeface="Consolas" panose="020B0609020204030204" pitchFamily="49" charset="0"/>
              </a:rPr>
              <a:t> operator which implicitly converts its operands into Strings.</a:t>
            </a:r>
            <a:br>
              <a:rPr lang="en-US" sz="2800" dirty="0" smtClean="0">
                <a:cs typeface="Consolas" panose="020B0609020204030204" pitchFamily="49" charset="0"/>
              </a:rPr>
            </a:br>
            <a:endParaRPr lang="en-US" sz="2800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r>
              <a:rPr lang="en-US" sz="2800" dirty="0" smtClean="0">
                <a:cs typeface="Consolas" panose="020B0609020204030204" pitchFamily="49" charset="0"/>
              </a:rPr>
              <a:t>The Number is </a:t>
            </a:r>
            <a:r>
              <a:rPr lang="en-US" sz="2800" i="1" dirty="0" smtClean="0">
                <a:cs typeface="Consolas" panose="020B0609020204030204" pitchFamily="49" charset="0"/>
              </a:rPr>
              <a:t>converted</a:t>
            </a:r>
            <a:r>
              <a:rPr lang="en-US" sz="2800" dirty="0" smtClean="0">
                <a:cs typeface="Consolas" panose="020B0609020204030204" pitchFamily="49" charset="0"/>
              </a:rPr>
              <a:t> implicitly into a String.</a:t>
            </a:r>
            <a:br>
              <a:rPr lang="en-US" sz="2800" dirty="0" smtClean="0">
                <a:cs typeface="Consolas" panose="020B0609020204030204" pitchFamily="49" charset="0"/>
              </a:rPr>
            </a:br>
            <a:endParaRPr lang="en-US" sz="2800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other numerical 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endParaRPr lang="en-US" sz="2800" i="1" dirty="0" smtClean="0">
              <a:cs typeface="Consolas" panose="020B0609020204030204" pitchFamily="49" charset="0"/>
            </a:endParaRPr>
          </a:p>
          <a:p>
            <a:r>
              <a:rPr lang="en-US" sz="2800" dirty="0" smtClean="0">
                <a:cs typeface="Consolas" panose="020B0609020204030204" pitchFamily="49" charset="0"/>
              </a:rPr>
              <a:t>The String is </a:t>
            </a:r>
            <a:r>
              <a:rPr lang="en-US" sz="2800" i="1" dirty="0" smtClean="0">
                <a:cs typeface="Consolas" panose="020B0609020204030204" pitchFamily="49" charset="0"/>
              </a:rPr>
              <a:t>converted </a:t>
            </a:r>
            <a:r>
              <a:rPr lang="en-US" sz="2800" dirty="0" smtClean="0">
                <a:cs typeface="Consolas" panose="020B0609020204030204" pitchFamily="49" charset="0"/>
              </a:rPr>
              <a:t>implicitly into a Number.</a:t>
            </a:r>
          </a:p>
          <a:p>
            <a:endParaRPr lang="en-US" i="1" dirty="0" smtClean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 JavaScript does the equivalent of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parseInt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(expression) when it does an implicit conversion of an expression. You can manually call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parseInt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, a global property, to be more explicit, and even pass in a base as the second argument to convert from.</a:t>
            </a:r>
            <a:endParaRPr lang="en-US" sz="1600" i="1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906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 </a:t>
            </a:r>
            <a:r>
              <a:rPr lang="en-US" dirty="0" smtClean="0"/>
              <a:t>Boolean Literal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Boolean</a:t>
            </a:r>
            <a:r>
              <a:rPr lang="en-US" sz="2800" dirty="0" smtClean="0"/>
              <a:t> is a type which has two possible values: </a:t>
            </a:r>
            <a:r>
              <a:rPr lang="en-US" sz="2800" i="1" dirty="0" smtClean="0"/>
              <a:t>true</a:t>
            </a:r>
            <a:r>
              <a:rPr lang="en-US" sz="2800" dirty="0" smtClean="0"/>
              <a:t> and </a:t>
            </a:r>
            <a:r>
              <a:rPr lang="en-US" sz="2800" i="1" dirty="0" smtClean="0"/>
              <a:t>false</a:t>
            </a:r>
            <a:r>
              <a:rPr lang="en-US" sz="2800" dirty="0" smtClean="0"/>
              <a:t>. The </a:t>
            </a:r>
            <a:r>
              <a:rPr lang="en-US" sz="2800" i="1" dirty="0" smtClean="0"/>
              <a:t>Boolean literal </a:t>
            </a:r>
            <a:r>
              <a:rPr lang="en-US" sz="2800" dirty="0" smtClean="0"/>
              <a:t>is just that simple: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=&gt;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cs typeface="Consolas" panose="020B0609020204030204" pitchFamily="49" charset="0"/>
              </a:rPr>
              <a:t>Boolean literals are </a:t>
            </a:r>
            <a:r>
              <a:rPr lang="en-US" sz="2800" i="1" dirty="0" smtClean="0">
                <a:cs typeface="Consolas" panose="020B0609020204030204" pitchFamily="49" charset="0"/>
              </a:rPr>
              <a:t>rarely</a:t>
            </a:r>
            <a:r>
              <a:rPr lang="en-US" sz="2800" dirty="0" smtClean="0">
                <a:cs typeface="Consolas" panose="020B0609020204030204" pitchFamily="49" charset="0"/>
              </a:rPr>
              <a:t> seen alone; they are often used in conjunction with other expressions.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true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false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are reserved keywords. Don't try using them like other identifiers.</a:t>
            </a:r>
          </a:p>
        </p:txBody>
      </p:sp>
    </p:spTree>
    <p:extLst>
      <p:ext uri="{BB962C8B-B14F-4D97-AF65-F5344CB8AC3E}">
        <p14:creationId xmlns:p14="http://schemas.microsoft.com/office/powerpoint/2010/main" val="165727018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(Boolean)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4635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Have some more operators, typically used with Boolean expressions: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2800" dirty="0" smtClean="0"/>
              <a:t>		(logical AND)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800" dirty="0" smtClean="0"/>
              <a:t>		(logical 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800" dirty="0" smtClean="0"/>
              <a:t>		(bang! logical NOT)</a:t>
            </a:r>
          </a:p>
          <a:p>
            <a:r>
              <a:rPr lang="en-US" sz="2800" dirty="0" smtClean="0"/>
              <a:t>Some examples: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!false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&amp;&amp; true || false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!(true &amp;&amp; false)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+ false &amp;&amp; true =&gt; ???</a:t>
            </a:r>
          </a:p>
          <a:p>
            <a:pPr marL="0" indent="0">
              <a:buNone/>
            </a:pP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 There's also bitwise AND, OR, NOT, and XOR. Use them with numbers.</a:t>
            </a:r>
            <a:endParaRPr lang="en-US" sz="2800" i="1" dirty="0" smtClean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/>
          </a:p>
        </p:txBody>
      </p:sp>
      <p:pic>
        <p:nvPicPr>
          <p:cNvPr id="1026" name="Picture 2" descr="Mohamed G. Gouda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68" y="3773527"/>
            <a:ext cx="16573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8142516" y="4293324"/>
            <a:ext cx="1489166" cy="818123"/>
          </a:xfrm>
          <a:prstGeom prst="wedgeRoundRectCallout">
            <a:avLst>
              <a:gd name="adj1" fmla="val 82871"/>
              <a:gd name="adj2" fmla="val 438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have to </a:t>
            </a:r>
            <a:r>
              <a:rPr lang="en-US" i="1" dirty="0" smtClean="0"/>
              <a:t>memorize</a:t>
            </a:r>
            <a:r>
              <a:rPr lang="en-US" dirty="0" smtClean="0"/>
              <a:t> it!</a:t>
            </a:r>
          </a:p>
        </p:txBody>
      </p:sp>
    </p:spTree>
    <p:extLst>
      <p:ext uri="{BB962C8B-B14F-4D97-AF65-F5344CB8AC3E}">
        <p14:creationId xmlns:p14="http://schemas.microsoft.com/office/powerpoint/2010/main" val="195799530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Conversion, Boolean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en-US" sz="2800" dirty="0" smtClean="0"/>
              <a:t>to Number is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2800" dirty="0" smtClean="0"/>
              <a:t>.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en-US" sz="2800" dirty="0" smtClean="0"/>
              <a:t>to String is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"true" 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false </a:t>
            </a:r>
            <a:r>
              <a:rPr lang="en-US" sz="2800" dirty="0" smtClean="0"/>
              <a:t>to Number is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sz="2800" dirty="0" smtClean="0"/>
              <a:t>.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en-US" sz="2800" dirty="0" smtClean="0"/>
              <a:t>to String is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"false" 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We can extend the same rules from before: if we see a String with +, the operands are converted to Strings. Otherwise, they become numbers.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+ true =&gt;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"true" + false =&gt; "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truefalse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/ (true || false) =&gt;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"Get to the chopper!" – 1 &amp;&amp; true =&gt; ???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42412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 </a:t>
            </a:r>
            <a:r>
              <a:rPr lang="en-US" dirty="0" smtClean="0"/>
              <a:t>Truthiness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72483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ALL expressions in JavaScript</a:t>
            </a:r>
            <a:r>
              <a:rPr lang="en-US" sz="2800" dirty="0" smtClean="0"/>
              <a:t> are either "</a:t>
            </a:r>
            <a:r>
              <a:rPr lang="en-US" sz="2800" dirty="0" err="1" smtClean="0"/>
              <a:t>truthy</a:t>
            </a:r>
            <a:r>
              <a:rPr lang="en-US" sz="2800" dirty="0" smtClean="0"/>
              <a:t>" or "</a:t>
            </a:r>
            <a:r>
              <a:rPr lang="en-US" sz="2800" dirty="0" err="1" smtClean="0"/>
              <a:t>falsy</a:t>
            </a:r>
            <a:r>
              <a:rPr lang="en-US" sz="2800" dirty="0" smtClean="0"/>
              <a:t>".</a:t>
            </a:r>
            <a:br>
              <a:rPr lang="en-US" sz="2800" dirty="0" smtClean="0"/>
            </a:br>
            <a:r>
              <a:rPr lang="en-US" sz="2800" dirty="0" smtClean="0"/>
              <a:t>The rules, for what we've covered so far, are simple: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and NaN</a:t>
            </a:r>
            <a:r>
              <a:rPr lang="en-US" sz="2600" dirty="0" smtClean="0"/>
              <a:t> are </a:t>
            </a:r>
            <a:r>
              <a:rPr lang="en-US" sz="2600" dirty="0" err="1" smtClean="0"/>
              <a:t>falsy</a:t>
            </a:r>
            <a:r>
              <a:rPr lang="en-US" sz="2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"" is </a:t>
            </a:r>
            <a:r>
              <a:rPr lang="en-US" sz="2600" dirty="0" err="1" smtClean="0"/>
              <a:t>falsy</a:t>
            </a:r>
            <a:r>
              <a:rPr lang="en-US" sz="2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All other Numbers and </a:t>
            </a:r>
            <a:r>
              <a:rPr lang="en-US" sz="2600" dirty="0"/>
              <a:t>S</a:t>
            </a:r>
            <a:r>
              <a:rPr lang="en-US" sz="2600" dirty="0" smtClean="0"/>
              <a:t>trings are </a:t>
            </a:r>
            <a:r>
              <a:rPr lang="en-US" sz="2600" dirty="0" err="1" smtClean="0"/>
              <a:t>truthy</a:t>
            </a:r>
            <a:r>
              <a:rPr lang="en-US" sz="26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!!0 =&gt;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&amp;&amp; true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 || false =&gt; -1</a:t>
            </a:r>
            <a:endParaRPr lang="en-US" sz="2800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&amp;&amp; "" =&gt; ""</a:t>
            </a:r>
            <a:endParaRPr lang="en-US" sz="2800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&amp;&amp; ("x" + "files") =&gt; false</a:t>
            </a:r>
            <a:r>
              <a:rPr lang="en-US" sz="2800" dirty="0" smtClean="0">
                <a:cs typeface="Consolas" panose="020B0609020204030204" pitchFamily="49" charset="0"/>
              </a:rPr>
              <a:t>		</a:t>
            </a:r>
          </a:p>
        </p:txBody>
      </p:sp>
      <p:pic>
        <p:nvPicPr>
          <p:cNvPr id="2050" name="Picture 2" descr="https://s16-us2.ixquick.com/cgi-bin/serveimage?url=http:%2F%2Fwww.queryonline.it%2Fwp-content%2Fuploads%2F2015%2F03%2FThe-Truth-Is-Out-There.jpg&amp;sp=0293feb261d3656038d50b133389bc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30" y="3461707"/>
            <a:ext cx="3747044" cy="28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73086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b="1" dirty="0" smtClean="0"/>
          </a:p>
          <a:p>
            <a:pPr algn="ctr"/>
            <a:endParaRPr lang="en-US" sz="3600" b="1" dirty="0"/>
          </a:p>
          <a:p>
            <a:pPr algn="ctr"/>
            <a:r>
              <a:rPr lang="en-US" sz="3600" b="1" dirty="0" smtClean="0"/>
              <a:t>"</a:t>
            </a:r>
            <a:r>
              <a:rPr lang="en-US" sz="3600" b="1" dirty="0"/>
              <a:t>It's the only language that people feel they don't need to learn it before they start using it."</a:t>
            </a:r>
            <a:r>
              <a:rPr lang="en-US" sz="3600" dirty="0"/>
              <a:t> </a:t>
            </a:r>
            <a:endParaRPr lang="en-US" sz="3600" dirty="0" smtClean="0"/>
          </a:p>
          <a:p>
            <a:pPr algn="ctr"/>
            <a:r>
              <a:rPr lang="en-US" sz="2400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–</a:t>
            </a:r>
            <a:r>
              <a:rPr lang="en-US" sz="3600" dirty="0"/>
              <a:t>Douglas </a:t>
            </a:r>
            <a:r>
              <a:rPr lang="en-US" sz="3600" dirty="0" err="1" smtClean="0"/>
              <a:t>Crockford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0783102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The equality operators are guaranteed to evaluate into a Boolean expression.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800" dirty="0" smtClean="0"/>
              <a:t>		(equality after type conversion),			!=	(not equal)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2800" dirty="0" smtClean="0"/>
              <a:t>		(strict equality, no type conversion, "identical"),	!==	(not identical)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== works for the most part, and has some neat tricks…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-5 == 5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"It's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showtime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!" == "It's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showtime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!"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!= true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== "1"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== '0'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-123 == '-0123' =&gt; true</a:t>
            </a:r>
          </a:p>
        </p:txBody>
      </p:sp>
    </p:spTree>
    <p:extLst>
      <p:ext uri="{BB962C8B-B14F-4D97-AF65-F5344CB8AC3E}">
        <p14:creationId xmlns:p14="http://schemas.microsoft.com/office/powerpoint/2010/main" val="303812812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202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The equality operators are guaranteed to evaluate into a Boolean expression.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800" dirty="0" smtClean="0"/>
              <a:t>		(equality after type conversion</a:t>
            </a:r>
            <a:r>
              <a:rPr lang="en-US" sz="2800" dirty="0"/>
              <a:t>),			!=	(not equal</a:t>
            </a:r>
            <a:r>
              <a:rPr lang="en-US" sz="28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2800" dirty="0" smtClean="0"/>
              <a:t>		(strict equality, no type conversion, "identical"),</a:t>
            </a:r>
            <a:r>
              <a:rPr lang="en-US" sz="2800" dirty="0"/>
              <a:t>	!==	(not identical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…but also makes no sense at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== "true" =&gt; false</a:t>
            </a:r>
          </a:p>
          <a:p>
            <a:r>
              <a:rPr lang="en-US" sz="2800" dirty="0" smtClean="0">
                <a:cs typeface="Consolas" panose="020B0609020204030204" pitchFamily="49" charset="0"/>
              </a:rPr>
              <a:t>When in doubt, use the === operator, which enforces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=== 1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"Here's Johnny!" === "Here's Johnny!"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=== false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"999" !== 999 =&gt; true</a:t>
            </a:r>
          </a:p>
        </p:txBody>
      </p:sp>
    </p:spTree>
    <p:extLst>
      <p:ext uri="{BB962C8B-B14F-4D97-AF65-F5344CB8AC3E}">
        <p14:creationId xmlns:p14="http://schemas.microsoft.com/office/powerpoint/2010/main" val="280886244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Comparison operators are also guaranteed to evaluate into Boolean expressions.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&gt;		(greater than)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&lt;		(less than)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&gt;=		(greater than or equal to)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&lt;=		(less than or equal to)</a:t>
            </a:r>
          </a:p>
          <a:p>
            <a:r>
              <a:rPr lang="en-US" sz="2400" dirty="0" smtClean="0"/>
              <a:t>Use it with numbers: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&gt; 0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&gt;= -12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 &lt;= 82 =&gt;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&lt; 3 =&gt; false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4560" y="4823280"/>
            <a:ext cx="423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Advanced: You can use the comparison operators with Strings. Strings "greater" than other strings would be sorted after the other in ascending order.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6552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Try to figure out the following expressions in your head.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"1" + ((4 * "4") &gt;= 12)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(true &amp;&amp; "03" + "4") || (1 === "1")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"Allow me " + " to break " + " the ice " - " the ice 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!!true &amp;&amp; !!"'" &amp;&amp; !!1 &amp;&amp; !!-1 &amp;&amp; !!'0'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((2 % 2) &amp;&amp; "true") == "0") === 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(.4 / 2 === .2) + "8" - "8"</a:t>
            </a:r>
          </a:p>
        </p:txBody>
      </p:sp>
      <p:pic>
        <p:nvPicPr>
          <p:cNvPr id="1026" name="Picture 2" descr="https://s16-us2.ixquick.com/cgi-bin/serveimage?url=http:%2F%2Fryanunfiltered.files.wordpress.com%2F2012%2F07%2Fmr-freeze1.jpg&amp;sp=2614a273a9230c5b370a36fec588b3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74" y="4285502"/>
            <a:ext cx="2746375" cy="205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5678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An </a:t>
            </a:r>
            <a:r>
              <a:rPr lang="en-US" sz="2800" b="1" dirty="0" smtClean="0"/>
              <a:t>expression </a:t>
            </a:r>
            <a:r>
              <a:rPr lang="en-US" sz="2800" dirty="0" smtClean="0"/>
              <a:t>is anything that </a:t>
            </a:r>
            <a:r>
              <a:rPr lang="en-US" sz="2800" b="1" dirty="0" smtClean="0"/>
              <a:t>evaluates</a:t>
            </a:r>
            <a:r>
              <a:rPr lang="en-US" sz="2800" dirty="0" smtClean="0"/>
              <a:t> to something. The JavaScript console evaluates expressions for us.</a:t>
            </a:r>
          </a:p>
          <a:p>
            <a:r>
              <a:rPr lang="en-US" sz="2800" dirty="0" smtClean="0"/>
              <a:t>There are three </a:t>
            </a:r>
            <a:r>
              <a:rPr lang="en-US" sz="2800" b="1" dirty="0" smtClean="0"/>
              <a:t>primitive types</a:t>
            </a:r>
            <a:r>
              <a:rPr lang="en-US" sz="2800" dirty="0" smtClean="0"/>
              <a:t> with </a:t>
            </a:r>
            <a:r>
              <a:rPr lang="en-US" sz="2800" b="1" dirty="0" smtClean="0"/>
              <a:t>literals</a:t>
            </a:r>
            <a:r>
              <a:rPr lang="en-US" sz="2800" dirty="0" smtClean="0"/>
              <a:t> that we learned today: Number, String, and Boolean. </a:t>
            </a:r>
            <a:r>
              <a:rPr lang="en-US" sz="2800" b="1" dirty="0" smtClean="0"/>
              <a:t>Literals express to themselves.</a:t>
            </a:r>
          </a:p>
          <a:p>
            <a:r>
              <a:rPr lang="en-US" sz="2800" dirty="0" smtClean="0"/>
              <a:t>We can </a:t>
            </a:r>
            <a:r>
              <a:rPr lang="en-US" sz="2800" b="1" dirty="0" smtClean="0"/>
              <a:t>combine expressions</a:t>
            </a:r>
            <a:r>
              <a:rPr lang="en-US" sz="2800" dirty="0" smtClean="0"/>
              <a:t> using </a:t>
            </a:r>
            <a:r>
              <a:rPr lang="en-US" sz="2800" b="1" dirty="0" smtClean="0"/>
              <a:t>operators</a:t>
            </a:r>
            <a:r>
              <a:rPr lang="en-US" sz="2800" dirty="0" smtClean="0"/>
              <a:t> to form </a:t>
            </a:r>
            <a:r>
              <a:rPr lang="en-US" sz="2800" b="1" dirty="0" smtClean="0"/>
              <a:t>new expressions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type</a:t>
            </a:r>
            <a:r>
              <a:rPr lang="en-US" sz="2800" dirty="0" smtClean="0"/>
              <a:t> of an expression is determined at run time, and </a:t>
            </a:r>
            <a:r>
              <a:rPr lang="en-US" sz="2800" b="1" dirty="0" smtClean="0"/>
              <a:t>we can mix types </a:t>
            </a:r>
            <a:r>
              <a:rPr lang="en-US" sz="2800" dirty="0" smtClean="0"/>
              <a:t>in our expressions.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"Holy hole in a donut, Batman!" =&gt; 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"Holy hole in a donut, Batman!"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770" y="4930747"/>
            <a:ext cx="2336910" cy="141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604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+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pPr algn="ctr"/>
            <a:r>
              <a:rPr lang="en-US" sz="3200" dirty="0" smtClean="0"/>
              <a:t>Thanks for coming! </a:t>
            </a:r>
          </a:p>
          <a:p>
            <a:pPr algn="ctr"/>
            <a:r>
              <a:rPr lang="en-US" sz="3200" dirty="0" smtClean="0"/>
              <a:t>Remember: next Wednesday, 9/16, we'll be meeting in </a:t>
            </a:r>
            <a:br>
              <a:rPr lang="en-US" sz="3200" dirty="0" smtClean="0"/>
            </a:br>
            <a:r>
              <a:rPr lang="en-US" sz="3200" b="1" dirty="0" smtClean="0"/>
              <a:t>GDC 1.304</a:t>
            </a:r>
            <a:r>
              <a:rPr lang="en-US" sz="3200" dirty="0" smtClean="0"/>
              <a:t> at 6:30p</a:t>
            </a:r>
            <a:endParaRPr lang="en-US" sz="3200" b="1" dirty="0" smtClean="0"/>
          </a:p>
          <a:p>
            <a:pPr algn="ctr"/>
            <a:r>
              <a:rPr lang="en-US" sz="3200" dirty="0" smtClean="0"/>
              <a:t>Before you leave, please fill out this </a:t>
            </a:r>
            <a:r>
              <a:rPr lang="en-US" sz="3200" dirty="0"/>
              <a:t>anonymous survey: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://bit.ly/1g7zpwS</a:t>
            </a:r>
          </a:p>
        </p:txBody>
      </p:sp>
    </p:spTree>
    <p:extLst>
      <p:ext uri="{BB962C8B-B14F-4D97-AF65-F5344CB8AC3E}">
        <p14:creationId xmlns:p14="http://schemas.microsoft.com/office/powerpoint/2010/main" val="94956240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 </a:t>
            </a:r>
            <a:r>
              <a:rPr lang="en-US" i="1" dirty="0" smtClean="0"/>
              <a:t>is</a:t>
            </a:r>
            <a:r>
              <a:rPr lang="en-US" dirty="0" smtClean="0"/>
              <a:t>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It's </a:t>
            </a:r>
            <a:r>
              <a:rPr lang="en-US" sz="2800" b="1" dirty="0"/>
              <a:t>the programming language of the web.</a:t>
            </a:r>
            <a:r>
              <a:rPr lang="en-US" sz="2800" dirty="0"/>
              <a:t> JavaScript runs on any modern device with a browser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It's a general purpose programming language.</a:t>
            </a:r>
            <a:r>
              <a:rPr lang="en-US" sz="2800" dirty="0" smtClean="0"/>
              <a:t> Run it on the desktop and server with Node.js, no browser required.</a:t>
            </a:r>
          </a:p>
          <a:p>
            <a:r>
              <a:rPr lang="en-US" sz="2800" b="1" dirty="0"/>
              <a:t>It's not Java. </a:t>
            </a:r>
            <a:r>
              <a:rPr lang="en-US" sz="2800" dirty="0"/>
              <a:t>JavaScript and Java have radically different approaches in terms of design.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680830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i="1" dirty="0" smtClean="0"/>
              <a:t>JavaScript from the Ground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682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Learn the language, not the syntax.</a:t>
            </a:r>
            <a:r>
              <a:rPr lang="en-US" sz="2800" dirty="0" smtClean="0"/>
              <a:t> It’s easy to find snippets of code online that </a:t>
            </a:r>
            <a:r>
              <a:rPr lang="en-US" sz="2800" i="1" dirty="0" smtClean="0"/>
              <a:t>work</a:t>
            </a:r>
            <a:r>
              <a:rPr lang="en-US" sz="2800" dirty="0" smtClean="0"/>
              <a:t>, but it’s hard to find good explanations for </a:t>
            </a:r>
            <a:r>
              <a:rPr lang="en-US" sz="2800" i="1" dirty="0" smtClean="0"/>
              <a:t>why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Read and write JavaScript with confidence.</a:t>
            </a:r>
            <a:r>
              <a:rPr lang="en-US" sz="2800" dirty="0" smtClean="0"/>
              <a:t> Understanding common JavaScript patterns will allow you to read and write practical, robust, and reusable code.</a:t>
            </a:r>
          </a:p>
          <a:p>
            <a:r>
              <a:rPr lang="en-US" sz="2800" b="1" dirty="0" smtClean="0"/>
              <a:t>JavaScript is weird.</a:t>
            </a:r>
            <a:r>
              <a:rPr lang="en-US" sz="2800" dirty="0" smtClean="0"/>
              <a:t> Recognize and take advantage of JavaScript’s quirks as features, rather than bugs.</a:t>
            </a:r>
          </a:p>
          <a:p>
            <a:pPr marL="0" indent="0">
              <a:buNone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28785742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423899"/>
              </p:ext>
            </p:extLst>
          </p:nvPr>
        </p:nvGraphicFramePr>
        <p:xfrm>
          <a:off x="1096963" y="1846263"/>
          <a:ext cx="10058400" cy="29260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01868"/>
                <a:gridCol w="58565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Part 0: Expressions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4: JavaScript &lt;3 DOM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(JavaScript for the Web)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1: Statements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5: Object Oriented JavaScript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</a:t>
                      </a:r>
                      <a:r>
                        <a:rPr lang="en-US" sz="2800" baseline="0" dirty="0" smtClean="0"/>
                        <a:t> 2: Objects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6: Asynchronous</a:t>
                      </a:r>
                      <a:r>
                        <a:rPr lang="en-US" sz="2800" baseline="0" dirty="0" smtClean="0"/>
                        <a:t> JavaScript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3: Functions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7: Advanced JavaScript Concepts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(JavaScript Graduation</a:t>
                      </a:r>
                      <a:r>
                        <a:rPr lang="en-US" sz="2800" baseline="0" dirty="0" smtClean="0"/>
                        <a:t> Day!)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29229" y="5037666"/>
            <a:ext cx="10485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Most classes will be held in GDC 1.304 in the basement. </a:t>
            </a:r>
            <a:r>
              <a:rPr lang="en-US" sz="2800" smtClean="0"/>
              <a:t>(</a:t>
            </a:r>
            <a:r>
              <a:rPr lang="en-US" sz="2800" dirty="0" smtClean="0"/>
              <a:t>If you have friends there right now, please tell them to </a:t>
            </a:r>
            <a:r>
              <a:rPr lang="en-US" sz="2800" smtClean="0"/>
              <a:t>come here - GDC 6.302!)</a:t>
            </a:r>
            <a:r>
              <a:rPr lang="en-US" sz="2800" b="1" smtClean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145730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This slide deck</a:t>
            </a:r>
            <a:r>
              <a:rPr lang="en-US" sz="2800" dirty="0" smtClean="0"/>
              <a:t> is used for the big ideas:</a:t>
            </a:r>
            <a:endParaRPr lang="en-US" sz="2800" b="1" dirty="0" smtClean="0"/>
          </a:p>
          <a:p>
            <a:pPr lvl="1"/>
            <a:r>
              <a:rPr lang="en-US" sz="2600" b="1" dirty="0" smtClean="0"/>
              <a:t>Concepts</a:t>
            </a:r>
            <a:r>
              <a:rPr lang="en-US" sz="2600" dirty="0" smtClean="0"/>
              <a:t> define key vocabulary. </a:t>
            </a:r>
          </a:p>
          <a:p>
            <a:pPr lvl="1"/>
            <a:r>
              <a:rPr lang="en-US" sz="2600" b="1" dirty="0" smtClean="0"/>
              <a:t>Examples</a:t>
            </a:r>
            <a:r>
              <a:rPr lang="en-US" sz="2600" dirty="0" smtClean="0"/>
              <a:t> highlight common use cases.</a:t>
            </a:r>
          </a:p>
          <a:p>
            <a:pPr lvl="1"/>
            <a:r>
              <a:rPr lang="en-US" sz="2600" b="1" dirty="0" smtClean="0"/>
              <a:t>Advanced</a:t>
            </a:r>
            <a:r>
              <a:rPr lang="en-US" sz="2600" dirty="0" smtClean="0"/>
              <a:t> material is for seasoned developers.</a:t>
            </a:r>
          </a:p>
          <a:p>
            <a:pPr lvl="1"/>
            <a:endParaRPr lang="en-US" sz="2600" b="1" dirty="0"/>
          </a:p>
          <a:p>
            <a:r>
              <a:rPr lang="en-US" sz="2800" b="1" dirty="0" smtClean="0"/>
              <a:t>The browser</a:t>
            </a:r>
            <a:r>
              <a:rPr lang="en-US" sz="2800" dirty="0" smtClean="0"/>
              <a:t> (for now) is used to execute JavaScript.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Try it: Open your browser and press </a:t>
            </a:r>
            <a:r>
              <a:rPr lang="en-US" sz="2800" b="1" dirty="0" smtClean="0"/>
              <a:t>F12</a:t>
            </a:r>
            <a:r>
              <a:rPr lang="en-US" sz="2800" dirty="0" smtClean="0"/>
              <a:t> to access the console. Follow along, ask questions, and try things out!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089492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45910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a JavaScript expression that evaluates to: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“Holy hole in a donut, Batman!”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661" y="3191717"/>
            <a:ext cx="4779425" cy="288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0673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3024" t="18" r="22533" b="42008"/>
          <a:stretch/>
        </p:blipFill>
        <p:spPr>
          <a:xfrm>
            <a:off x="0" y="0"/>
            <a:ext cx="12419635" cy="68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404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</a:t>
            </a:r>
            <a:r>
              <a:rPr lang="en-US" dirty="0" smtClean="0"/>
              <a:t> Expression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i="1" dirty="0" smtClean="0"/>
              <a:t>expression</a:t>
            </a:r>
            <a:r>
              <a:rPr lang="en-US" sz="2800" dirty="0" smtClean="0"/>
              <a:t> is anything that evaluates to something. </a:t>
            </a:r>
          </a:p>
          <a:p>
            <a:r>
              <a:rPr lang="en-US" sz="2800" dirty="0" smtClean="0"/>
              <a:t>The JavaScript console evaluates expressions!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=&gt;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+ 1 =&gt;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"Hello, World!" =&gt; "Hello, World!"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(5 * 2) % 4 + "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=&gt; ???</a:t>
            </a:r>
          </a:p>
          <a:p>
            <a:r>
              <a:rPr lang="en-US" sz="2800" dirty="0" smtClean="0"/>
              <a:t>Nearly everything is an expression!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1026" name="Picture 2" descr="Oprah amazing bees giveawa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268" y="4817329"/>
            <a:ext cx="274320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89268" y="5737505"/>
            <a:ext cx="27432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Expressions!</a:t>
            </a:r>
          </a:p>
        </p:txBody>
      </p:sp>
    </p:spTree>
    <p:extLst>
      <p:ext uri="{BB962C8B-B14F-4D97-AF65-F5344CB8AC3E}">
        <p14:creationId xmlns:p14="http://schemas.microsoft.com/office/powerpoint/2010/main" val="346516971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636</TotalTime>
  <Words>1804</Words>
  <Application>Microsoft Office PowerPoint</Application>
  <PresentationFormat>Widescreen</PresentationFormat>
  <Paragraphs>268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GulimChe</vt:lpstr>
      <vt:lpstr>Arial</vt:lpstr>
      <vt:lpstr>Calibri</vt:lpstr>
      <vt:lpstr>Calibri Light</vt:lpstr>
      <vt:lpstr>Consolas</vt:lpstr>
      <vt:lpstr>Wingdings</vt:lpstr>
      <vt:lpstr>Retrospect</vt:lpstr>
      <vt:lpstr>JavaScript from the Ground Up   Please sign in! http://bit.ly/1K5Xsbs</vt:lpstr>
      <vt:lpstr>JavaScript</vt:lpstr>
      <vt:lpstr>So… what is JavaScript?</vt:lpstr>
      <vt:lpstr>Why JavaScript from the Ground Up?</vt:lpstr>
      <vt:lpstr>General Schedule</vt:lpstr>
      <vt:lpstr>Presentation Format</vt:lpstr>
      <vt:lpstr>Problem of the Day</vt:lpstr>
      <vt:lpstr>PowerPoint Presentation</vt:lpstr>
      <vt:lpstr>Concept: Expression</vt:lpstr>
      <vt:lpstr>Concept: Number Literal</vt:lpstr>
      <vt:lpstr>Concept: Operator</vt:lpstr>
      <vt:lpstr>Concept: String Literal</vt:lpstr>
      <vt:lpstr>+, the lone String Operator</vt:lpstr>
      <vt:lpstr>Expressions Have Type!</vt:lpstr>
      <vt:lpstr>Implicit Type Conversion</vt:lpstr>
      <vt:lpstr>Concept: Boolean Literal</vt:lpstr>
      <vt:lpstr>(Boolean) Operators</vt:lpstr>
      <vt:lpstr>Type Conversion, Boolean Edition</vt:lpstr>
      <vt:lpstr>Concept: Truthiness</vt:lpstr>
      <vt:lpstr>Equality Operators</vt:lpstr>
      <vt:lpstr>Equality Operators</vt:lpstr>
      <vt:lpstr>Comparison Operators</vt:lpstr>
      <vt:lpstr>Putting it All Together</vt:lpstr>
      <vt:lpstr>Wrap Up</vt:lpstr>
      <vt:lpstr>Q&amp;A + Feedback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from the Ground Up</dc:title>
  <dc:creator>Brian Cui</dc:creator>
  <cp:lastModifiedBy>Brian Cui</cp:lastModifiedBy>
  <cp:revision>418</cp:revision>
  <dcterms:created xsi:type="dcterms:W3CDTF">2015-09-01T00:31:42Z</dcterms:created>
  <dcterms:modified xsi:type="dcterms:W3CDTF">2015-09-10T01:07:44Z</dcterms:modified>
</cp:coreProperties>
</file>