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87" r:id="rId3"/>
    <p:sldId id="293" r:id="rId4"/>
    <p:sldId id="280" r:id="rId5"/>
    <p:sldId id="332" r:id="rId6"/>
    <p:sldId id="331" r:id="rId7"/>
    <p:sldId id="333" r:id="rId8"/>
    <p:sldId id="334" r:id="rId9"/>
    <p:sldId id="335" r:id="rId10"/>
    <p:sldId id="336" r:id="rId11"/>
    <p:sldId id="339" r:id="rId12"/>
    <p:sldId id="338" r:id="rId13"/>
    <p:sldId id="344" r:id="rId14"/>
    <p:sldId id="337" r:id="rId15"/>
    <p:sldId id="340" r:id="rId16"/>
    <p:sldId id="342" r:id="rId17"/>
    <p:sldId id="345" r:id="rId18"/>
    <p:sldId id="343" r:id="rId19"/>
    <p:sldId id="33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Cui" initials="BC" lastIdx="5" clrIdx="0">
    <p:extLst>
      <p:ext uri="{19B8F6BF-5375-455C-9EA6-DF929625EA0E}">
        <p15:presenceInfo xmlns:p15="http://schemas.microsoft.com/office/powerpoint/2012/main" userId="affd9c2201f9a0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7" autoAdjust="0"/>
    <p:restoredTop sz="85687" autoAdjust="0"/>
  </p:normalViewPr>
  <p:slideViewPr>
    <p:cSldViewPr snapToGrid="0">
      <p:cViewPr varScale="1">
        <p:scale>
          <a:sx n="100" d="100"/>
          <a:sy n="100" d="100"/>
        </p:scale>
        <p:origin x="8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Your Favorite Movies</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Pt>
            <c:idx val="9"/>
            <c:bubble3D val="0"/>
            <c:spPr>
              <a:solidFill>
                <a:schemeClr val="accent4">
                  <a:lumMod val="60000"/>
                </a:schemeClr>
              </a:solidFill>
              <a:ln>
                <a:noFill/>
              </a:ln>
              <a:effectLst>
                <a:outerShdw blurRad="63500" sx="102000" sy="102000" algn="ctr" rotWithShape="0">
                  <a:prstClr val="black">
                    <a:alpha val="20000"/>
                  </a:prstClr>
                </a:outerShdw>
              </a:effectLst>
            </c:spPr>
          </c:dPt>
          <c:dPt>
            <c:idx val="10"/>
            <c:bubble3D val="0"/>
            <c:spPr>
              <a:solidFill>
                <a:schemeClr val="accent5">
                  <a:lumMod val="60000"/>
                </a:schemeClr>
              </a:solidFill>
              <a:ln>
                <a:noFill/>
              </a:ln>
              <a:effectLst>
                <a:outerShdw blurRad="63500" sx="102000" sy="102000" algn="ctr" rotWithShape="0">
                  <a:prstClr val="black">
                    <a:alpha val="20000"/>
                  </a:prstClr>
                </a:outerShdw>
              </a:effectLst>
            </c:spPr>
          </c:dPt>
          <c:dPt>
            <c:idx val="11"/>
            <c:bubble3D val="0"/>
            <c:spPr>
              <a:solidFill>
                <a:schemeClr val="accent6">
                  <a:lumMod val="60000"/>
                </a:schemeClr>
              </a:solidFill>
              <a:ln>
                <a:noFill/>
              </a:ln>
              <a:effectLst>
                <a:outerShdw blurRad="635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1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1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1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dLbl>
            <c:dLbl>
              <c:idx val="1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14"/>
                <c:pt idx="0">
                  <c:v>Monty Python</c:v>
                </c:pt>
                <c:pt idx="1">
                  <c:v>Taxi Driver</c:v>
                </c:pt>
                <c:pt idx="2">
                  <c:v>Lord of the Rings: Return of the King</c:v>
                </c:pt>
                <c:pt idx="3">
                  <c:v>Interstellar</c:v>
                </c:pt>
                <c:pt idx="4">
                  <c:v>Troy</c:v>
                </c:pt>
                <c:pt idx="5">
                  <c:v>The Dark Knight</c:v>
                </c:pt>
                <c:pt idx="6">
                  <c:v>The Room</c:v>
                </c:pt>
                <c:pt idx="7">
                  <c:v>Mad Max: Fury Road</c:v>
                </c:pt>
                <c:pt idx="8">
                  <c:v>idk l o l</c:v>
                </c:pt>
                <c:pt idx="9">
                  <c:v>Total Recall</c:v>
                </c:pt>
                <c:pt idx="10">
                  <c:v>Fight Club</c:v>
                </c:pt>
                <c:pt idx="11">
                  <c:v>The Prestige</c:v>
                </c:pt>
                <c:pt idx="12">
                  <c:v>Gladiator</c:v>
                </c:pt>
                <c:pt idx="13">
                  <c:v>Good Will Hunting</c:v>
                </c:pt>
              </c:strCache>
            </c:strRef>
          </c:cat>
          <c:val>
            <c:numRef>
              <c:f>Sheet1!$B$2:$B$15</c:f>
              <c:numCache>
                <c:formatCode>General</c:formatCode>
                <c:ptCount val="14"/>
                <c:pt idx="0">
                  <c:v>1</c:v>
                </c:pt>
                <c:pt idx="1">
                  <c:v>1</c:v>
                </c:pt>
                <c:pt idx="2">
                  <c:v>1</c:v>
                </c:pt>
                <c:pt idx="3">
                  <c:v>3</c:v>
                </c:pt>
                <c:pt idx="4">
                  <c:v>1</c:v>
                </c:pt>
                <c:pt idx="5">
                  <c:v>2</c:v>
                </c:pt>
                <c:pt idx="6">
                  <c:v>1</c:v>
                </c:pt>
                <c:pt idx="7">
                  <c:v>1</c:v>
                </c:pt>
                <c:pt idx="8">
                  <c:v>1</c:v>
                </c:pt>
                <c:pt idx="9">
                  <c:v>1</c:v>
                </c:pt>
                <c:pt idx="10">
                  <c:v>1</c:v>
                </c:pt>
                <c:pt idx="11">
                  <c:v>1</c:v>
                </c:pt>
                <c:pt idx="12">
                  <c:v>1</c:v>
                </c:pt>
                <c:pt idx="13">
                  <c:v>1</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DEE89-1C10-4A7A-B2C0-183D94ABC59D}"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62571-F092-45C1-8001-5A40DC5B8EA2}" type="slidenum">
              <a:rPr lang="en-US" smtClean="0"/>
              <a:t>‹#›</a:t>
            </a:fld>
            <a:endParaRPr lang="en-US"/>
          </a:p>
        </p:txBody>
      </p:sp>
    </p:spTree>
    <p:extLst>
      <p:ext uri="{BB962C8B-B14F-4D97-AF65-F5344CB8AC3E}">
        <p14:creationId xmlns:p14="http://schemas.microsoft.com/office/powerpoint/2010/main" val="364560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Except</a:t>
            </a:r>
            <a:r>
              <a:rPr lang="en-US" dirty="0" smtClean="0"/>
              <a:t>, </a:t>
            </a:r>
            <a:r>
              <a:rPr lang="en-US" smtClean="0"/>
              <a:t>the properties </a:t>
            </a:r>
            <a:r>
              <a:rPr lang="en-US" dirty="0" smtClean="0"/>
              <a:t>of </a:t>
            </a:r>
            <a:r>
              <a:rPr lang="en-US" smtClean="0"/>
              <a:t>the primitive</a:t>
            </a:r>
            <a:r>
              <a:rPr lang="en-US" baseline="0" smtClean="0"/>
              <a:t> types </a:t>
            </a:r>
            <a:r>
              <a:rPr lang="en-US" baseline="0" dirty="0" smtClean="0"/>
              <a:t>are </a:t>
            </a:r>
            <a:r>
              <a:rPr lang="en-US" i="1" baseline="0" dirty="0" smtClean="0"/>
              <a:t>immutable</a:t>
            </a:r>
            <a:r>
              <a:rPr lang="en-US" i="0" baseline="0" dirty="0" smtClean="0"/>
              <a:t> or </a:t>
            </a:r>
            <a:r>
              <a:rPr lang="en-US" i="1" baseline="0" dirty="0" smtClean="0"/>
              <a:t>unchangeable</a:t>
            </a:r>
            <a:r>
              <a:rPr lang="en-US" i="0" baseline="0" smtClean="0"/>
              <a:t>. Attempting </a:t>
            </a:r>
            <a:r>
              <a:rPr lang="en-US" i="0" baseline="0" dirty="0" smtClean="0"/>
              <a:t>to </a:t>
            </a:r>
            <a:r>
              <a:rPr lang="en-US" i="0" baseline="0" smtClean="0"/>
              <a:t>assign properties </a:t>
            </a:r>
            <a:r>
              <a:rPr lang="en-US" i="0" baseline="0" dirty="0" smtClean="0"/>
              <a:t>to </a:t>
            </a:r>
            <a:r>
              <a:rPr lang="en-US" i="0" baseline="0" smtClean="0"/>
              <a:t>a primitive type </a:t>
            </a:r>
            <a:r>
              <a:rPr lang="en-US" i="0" baseline="0" dirty="0" smtClean="0"/>
              <a:t>won't cause an error, but </a:t>
            </a:r>
            <a:r>
              <a:rPr lang="en-US" i="0" baseline="0" smtClean="0"/>
              <a:t>those properties </a:t>
            </a:r>
            <a:r>
              <a:rPr lang="en-US" i="0" baseline="0" dirty="0" smtClean="0"/>
              <a:t>w</a:t>
            </a:r>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2</a:t>
            </a:fld>
            <a:endParaRPr lang="en-US"/>
          </a:p>
        </p:txBody>
      </p:sp>
    </p:spTree>
    <p:extLst>
      <p:ext uri="{BB962C8B-B14F-4D97-AF65-F5344CB8AC3E}">
        <p14:creationId xmlns:p14="http://schemas.microsoft.com/office/powerpoint/2010/main" val="379826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12</a:t>
            </a:fld>
            <a:endParaRPr lang="en-US"/>
          </a:p>
        </p:txBody>
      </p:sp>
    </p:spTree>
    <p:extLst>
      <p:ext uri="{BB962C8B-B14F-4D97-AF65-F5344CB8AC3E}">
        <p14:creationId xmlns:p14="http://schemas.microsoft.com/office/powerpoint/2010/main" val="341658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13</a:t>
            </a:fld>
            <a:endParaRPr lang="en-US"/>
          </a:p>
        </p:txBody>
      </p:sp>
    </p:spTree>
    <p:extLst>
      <p:ext uri="{BB962C8B-B14F-4D97-AF65-F5344CB8AC3E}">
        <p14:creationId xmlns:p14="http://schemas.microsoft.com/office/powerpoint/2010/main" val="24904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14</a:t>
            </a:fld>
            <a:endParaRPr lang="en-US"/>
          </a:p>
        </p:txBody>
      </p:sp>
    </p:spTree>
    <p:extLst>
      <p:ext uri="{BB962C8B-B14F-4D97-AF65-F5344CB8AC3E}">
        <p14:creationId xmlns:p14="http://schemas.microsoft.com/office/powerpoint/2010/main" val="895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15</a:t>
            </a:fld>
            <a:endParaRPr lang="en-US"/>
          </a:p>
        </p:txBody>
      </p:sp>
    </p:spTree>
    <p:extLst>
      <p:ext uri="{BB962C8B-B14F-4D97-AF65-F5344CB8AC3E}">
        <p14:creationId xmlns:p14="http://schemas.microsoft.com/office/powerpoint/2010/main" val="109273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16</a:t>
            </a:fld>
            <a:endParaRPr lang="en-US"/>
          </a:p>
        </p:txBody>
      </p:sp>
    </p:spTree>
    <p:extLst>
      <p:ext uri="{BB962C8B-B14F-4D97-AF65-F5344CB8AC3E}">
        <p14:creationId xmlns:p14="http://schemas.microsoft.com/office/powerpoint/2010/main" val="666693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18</a:t>
            </a:fld>
            <a:endParaRPr lang="en-US"/>
          </a:p>
        </p:txBody>
      </p:sp>
    </p:spTree>
    <p:extLst>
      <p:ext uri="{BB962C8B-B14F-4D97-AF65-F5344CB8AC3E}">
        <p14:creationId xmlns:p14="http://schemas.microsoft.com/office/powerpoint/2010/main" val="3268903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19</a:t>
            </a:fld>
            <a:endParaRPr lang="en-US"/>
          </a:p>
        </p:txBody>
      </p:sp>
    </p:spTree>
    <p:extLst>
      <p:ext uri="{BB962C8B-B14F-4D97-AF65-F5344CB8AC3E}">
        <p14:creationId xmlns:p14="http://schemas.microsoft.com/office/powerpoint/2010/main" val="3107831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baseline="0" dirty="0" smtClean="0"/>
          </a:p>
        </p:txBody>
      </p:sp>
      <p:sp>
        <p:nvSpPr>
          <p:cNvPr id="4" name="Slide Number Placeholder 3"/>
          <p:cNvSpPr>
            <a:spLocks noGrp="1"/>
          </p:cNvSpPr>
          <p:nvPr>
            <p:ph type="sldNum" sz="quarter" idx="10"/>
          </p:nvPr>
        </p:nvSpPr>
        <p:spPr/>
        <p:txBody>
          <a:bodyPr/>
          <a:lstStyle/>
          <a:p>
            <a:fld id="{2B462571-F092-45C1-8001-5A40DC5B8EA2}" type="slidenum">
              <a:rPr lang="en-US" smtClean="0"/>
              <a:t>3</a:t>
            </a:fld>
            <a:endParaRPr lang="en-US"/>
          </a:p>
        </p:txBody>
      </p:sp>
    </p:spTree>
    <p:extLst>
      <p:ext uri="{BB962C8B-B14F-4D97-AF65-F5344CB8AC3E}">
        <p14:creationId xmlns:p14="http://schemas.microsoft.com/office/powerpoint/2010/main" val="356329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B462571-F092-45C1-8001-5A40DC5B8EA2}" type="slidenum">
              <a:rPr lang="en-US" smtClean="0"/>
              <a:t>4</a:t>
            </a:fld>
            <a:endParaRPr lang="en-US"/>
          </a:p>
        </p:txBody>
      </p:sp>
    </p:spTree>
    <p:extLst>
      <p:ext uri="{BB962C8B-B14F-4D97-AF65-F5344CB8AC3E}">
        <p14:creationId xmlns:p14="http://schemas.microsoft.com/office/powerpoint/2010/main" val="2584185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6</a:t>
            </a:fld>
            <a:endParaRPr lang="en-US"/>
          </a:p>
        </p:txBody>
      </p:sp>
    </p:spTree>
    <p:extLst>
      <p:ext uri="{BB962C8B-B14F-4D97-AF65-F5344CB8AC3E}">
        <p14:creationId xmlns:p14="http://schemas.microsoft.com/office/powerpoint/2010/main" val="366562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7</a:t>
            </a:fld>
            <a:endParaRPr lang="en-US"/>
          </a:p>
        </p:txBody>
      </p:sp>
    </p:spTree>
    <p:extLst>
      <p:ext uri="{BB962C8B-B14F-4D97-AF65-F5344CB8AC3E}">
        <p14:creationId xmlns:p14="http://schemas.microsoft.com/office/powerpoint/2010/main" val="351496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8</a:t>
            </a:fld>
            <a:endParaRPr lang="en-US"/>
          </a:p>
        </p:txBody>
      </p:sp>
    </p:spTree>
    <p:extLst>
      <p:ext uri="{BB962C8B-B14F-4D97-AF65-F5344CB8AC3E}">
        <p14:creationId xmlns:p14="http://schemas.microsoft.com/office/powerpoint/2010/main" val="393274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9</a:t>
            </a:fld>
            <a:endParaRPr lang="en-US"/>
          </a:p>
        </p:txBody>
      </p:sp>
    </p:spTree>
    <p:extLst>
      <p:ext uri="{BB962C8B-B14F-4D97-AF65-F5344CB8AC3E}">
        <p14:creationId xmlns:p14="http://schemas.microsoft.com/office/powerpoint/2010/main" val="128763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10</a:t>
            </a:fld>
            <a:endParaRPr lang="en-US"/>
          </a:p>
        </p:txBody>
      </p:sp>
    </p:spTree>
    <p:extLst>
      <p:ext uri="{BB962C8B-B14F-4D97-AF65-F5344CB8AC3E}">
        <p14:creationId xmlns:p14="http://schemas.microsoft.com/office/powerpoint/2010/main" val="3933642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462571-F092-45C1-8001-5A40DC5B8EA2}" type="slidenum">
              <a:rPr lang="en-US" smtClean="0"/>
              <a:t>11</a:t>
            </a:fld>
            <a:endParaRPr lang="en-US"/>
          </a:p>
        </p:txBody>
      </p:sp>
    </p:spTree>
    <p:extLst>
      <p:ext uri="{BB962C8B-B14F-4D97-AF65-F5344CB8AC3E}">
        <p14:creationId xmlns:p14="http://schemas.microsoft.com/office/powerpoint/2010/main" val="2607728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608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334816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665B8D-F36E-44C1-9E17-7FE8E7098B0A}"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5888645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156" y="292910"/>
            <a:ext cx="10058400" cy="1450757"/>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097280" y="1845734"/>
            <a:ext cx="10058400" cy="4509670"/>
          </a:xfrm>
        </p:spPr>
        <p:txBody>
          <a:bodyPr/>
          <a:lstStyle>
            <a:lvl1pPr marL="512763" indent="-512763">
              <a:buFont typeface="Wingdings" panose="05000000000000000000" pitchFamily="2" charset="2"/>
              <a:buChar char="Ø"/>
              <a:tabLst>
                <a:tab pos="512763" algn="l"/>
                <a:tab pos="687388" algn="l"/>
              </a:tabLst>
              <a:defRPr/>
            </a:lvl1pPr>
            <a:lvl5pPr marL="74980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A0665B8D-F36E-44C1-9E17-7FE8E7098B0A}"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0927197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665B8D-F36E-44C1-9E17-7FE8E7098B0A}"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FFA9E-B436-431C-B990-FD7566A1AC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5342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665B8D-F36E-44C1-9E17-7FE8E7098B0A}" type="datetimeFigureOut">
              <a:rPr lang="en-US" smtClean="0"/>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18006987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665B8D-F36E-44C1-9E17-7FE8E7098B0A}" type="datetimeFigureOut">
              <a:rPr lang="en-US" smtClean="0"/>
              <a:t>10/21/2015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dirty="0"/>
          </a:p>
        </p:txBody>
      </p:sp>
    </p:spTree>
    <p:extLst>
      <p:ext uri="{BB962C8B-B14F-4D97-AF65-F5344CB8AC3E}">
        <p14:creationId xmlns:p14="http://schemas.microsoft.com/office/powerpoint/2010/main" val="1793415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665B8D-F36E-44C1-9E17-7FE8E7098B0A}" type="datetimeFigureOut">
              <a:rPr lang="en-US" smtClean="0"/>
              <a:t>10/21/2015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74633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665B8D-F36E-44C1-9E17-7FE8E7098B0A}" type="datetimeFigureOut">
              <a:rPr lang="en-US" smtClean="0"/>
              <a:t>10/21/2015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1934252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665B8D-F36E-44C1-9E17-7FE8E7098B0A}" type="datetimeFigureOut">
              <a:rPr lang="en-US" smtClean="0"/>
              <a:t>10/21/2015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8FFA9E-B436-431C-B990-FD7566A1AC8A}" type="slidenum">
              <a:rPr lang="en-US" smtClean="0"/>
              <a:t>‹#›</a:t>
            </a:fld>
            <a:endParaRPr lang="en-US"/>
          </a:p>
        </p:txBody>
      </p:sp>
    </p:spTree>
    <p:extLst>
      <p:ext uri="{BB962C8B-B14F-4D97-AF65-F5344CB8AC3E}">
        <p14:creationId xmlns:p14="http://schemas.microsoft.com/office/powerpoint/2010/main" val="107191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t>
            </a:r>
            <a:r>
              <a:rPr lang="en-US" smtClean="0"/>
              <a:t>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65B8D-F36E-44C1-9E17-7FE8E7098B0A}" type="datetimeFigureOut">
              <a:rPr lang="en-US" smtClean="0"/>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FFA9E-B436-431C-B990-FD7566A1AC8A}" type="slidenum">
              <a:rPr lang="en-US" smtClean="0"/>
              <a:t>‹#›</a:t>
            </a:fld>
            <a:endParaRPr lang="en-US"/>
          </a:p>
        </p:txBody>
      </p:sp>
    </p:spTree>
    <p:extLst>
      <p:ext uri="{BB962C8B-B14F-4D97-AF65-F5344CB8AC3E}">
        <p14:creationId xmlns:p14="http://schemas.microsoft.com/office/powerpoint/2010/main" val="2561644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665B8D-F36E-44C1-9E17-7FE8E7098B0A}" type="datetimeFigureOut">
              <a:rPr lang="en-US" smtClean="0"/>
              <a:t>10/21/2015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8FFA9E-B436-431C-B990-FD7566A1AC8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905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i="1" dirty="0" smtClean="0"/>
              <a:t>JavaScript from the Ground Up</a:t>
            </a:r>
            <a:br>
              <a:rPr lang="en-US" sz="4800" i="1" dirty="0" smtClean="0"/>
            </a:br>
            <a:r>
              <a:rPr lang="en-US" sz="1600" i="1" dirty="0" smtClean="0"/>
              <a:t> </a:t>
            </a:r>
            <a:r>
              <a:rPr lang="en-US" sz="4800" i="1" dirty="0" smtClean="0"/>
              <a:t/>
            </a:r>
            <a:br>
              <a:rPr lang="en-US" sz="4800" i="1" dirty="0" smtClean="0"/>
            </a:br>
            <a:r>
              <a:rPr lang="en-US" sz="4000" dirty="0" smtClean="0"/>
              <a:t>Please sign </a:t>
            </a:r>
            <a:r>
              <a:rPr lang="en-US" sz="4000" dirty="0"/>
              <a:t>i</a:t>
            </a:r>
            <a:r>
              <a:rPr lang="en-US" sz="4000" dirty="0" smtClean="0"/>
              <a:t>n: </a:t>
            </a:r>
            <a:r>
              <a:rPr lang="en-US" sz="3600" dirty="0">
                <a:solidFill>
                  <a:srgbClr val="0070C0"/>
                </a:solidFill>
                <a:latin typeface="Consolas" panose="020B0609020204030204" pitchFamily="49" charset="0"/>
                <a:cs typeface="Consolas" panose="020B0609020204030204" pitchFamily="49" charset="0"/>
              </a:rPr>
              <a:t>https://</a:t>
            </a:r>
            <a:r>
              <a:rPr lang="en-US" sz="3600" dirty="0" smtClean="0">
                <a:solidFill>
                  <a:srgbClr val="0070C0"/>
                </a:solidFill>
                <a:latin typeface="Consolas" panose="020B0609020204030204" pitchFamily="49" charset="0"/>
                <a:cs typeface="Consolas" panose="020B0609020204030204" pitchFamily="49" charset="0"/>
              </a:rPr>
              <a:t>tinyurl.com/q4hyzx7</a:t>
            </a:r>
            <a:endParaRPr lang="en-US" sz="3600" dirty="0">
              <a:solidFill>
                <a:srgbClr val="0070C0"/>
              </a:solidFill>
              <a:latin typeface="Consolas" panose="020B0609020204030204" pitchFamily="49" charset="0"/>
              <a:cs typeface="Consolas" panose="020B0609020204030204" pitchFamily="49" charset="0"/>
            </a:endParaRPr>
          </a:p>
        </p:txBody>
      </p:sp>
      <p:sp>
        <p:nvSpPr>
          <p:cNvPr id="3" name="Subtitle 2"/>
          <p:cNvSpPr>
            <a:spLocks noGrp="1"/>
          </p:cNvSpPr>
          <p:nvPr>
            <p:ph type="subTitle" idx="1"/>
          </p:nvPr>
        </p:nvSpPr>
        <p:spPr/>
        <p:txBody>
          <a:bodyPr/>
          <a:lstStyle/>
          <a:p>
            <a:r>
              <a:rPr lang="en-US" b="1" dirty="0" smtClean="0"/>
              <a:t>Lesson </a:t>
            </a:r>
            <a:r>
              <a:rPr lang="en-US" b="1" dirty="0"/>
              <a:t>5</a:t>
            </a:r>
            <a:r>
              <a:rPr lang="en-US" b="1" dirty="0" smtClean="0"/>
              <a:t>: </a:t>
            </a:r>
            <a:r>
              <a:rPr lang="en-US" b="1" dirty="0" err="1" smtClean="0"/>
              <a:t>Javascript</a:t>
            </a:r>
            <a:r>
              <a:rPr lang="en-US" b="1" dirty="0" smtClean="0"/>
              <a:t> &lt;3 DOM (</a:t>
            </a:r>
            <a:r>
              <a:rPr lang="en-US" b="1" dirty="0" err="1" smtClean="0"/>
              <a:t>Javascript</a:t>
            </a:r>
            <a:r>
              <a:rPr lang="en-US" b="1" dirty="0" smtClean="0"/>
              <a:t> for the web)</a:t>
            </a:r>
            <a:endParaRPr lang="en-US" b="1" dirty="0"/>
          </a:p>
          <a:p>
            <a:r>
              <a:rPr lang="en-US" dirty="0" smtClean="0"/>
              <a:t>Brian Cui | Web Basic | MAD 2015</a:t>
            </a:r>
            <a:endParaRPr lang="en-US" dirty="0"/>
          </a:p>
        </p:txBody>
      </p:sp>
    </p:spTree>
    <p:extLst>
      <p:ext uri="{BB962C8B-B14F-4D97-AF65-F5344CB8AC3E}">
        <p14:creationId xmlns:p14="http://schemas.microsoft.com/office/powerpoint/2010/main" val="2926886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 Interface: </a:t>
            </a:r>
            <a:r>
              <a:rPr lang="en-US" dirty="0" err="1" smtClean="0"/>
              <a:t>innerHTML</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smtClean="0"/>
              <a:t>Given an element, we can do modify its content </a:t>
            </a:r>
            <a:r>
              <a:rPr lang="en-US" sz="2400" smtClean="0"/>
              <a:t>and properties</a:t>
            </a:r>
            <a:r>
              <a:rPr lang="en-US" sz="2400" dirty="0" smtClean="0"/>
              <a:t>! The </a:t>
            </a:r>
            <a:r>
              <a:rPr lang="en-US" sz="2400" dirty="0" smtClean="0">
                <a:latin typeface="Consolas" panose="020B0609020204030204" pitchFamily="49" charset="0"/>
                <a:cs typeface="Consolas" panose="020B0609020204030204" pitchFamily="49" charset="0"/>
              </a:rPr>
              <a:t>.</a:t>
            </a:r>
            <a:r>
              <a:rPr lang="en-US" sz="2400" err="1" smtClean="0">
                <a:latin typeface="Consolas" panose="020B0609020204030204" pitchFamily="49" charset="0"/>
                <a:cs typeface="Consolas" panose="020B0609020204030204" pitchFamily="49" charset="0"/>
              </a:rPr>
              <a:t>innerHTML</a:t>
            </a:r>
            <a:r>
              <a:rPr lang="en-US" sz="2400" smtClean="0">
                <a:latin typeface="Consolas" panose="020B0609020204030204" pitchFamily="49" charset="0"/>
                <a:cs typeface="Consolas" panose="020B0609020204030204" pitchFamily="49" charset="0"/>
              </a:rPr>
              <a:t> </a:t>
            </a:r>
            <a:r>
              <a:rPr lang="en-US" sz="2400" smtClean="0"/>
              <a:t>property </a:t>
            </a:r>
            <a:r>
              <a:rPr lang="en-US" sz="2400" dirty="0" smtClean="0"/>
              <a:t>lets you literally assign text to an element's "insides":</a:t>
            </a:r>
          </a:p>
          <a:p>
            <a:r>
              <a:rPr lang="en-US" sz="2100" dirty="0" smtClean="0">
                <a:latin typeface="Consolas" panose="020B0609020204030204" pitchFamily="49" charset="0"/>
                <a:cs typeface="Consolas" panose="020B0609020204030204" pitchFamily="49" charset="0"/>
              </a:rPr>
              <a:t>&lt;div id</a:t>
            </a:r>
            <a:r>
              <a:rPr lang="en-US" sz="2100" smtClean="0">
                <a:latin typeface="Consolas" panose="020B0609020204030204" pitchFamily="49" charset="0"/>
                <a:cs typeface="Consolas" panose="020B0609020204030204" pitchFamily="49" charset="0"/>
              </a:rPr>
              <a:t>="stormtroopers</a:t>
            </a:r>
            <a:r>
              <a:rPr lang="en-US" sz="2100" dirty="0" smtClean="0">
                <a:latin typeface="Consolas" panose="020B0609020204030204" pitchFamily="49" charset="0"/>
                <a:cs typeface="Consolas" panose="020B0609020204030204" pitchFamily="49" charset="0"/>
              </a:rPr>
              <a:t>"&gt;</a:t>
            </a:r>
            <a:br>
              <a:rPr lang="en-US" sz="2100" dirty="0" smtClean="0">
                <a:latin typeface="Consolas" panose="020B0609020204030204" pitchFamily="49" charset="0"/>
                <a:cs typeface="Consolas" panose="020B0609020204030204" pitchFamily="49" charset="0"/>
              </a:rPr>
            </a:br>
            <a:r>
              <a:rPr lang="en-US" sz="2100" dirty="0" smtClean="0">
                <a:latin typeface="Consolas" panose="020B0609020204030204" pitchFamily="49" charset="0"/>
                <a:cs typeface="Consolas" panose="020B0609020204030204" pitchFamily="49" charset="0"/>
              </a:rPr>
              <a:t>    Let me see your identification.</a:t>
            </a:r>
            <a:br>
              <a:rPr lang="en-US" sz="2100" dirty="0" smtClean="0">
                <a:latin typeface="Consolas" panose="020B0609020204030204" pitchFamily="49" charset="0"/>
                <a:cs typeface="Consolas" panose="020B0609020204030204" pitchFamily="49" charset="0"/>
              </a:rPr>
            </a:br>
            <a:r>
              <a:rPr lang="en-US" sz="2100" dirty="0" smtClean="0">
                <a:latin typeface="Consolas" panose="020B0609020204030204" pitchFamily="49" charset="0"/>
                <a:cs typeface="Consolas" panose="020B0609020204030204" pitchFamily="49" charset="0"/>
              </a:rPr>
              <a:t>&lt;/div&gt; </a:t>
            </a:r>
          </a:p>
          <a:p>
            <a:pPr marL="0" indent="0">
              <a:buNone/>
            </a:pPr>
            <a:r>
              <a:rPr lang="en-US" sz="2400" dirty="0" smtClean="0">
                <a:cs typeface="Consolas" panose="020B0609020204030204" pitchFamily="49" charset="0"/>
              </a:rPr>
              <a:t>In </a:t>
            </a:r>
            <a:r>
              <a:rPr lang="en-US" sz="2400" smtClean="0">
                <a:cs typeface="Consolas" panose="020B0609020204030204" pitchFamily="49" charset="0"/>
              </a:rPr>
              <a:t>our JavaScript</a:t>
            </a:r>
            <a:r>
              <a:rPr lang="en-US" sz="2400" dirty="0" smtClean="0">
                <a:cs typeface="Consolas" panose="020B0609020204030204" pitchFamily="49" charset="0"/>
              </a:rPr>
              <a:t>:</a:t>
            </a:r>
          </a:p>
          <a:p>
            <a:r>
              <a:rPr lang="en-US" sz="2300" dirty="0">
                <a:latin typeface="Consolas" panose="020B0609020204030204" pitchFamily="49" charset="0"/>
                <a:cs typeface="Consolas" panose="020B0609020204030204" pitchFamily="49" charset="0"/>
              </a:rPr>
              <a:t>function select(id) {</a:t>
            </a:r>
            <a:br>
              <a:rPr lang="en-US" sz="2300" dirty="0">
                <a:latin typeface="Consolas" panose="020B0609020204030204" pitchFamily="49" charset="0"/>
                <a:cs typeface="Consolas" panose="020B0609020204030204" pitchFamily="49" charset="0"/>
              </a:rPr>
            </a:br>
            <a:r>
              <a:rPr lang="en-US" sz="2300" dirty="0">
                <a:latin typeface="Consolas" panose="020B0609020204030204" pitchFamily="49" charset="0"/>
                <a:cs typeface="Consolas" panose="020B0609020204030204" pitchFamily="49" charset="0"/>
              </a:rPr>
              <a:t>    return </a:t>
            </a:r>
            <a:r>
              <a:rPr lang="en-US" sz="2300" dirty="0" err="1">
                <a:latin typeface="Consolas" panose="020B0609020204030204" pitchFamily="49" charset="0"/>
                <a:cs typeface="Consolas" panose="020B0609020204030204" pitchFamily="49" charset="0"/>
              </a:rPr>
              <a:t>document.getElementById</a:t>
            </a:r>
            <a:r>
              <a:rPr lang="en-US" sz="2300" dirty="0">
                <a:latin typeface="Consolas" panose="020B0609020204030204" pitchFamily="49" charset="0"/>
                <a:cs typeface="Consolas" panose="020B0609020204030204" pitchFamily="49" charset="0"/>
              </a:rPr>
              <a:t>(id);</a:t>
            </a:r>
            <a:br>
              <a:rPr lang="en-US" sz="2300" dirty="0">
                <a:latin typeface="Consolas" panose="020B0609020204030204" pitchFamily="49" charset="0"/>
                <a:cs typeface="Consolas" panose="020B0609020204030204" pitchFamily="49" charset="0"/>
              </a:rPr>
            </a:br>
            <a:r>
              <a:rPr lang="en-US" sz="2300" dirty="0">
                <a:latin typeface="Consolas" panose="020B0609020204030204" pitchFamily="49" charset="0"/>
                <a:cs typeface="Consolas" panose="020B0609020204030204" pitchFamily="49" charset="0"/>
              </a:rPr>
              <a:t>}</a:t>
            </a:r>
          </a:p>
          <a:p>
            <a:r>
              <a:rPr lang="en-US" sz="2300" dirty="0">
                <a:latin typeface="Consolas" panose="020B0609020204030204" pitchFamily="49" charset="0"/>
                <a:cs typeface="Consolas" panose="020B0609020204030204" pitchFamily="49" charset="0"/>
              </a:rPr>
              <a:t>select</a:t>
            </a:r>
            <a:r>
              <a:rPr lang="en-US" sz="2300" smtClean="0">
                <a:latin typeface="Consolas" panose="020B0609020204030204" pitchFamily="49" charset="0"/>
                <a:cs typeface="Consolas" panose="020B0609020204030204" pitchFamily="49" charset="0"/>
              </a:rPr>
              <a:t>("stormtroopers</a:t>
            </a:r>
            <a:r>
              <a:rPr lang="en-US" sz="2300" dirty="0" smtClean="0">
                <a:latin typeface="Consolas" panose="020B0609020204030204" pitchFamily="49" charset="0"/>
                <a:cs typeface="Consolas" panose="020B0609020204030204" pitchFamily="49" charset="0"/>
              </a:rPr>
              <a:t>").</a:t>
            </a:r>
            <a:r>
              <a:rPr lang="en-US" sz="2300" dirty="0" err="1" smtClean="0">
                <a:latin typeface="Consolas" panose="020B0609020204030204" pitchFamily="49" charset="0"/>
                <a:cs typeface="Consolas" panose="020B0609020204030204" pitchFamily="49" charset="0"/>
              </a:rPr>
              <a:t>innerHTML</a:t>
            </a:r>
            <a:r>
              <a:rPr lang="en-US" sz="2300" dirty="0" smtClean="0">
                <a:latin typeface="Consolas" panose="020B0609020204030204" pitchFamily="49" charset="0"/>
                <a:cs typeface="Consolas" panose="020B0609020204030204" pitchFamily="49" charset="0"/>
              </a:rPr>
              <a:t> = </a:t>
            </a:r>
            <a:br>
              <a:rPr lang="en-US" sz="2300" dirty="0" smtClean="0">
                <a:latin typeface="Consolas" panose="020B0609020204030204" pitchFamily="49" charset="0"/>
                <a:cs typeface="Consolas" panose="020B0609020204030204" pitchFamily="49" charset="0"/>
              </a:rPr>
            </a:br>
            <a:r>
              <a:rPr lang="en-US" sz="2300" dirty="0" smtClean="0">
                <a:latin typeface="Consolas" panose="020B0609020204030204" pitchFamily="49" charset="0"/>
                <a:cs typeface="Consolas" panose="020B0609020204030204" pitchFamily="49" charset="0"/>
              </a:rPr>
              <a:t>"These aren't the droids we're looking for."</a:t>
            </a:r>
          </a:p>
          <a:p>
            <a:pPr marL="0" indent="0">
              <a:buNone/>
            </a:pPr>
            <a:r>
              <a:rPr lang="en-US" sz="2400" dirty="0" smtClean="0">
                <a:cs typeface="Consolas" panose="020B0609020204030204" pitchFamily="49" charset="0"/>
              </a:rPr>
              <a:t>Now, in the browser:</a:t>
            </a:r>
          </a:p>
          <a:p>
            <a:r>
              <a:rPr lang="en-US" sz="2100" dirty="0" smtClean="0">
                <a:latin typeface="Consolas" panose="020B0609020204030204" pitchFamily="49" charset="0"/>
                <a:cs typeface="Consolas" panose="020B0609020204030204" pitchFamily="49" charset="0"/>
              </a:rPr>
              <a:t>&lt;div id</a:t>
            </a:r>
            <a:r>
              <a:rPr lang="en-US" sz="2100" smtClean="0">
                <a:latin typeface="Consolas" panose="020B0609020204030204" pitchFamily="49" charset="0"/>
                <a:cs typeface="Consolas" panose="020B0609020204030204" pitchFamily="49" charset="0"/>
              </a:rPr>
              <a:t>="Stormtroopers</a:t>
            </a:r>
            <a:r>
              <a:rPr lang="en-US" sz="2100" dirty="0" smtClean="0">
                <a:latin typeface="Consolas" panose="020B0609020204030204" pitchFamily="49" charset="0"/>
                <a:cs typeface="Consolas" panose="020B0609020204030204" pitchFamily="49" charset="0"/>
              </a:rPr>
              <a:t>"&gt;</a:t>
            </a:r>
            <a:br>
              <a:rPr lang="en-US" sz="2100" dirty="0" smtClean="0">
                <a:latin typeface="Consolas" panose="020B0609020204030204" pitchFamily="49" charset="0"/>
                <a:cs typeface="Consolas" panose="020B0609020204030204" pitchFamily="49" charset="0"/>
              </a:rPr>
            </a:br>
            <a:r>
              <a:rPr lang="en-US" sz="2100" dirty="0" smtClean="0">
                <a:latin typeface="Consolas" panose="020B0609020204030204" pitchFamily="49" charset="0"/>
                <a:cs typeface="Consolas" panose="020B0609020204030204" pitchFamily="49" charset="0"/>
              </a:rPr>
              <a:t>    These aren't the droids we're looking for.</a:t>
            </a:r>
            <a:br>
              <a:rPr lang="en-US" sz="2100" dirty="0" smtClean="0">
                <a:latin typeface="Consolas" panose="020B0609020204030204" pitchFamily="49" charset="0"/>
                <a:cs typeface="Consolas" panose="020B0609020204030204" pitchFamily="49" charset="0"/>
              </a:rPr>
            </a:br>
            <a:r>
              <a:rPr lang="en-US" sz="2100" dirty="0" smtClean="0">
                <a:latin typeface="Consolas" panose="020B0609020204030204" pitchFamily="49" charset="0"/>
                <a:cs typeface="Consolas" panose="020B0609020204030204" pitchFamily="49" charset="0"/>
              </a:rPr>
              <a:t>&lt;/div&gt;</a:t>
            </a:r>
          </a:p>
          <a:p>
            <a:pPr marL="0" indent="0">
              <a:buNone/>
            </a:pPr>
            <a:r>
              <a:rPr lang="en-US" sz="1800" i="1" dirty="0" smtClean="0">
                <a:solidFill>
                  <a:schemeClr val="bg1">
                    <a:lumMod val="50000"/>
                  </a:schemeClr>
                </a:solidFill>
              </a:rPr>
              <a:t>Advanced: The </a:t>
            </a:r>
            <a:r>
              <a:rPr lang="en-US" sz="1800" dirty="0" smtClean="0">
                <a:solidFill>
                  <a:schemeClr val="bg1">
                    <a:lumMod val="50000"/>
                  </a:schemeClr>
                </a:solidFill>
                <a:latin typeface="Consolas" panose="020B0609020204030204" pitchFamily="49" charset="0"/>
                <a:cs typeface="Consolas" panose="020B0609020204030204" pitchFamily="49" charset="0"/>
              </a:rPr>
              <a:t>.</a:t>
            </a:r>
            <a:r>
              <a:rPr lang="en-US" sz="1800" err="1" smtClean="0">
                <a:solidFill>
                  <a:schemeClr val="bg1">
                    <a:lumMod val="50000"/>
                  </a:schemeClr>
                </a:solidFill>
                <a:latin typeface="Consolas" panose="020B0609020204030204" pitchFamily="49" charset="0"/>
                <a:cs typeface="Consolas" panose="020B0609020204030204" pitchFamily="49" charset="0"/>
              </a:rPr>
              <a:t>innerText</a:t>
            </a:r>
            <a:r>
              <a:rPr lang="en-US" sz="1800" smtClean="0">
                <a:solidFill>
                  <a:schemeClr val="bg1">
                    <a:lumMod val="50000"/>
                  </a:schemeClr>
                </a:solidFill>
                <a:latin typeface="Consolas" panose="020B0609020204030204" pitchFamily="49" charset="0"/>
                <a:cs typeface="Consolas" panose="020B0609020204030204" pitchFamily="49" charset="0"/>
              </a:rPr>
              <a:t> </a:t>
            </a:r>
            <a:r>
              <a:rPr lang="en-US" sz="1800" i="1" smtClean="0">
                <a:solidFill>
                  <a:schemeClr val="bg1">
                    <a:lumMod val="50000"/>
                  </a:schemeClr>
                </a:solidFill>
              </a:rPr>
              <a:t>property escapes </a:t>
            </a:r>
            <a:r>
              <a:rPr lang="en-US" sz="1800" i="1" dirty="0" smtClean="0">
                <a:solidFill>
                  <a:schemeClr val="bg1">
                    <a:lumMod val="50000"/>
                  </a:schemeClr>
                </a:solidFill>
              </a:rPr>
              <a:t>characters for you, so when </a:t>
            </a:r>
            <a:r>
              <a:rPr lang="en-US" sz="1800" i="1" smtClean="0">
                <a:solidFill>
                  <a:schemeClr val="bg1">
                    <a:lumMod val="50000"/>
                  </a:schemeClr>
                </a:solidFill>
              </a:rPr>
              <a:t>you type </a:t>
            </a:r>
            <a:r>
              <a:rPr lang="en-US" sz="1800" i="1" dirty="0" smtClean="0">
                <a:solidFill>
                  <a:schemeClr val="bg1">
                    <a:lumMod val="50000"/>
                  </a:schemeClr>
                </a:solidFill>
              </a:rPr>
              <a:t>literal HTML inside, it comes out as text. With </a:t>
            </a:r>
            <a:r>
              <a:rPr lang="en-US" sz="1800" dirty="0" smtClean="0">
                <a:solidFill>
                  <a:schemeClr val="bg1">
                    <a:lumMod val="50000"/>
                  </a:schemeClr>
                </a:solidFill>
                <a:latin typeface="Consolas" panose="020B0609020204030204" pitchFamily="49" charset="0"/>
                <a:cs typeface="Consolas" panose="020B0609020204030204" pitchFamily="49" charset="0"/>
              </a:rPr>
              <a:t>.</a:t>
            </a:r>
            <a:r>
              <a:rPr lang="en-US" sz="1800" dirty="0" err="1" smtClean="0">
                <a:solidFill>
                  <a:schemeClr val="bg1">
                    <a:lumMod val="50000"/>
                  </a:schemeClr>
                </a:solidFill>
                <a:latin typeface="Consolas" panose="020B0609020204030204" pitchFamily="49" charset="0"/>
                <a:cs typeface="Consolas" panose="020B0609020204030204" pitchFamily="49" charset="0"/>
              </a:rPr>
              <a:t>innerHTML</a:t>
            </a:r>
            <a:r>
              <a:rPr lang="en-US" sz="1800" dirty="0">
                <a:solidFill>
                  <a:schemeClr val="bg1">
                    <a:lumMod val="50000"/>
                  </a:schemeClr>
                </a:solidFill>
                <a:latin typeface="Consolas" panose="020B0609020204030204" pitchFamily="49" charset="0"/>
                <a:cs typeface="Consolas" panose="020B0609020204030204" pitchFamily="49" charset="0"/>
              </a:rPr>
              <a:t> </a:t>
            </a:r>
            <a:r>
              <a:rPr lang="en-US" sz="1800" dirty="0" smtClean="0">
                <a:solidFill>
                  <a:schemeClr val="bg1">
                    <a:lumMod val="50000"/>
                  </a:schemeClr>
                </a:solidFill>
                <a:cs typeface="Consolas" panose="020B0609020204030204" pitchFamily="49" charset="0"/>
              </a:rPr>
              <a:t>, you can write literal HTML inside elements and the HTML will render.</a:t>
            </a:r>
            <a:endParaRPr lang="en-US" sz="1800" dirty="0">
              <a:solidFill>
                <a:schemeClr val="bg1">
                  <a:lumMod val="50000"/>
                </a:schemeClr>
              </a:solidFill>
              <a:cs typeface="Consolas" panose="020B0609020204030204" pitchFamily="49" charset="0"/>
            </a:endParaRPr>
          </a:p>
        </p:txBody>
      </p:sp>
      <p:pic>
        <p:nvPicPr>
          <p:cNvPr id="1026" name="Picture 2" descr="http://images2.westword.com/imager/these-arent-the-droids-youre-looking-for/u/original/6504018/droid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821" y="267553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150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 Interface:</a:t>
            </a:r>
            <a:r>
              <a:rPr lang="en-US" dirty="0" smtClean="0"/>
              <a:t> children</a:t>
            </a:r>
            <a:endParaRPr lang="en-US" b="1" dirty="0"/>
          </a:p>
        </p:txBody>
      </p:sp>
      <p:sp>
        <p:nvSpPr>
          <p:cNvPr id="3" name="Content Placeholder 2"/>
          <p:cNvSpPr>
            <a:spLocks noGrp="1"/>
          </p:cNvSpPr>
          <p:nvPr>
            <p:ph idx="1"/>
          </p:nvPr>
        </p:nvSpPr>
        <p:spPr/>
        <p:txBody>
          <a:bodyPr>
            <a:normAutofit fontScale="92500" lnSpcReduction="10000"/>
          </a:bodyPr>
          <a:lstStyle/>
          <a:p>
            <a:r>
              <a:rPr lang="en-US" sz="1900" dirty="0">
                <a:latin typeface="Consolas" panose="020B0609020204030204" pitchFamily="49" charset="0"/>
                <a:cs typeface="Consolas" panose="020B0609020204030204" pitchFamily="49" charset="0"/>
              </a:rPr>
              <a:t>function select(id) </a:t>
            </a:r>
            <a:r>
              <a:rPr lang="en-US" sz="1900" dirty="0" smtClean="0">
                <a:latin typeface="Consolas" panose="020B0609020204030204" pitchFamily="49" charset="0"/>
                <a:cs typeface="Consolas" panose="020B0609020204030204" pitchFamily="49" charset="0"/>
              </a:rPr>
              <a:t>{ return </a:t>
            </a:r>
            <a:r>
              <a:rPr lang="en-US" sz="1900" dirty="0" err="1">
                <a:latin typeface="Consolas" panose="020B0609020204030204" pitchFamily="49" charset="0"/>
                <a:cs typeface="Consolas" panose="020B0609020204030204" pitchFamily="49" charset="0"/>
              </a:rPr>
              <a:t>document.getElementById</a:t>
            </a:r>
            <a:r>
              <a:rPr lang="en-US" sz="1900" dirty="0">
                <a:latin typeface="Consolas" panose="020B0609020204030204" pitchFamily="49" charset="0"/>
                <a:cs typeface="Consolas" panose="020B0609020204030204" pitchFamily="49" charset="0"/>
              </a:rPr>
              <a:t>(id</a:t>
            </a:r>
            <a:r>
              <a:rPr lang="en-US" sz="1900" dirty="0" smtClean="0">
                <a:latin typeface="Consolas" panose="020B0609020204030204" pitchFamily="49" charset="0"/>
                <a:cs typeface="Consolas" panose="020B0609020204030204" pitchFamily="49" charset="0"/>
              </a:rPr>
              <a:t>); }</a:t>
            </a:r>
            <a:endParaRPr lang="en-US" sz="1900" dirty="0" smtClean="0"/>
          </a:p>
          <a:p>
            <a:pPr marL="0" indent="0">
              <a:buNone/>
            </a:pPr>
            <a:r>
              <a:rPr lang="en-US" dirty="0" smtClean="0"/>
              <a:t>The </a:t>
            </a:r>
            <a:r>
              <a:rPr lang="en-US" dirty="0" smtClean="0">
                <a:latin typeface="Consolas" panose="020B0609020204030204" pitchFamily="49" charset="0"/>
                <a:cs typeface="Consolas" panose="020B0609020204030204" pitchFamily="49" charset="0"/>
              </a:rPr>
              <a:t>children</a:t>
            </a:r>
            <a:r>
              <a:rPr lang="en-US" dirty="0" smtClean="0"/>
              <a:t> property of an element returns an array-like Object of child elements.</a:t>
            </a:r>
          </a:p>
          <a:p>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ul</a:t>
            </a:r>
            <a:r>
              <a:rPr lang="en-US" dirty="0" smtClean="0">
                <a:latin typeface="Consolas" panose="020B0609020204030204" pitchFamily="49" charset="0"/>
                <a:cs typeface="Consolas" panose="020B0609020204030204" pitchFamily="49" charset="0"/>
              </a:rPr>
              <a:t> id="haiku"&gt;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&lt;li&gt;Three things are certain:&lt;/li&gt;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&lt;li&gt;Death, taxes, and lost data.&lt;/li&gt;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&lt;li&gt;Guess which has occurred.&lt;/li&gt;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u</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&gt;</a:t>
            </a:r>
          </a:p>
          <a:p>
            <a:r>
              <a:rPr lang="en-US" dirty="0" smtClean="0">
                <a:latin typeface="Consolas" panose="020B0609020204030204" pitchFamily="49" charset="0"/>
                <a:cs typeface="Consolas" panose="020B0609020204030204" pitchFamily="49" charset="0"/>
              </a:rPr>
              <a:t>select("haiku").children =&gt; [</a:t>
            </a:r>
            <a:r>
              <a:rPr lang="en-US" i="1" dirty="0" err="1" smtClean="0">
                <a:latin typeface="Consolas" panose="020B0609020204030204" pitchFamily="49" charset="0"/>
                <a:cs typeface="Consolas" panose="020B0609020204030204" pitchFamily="49" charset="0"/>
              </a:rPr>
              <a:t>HtmlElement</a:t>
            </a:r>
            <a:r>
              <a:rPr lang="en-US" dirty="0" smtClean="0">
                <a:latin typeface="Consolas" panose="020B0609020204030204" pitchFamily="49" charset="0"/>
                <a:cs typeface="Consolas" panose="020B0609020204030204" pitchFamily="49" charset="0"/>
              </a:rPr>
              <a:t>, </a:t>
            </a:r>
            <a:r>
              <a:rPr lang="en-US" i="1" dirty="0" err="1" smtClean="0">
                <a:latin typeface="Consolas" panose="020B0609020204030204" pitchFamily="49" charset="0"/>
                <a:cs typeface="Consolas" panose="020B0609020204030204" pitchFamily="49" charset="0"/>
              </a:rPr>
              <a:t>HtmlElement</a:t>
            </a:r>
            <a:r>
              <a:rPr lang="en-US" dirty="0" smtClean="0">
                <a:latin typeface="Consolas" panose="020B0609020204030204" pitchFamily="49" charset="0"/>
                <a:cs typeface="Consolas" panose="020B0609020204030204" pitchFamily="49" charset="0"/>
              </a:rPr>
              <a:t>, </a:t>
            </a:r>
            <a:r>
              <a:rPr lang="en-US" i="1" dirty="0" err="1" smtClean="0">
                <a:latin typeface="Consolas" panose="020B0609020204030204" pitchFamily="49" charset="0"/>
                <a:cs typeface="Consolas" panose="020B0609020204030204" pitchFamily="49" charset="0"/>
              </a:rPr>
              <a:t>HtmlElement</a:t>
            </a:r>
            <a:r>
              <a:rPr lang="en-US" dirty="0" smtClean="0">
                <a:latin typeface="Consolas" panose="020B0609020204030204" pitchFamily="49" charset="0"/>
                <a:cs typeface="Consolas" panose="020B0609020204030204" pitchFamily="49" charset="0"/>
              </a:rPr>
              <a:t>]</a:t>
            </a:r>
          </a:p>
          <a:p>
            <a:pPr marL="0" indent="0">
              <a:buNone/>
            </a:pPr>
            <a:r>
              <a:rPr lang="en-US" dirty="0" smtClean="0">
                <a:cs typeface="Consolas" panose="020B0609020204030204" pitchFamily="49" charset="0"/>
              </a:rPr>
              <a:t>Let's dereference and manipulate, with our old friend bracket notation:</a:t>
            </a:r>
          </a:p>
          <a:p>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list = select("haiku");</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list[0].</a:t>
            </a:r>
            <a:r>
              <a:rPr lang="en-US" dirty="0" err="1" smtClean="0">
                <a:latin typeface="Consolas" panose="020B0609020204030204" pitchFamily="49" charset="0"/>
                <a:cs typeface="Consolas" panose="020B0609020204030204" pitchFamily="49" charset="0"/>
              </a:rPr>
              <a:t>innerHTML</a:t>
            </a:r>
            <a:r>
              <a:rPr lang="en-US" dirty="0" smtClean="0">
                <a:latin typeface="Consolas" panose="020B0609020204030204" pitchFamily="49" charset="0"/>
                <a:cs typeface="Consolas" panose="020B0609020204030204" pitchFamily="49" charset="0"/>
              </a:rPr>
              <a:t> = "Ring, Hello, IT.";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list[1].</a:t>
            </a:r>
            <a:r>
              <a:rPr lang="en-US" dirty="0" err="1" smtClean="0">
                <a:latin typeface="Consolas" panose="020B0609020204030204" pitchFamily="49" charset="0"/>
                <a:cs typeface="Consolas" panose="020B0609020204030204" pitchFamily="49" charset="0"/>
              </a:rPr>
              <a:t>innerHTML</a:t>
            </a:r>
            <a:r>
              <a:rPr lang="en-US" dirty="0" smtClean="0">
                <a:latin typeface="Consolas" panose="020B0609020204030204" pitchFamily="49" charset="0"/>
                <a:cs typeface="Consolas" panose="020B0609020204030204" pitchFamily="49" charset="0"/>
              </a:rPr>
              <a:t> = "Sigh, Have you tried turning it";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list[2].</a:t>
            </a:r>
            <a:r>
              <a:rPr lang="en-US" dirty="0" err="1" smtClean="0">
                <a:latin typeface="Consolas" panose="020B0609020204030204" pitchFamily="49" charset="0"/>
                <a:cs typeface="Consolas" panose="020B0609020204030204" pitchFamily="49" charset="0"/>
              </a:rPr>
              <a:t>innerHTML</a:t>
            </a:r>
            <a:r>
              <a:rPr lang="en-US" dirty="0" smtClean="0">
                <a:latin typeface="Consolas" panose="020B0609020204030204" pitchFamily="49" charset="0"/>
                <a:cs typeface="Consolas" panose="020B0609020204030204" pitchFamily="49" charset="0"/>
              </a:rPr>
              <a:t> = "On and off again?";</a:t>
            </a:r>
          </a:p>
          <a:p>
            <a:pPr marL="0" indent="0">
              <a:buNone/>
            </a:pPr>
            <a:r>
              <a:rPr lang="en-US" sz="1500" i="1" dirty="0" smtClean="0">
                <a:solidFill>
                  <a:schemeClr val="bg1">
                    <a:lumMod val="50000"/>
                  </a:schemeClr>
                </a:solidFill>
              </a:rPr>
              <a:t>Advanced: There is actually a distinction between the </a:t>
            </a:r>
            <a:r>
              <a:rPr lang="en-US" sz="1500" dirty="0" smtClean="0">
                <a:solidFill>
                  <a:schemeClr val="bg1">
                    <a:lumMod val="50000"/>
                  </a:schemeClr>
                </a:solidFill>
              </a:rPr>
              <a:t>Element </a:t>
            </a:r>
            <a:r>
              <a:rPr lang="en-US" sz="1500" i="1" dirty="0" smtClean="0">
                <a:solidFill>
                  <a:schemeClr val="bg1">
                    <a:lumMod val="50000"/>
                  </a:schemeClr>
                </a:solidFill>
              </a:rPr>
              <a:t>and </a:t>
            </a:r>
            <a:r>
              <a:rPr lang="en-US" sz="1500" dirty="0" smtClean="0">
                <a:solidFill>
                  <a:schemeClr val="bg1">
                    <a:lumMod val="50000"/>
                  </a:schemeClr>
                </a:solidFill>
              </a:rPr>
              <a:t>Node </a:t>
            </a:r>
            <a:r>
              <a:rPr lang="en-US" sz="1500" i="1" dirty="0" smtClean="0">
                <a:solidFill>
                  <a:schemeClr val="bg1">
                    <a:lumMod val="50000"/>
                  </a:schemeClr>
                </a:solidFill>
              </a:rPr>
              <a:t>interface. </a:t>
            </a:r>
            <a:r>
              <a:rPr lang="en-US" sz="1500" dirty="0" smtClean="0">
                <a:solidFill>
                  <a:schemeClr val="bg1">
                    <a:lumMod val="50000"/>
                  </a:schemeClr>
                </a:solidFill>
              </a:rPr>
              <a:t>Element </a:t>
            </a:r>
            <a:r>
              <a:rPr lang="en-US" sz="1500" i="1" dirty="0" smtClean="0">
                <a:solidFill>
                  <a:schemeClr val="bg1">
                    <a:lumMod val="50000"/>
                  </a:schemeClr>
                </a:solidFill>
              </a:rPr>
              <a:t>inherits from </a:t>
            </a:r>
            <a:r>
              <a:rPr lang="en-US" sz="1500" dirty="0" smtClean="0">
                <a:solidFill>
                  <a:schemeClr val="bg1">
                    <a:lumMod val="50000"/>
                  </a:schemeClr>
                </a:solidFill>
              </a:rPr>
              <a:t>Node, </a:t>
            </a:r>
            <a:r>
              <a:rPr lang="en-US" sz="1500" i="1" dirty="0" smtClean="0">
                <a:solidFill>
                  <a:schemeClr val="bg1">
                    <a:lumMod val="50000"/>
                  </a:schemeClr>
                </a:solidFill>
              </a:rPr>
              <a:t>and hence, all </a:t>
            </a:r>
            <a:r>
              <a:rPr lang="en-US" sz="1500" dirty="0" smtClean="0">
                <a:solidFill>
                  <a:schemeClr val="bg1">
                    <a:lumMod val="50000"/>
                  </a:schemeClr>
                </a:solidFill>
              </a:rPr>
              <a:t>Elements</a:t>
            </a:r>
            <a:r>
              <a:rPr lang="en-US" sz="1500" i="1" dirty="0" smtClean="0">
                <a:solidFill>
                  <a:schemeClr val="bg1">
                    <a:lumMod val="50000"/>
                  </a:schemeClr>
                </a:solidFill>
              </a:rPr>
              <a:t> have access to the </a:t>
            </a:r>
            <a:r>
              <a:rPr lang="en-US" sz="1500" dirty="0" smtClean="0">
                <a:solidFill>
                  <a:schemeClr val="bg1">
                    <a:lumMod val="50000"/>
                  </a:schemeClr>
                </a:solidFill>
              </a:rPr>
              <a:t>Node </a:t>
            </a:r>
            <a:r>
              <a:rPr lang="en-US" sz="1500" i="1" dirty="0" smtClean="0">
                <a:solidFill>
                  <a:schemeClr val="bg1">
                    <a:lumMod val="50000"/>
                  </a:schemeClr>
                </a:solidFill>
              </a:rPr>
              <a:t>interface. Google's your friend here.</a:t>
            </a:r>
            <a:endParaRPr lang="en-US" sz="1500" i="1" dirty="0">
              <a:solidFill>
                <a:schemeClr val="bg1">
                  <a:lumMod val="50000"/>
                </a:schemeClr>
              </a:solidFill>
            </a:endParaRPr>
          </a:p>
        </p:txBody>
      </p:sp>
    </p:spTree>
    <p:extLst>
      <p:ext uri="{BB962C8B-B14F-4D97-AF65-F5344CB8AC3E}">
        <p14:creationId xmlns:p14="http://schemas.microsoft.com/office/powerpoint/2010/main" val="337040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DOM Interface:</a:t>
            </a:r>
            <a:r>
              <a:rPr lang="en-US" sz="4400" dirty="0" smtClean="0"/>
              <a:t> </a:t>
            </a:r>
            <a:r>
              <a:rPr lang="en-US" sz="4400" dirty="0" err="1" smtClean="0"/>
              <a:t>createElement</a:t>
            </a:r>
            <a:r>
              <a:rPr lang="en-US" sz="4400" smtClean="0"/>
              <a:t>, appendChild</a:t>
            </a:r>
            <a:endParaRPr lang="en-US" sz="44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document object has a </a:t>
            </a:r>
            <a:r>
              <a:rPr lang="en-US" dirty="0" err="1" smtClean="0">
                <a:latin typeface="Consolas" panose="020B0609020204030204" pitchFamily="49" charset="0"/>
                <a:cs typeface="Consolas" panose="020B0609020204030204" pitchFamily="49" charset="0"/>
              </a:rPr>
              <a:t>createElement</a:t>
            </a:r>
            <a:r>
              <a:rPr lang="en-US" dirty="0" smtClean="0"/>
              <a:t> method we can use to build new HTML elements. </a:t>
            </a:r>
            <a:br>
              <a:rPr lang="en-US" dirty="0" smtClean="0"/>
            </a:br>
            <a:r>
              <a:rPr lang="en-US" dirty="0" smtClean="0"/>
              <a:t>It takes a single string expression that represents the element type.</a:t>
            </a:r>
          </a:p>
          <a:p>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ol</a:t>
            </a:r>
            <a:r>
              <a:rPr lang="en-US" dirty="0" smtClean="0">
                <a:latin typeface="Consolas" panose="020B0609020204030204" pitchFamily="49" charset="0"/>
                <a:cs typeface="Consolas" panose="020B0609020204030204" pitchFamily="49" charset="0"/>
              </a:rPr>
              <a:t> id="</a:t>
            </a:r>
            <a:r>
              <a:rPr lang="en-US" dirty="0" err="1" smtClean="0">
                <a:latin typeface="Consolas" panose="020B0609020204030204" pitchFamily="49" charset="0"/>
                <a:cs typeface="Consolas" panose="020B0609020204030204" pitchFamily="49" charset="0"/>
              </a:rPr>
              <a:t>starWars</a:t>
            </a:r>
            <a:r>
              <a:rPr lang="en-US" dirty="0" smtClean="0">
                <a:latin typeface="Consolas" panose="020B0609020204030204" pitchFamily="49" charset="0"/>
                <a:cs typeface="Consolas" panose="020B0609020204030204" pitchFamily="49" charset="0"/>
              </a:rPr>
              <a:t>"&gt;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&lt;li&gt;Episode IV: A New Hope&lt;/li&gt;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&lt;li&gt;Episode V: The Empire Strikes Back&lt;/li&gt;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&lt;li&gt;Episode VI: Return of the Jedi&lt;/li&gt;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ol</a:t>
            </a:r>
            <a:r>
              <a:rPr lang="en-US" dirty="0" smtClean="0">
                <a:latin typeface="Consolas" panose="020B0609020204030204" pitchFamily="49" charset="0"/>
                <a:cs typeface="Consolas" panose="020B0609020204030204" pitchFamily="49" charset="0"/>
              </a:rPr>
              <a:t>&gt;</a:t>
            </a:r>
          </a:p>
          <a:p>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newMovie</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document.createElement</a:t>
            </a:r>
            <a:r>
              <a:rPr lang="en-US" dirty="0" smtClean="0">
                <a:latin typeface="Consolas" panose="020B0609020204030204" pitchFamily="49" charset="0"/>
                <a:cs typeface="Consolas" panose="020B0609020204030204" pitchFamily="49" charset="0"/>
              </a:rPr>
              <a:t>("li");</a:t>
            </a:r>
            <a:br>
              <a:rPr lang="en-US" dirty="0" smtClean="0">
                <a:latin typeface="Consolas" panose="020B0609020204030204" pitchFamily="49" charset="0"/>
                <a:cs typeface="Consolas" panose="020B0609020204030204" pitchFamily="49" charset="0"/>
              </a:rPr>
            </a:br>
            <a:r>
              <a:rPr lang="en-US" dirty="0" err="1" smtClean="0">
                <a:latin typeface="Consolas" panose="020B0609020204030204" pitchFamily="49" charset="0"/>
                <a:cs typeface="Consolas" panose="020B0609020204030204" pitchFamily="49" charset="0"/>
              </a:rPr>
              <a:t>newMovie.innerHTML</a:t>
            </a:r>
            <a:r>
              <a:rPr lang="en-US" dirty="0" smtClean="0">
                <a:latin typeface="Consolas" panose="020B0609020204030204" pitchFamily="49" charset="0"/>
                <a:cs typeface="Consolas" panose="020B0609020204030204" pitchFamily="49" charset="0"/>
              </a:rPr>
              <a:t> = "Episode VII: The Force Awakens";</a:t>
            </a:r>
            <a:endParaRPr lang="en-US" dirty="0">
              <a:latin typeface="Consolas" panose="020B0609020204030204" pitchFamily="49" charset="0"/>
              <a:cs typeface="Consolas" panose="020B0609020204030204" pitchFamily="49" charset="0"/>
            </a:endParaRPr>
          </a:p>
          <a:p>
            <a:pPr marL="0" indent="0">
              <a:buNone/>
            </a:pPr>
            <a:r>
              <a:rPr lang="en-US" dirty="0" smtClean="0">
                <a:cs typeface="Consolas" panose="020B0609020204030204" pitchFamily="49" charset="0"/>
              </a:rPr>
              <a:t>The </a:t>
            </a:r>
            <a:r>
              <a:rPr lang="en-US" dirty="0" err="1" smtClean="0">
                <a:latin typeface="Consolas" panose="020B0609020204030204" pitchFamily="49" charset="0"/>
                <a:cs typeface="Consolas" panose="020B0609020204030204" pitchFamily="49" charset="0"/>
              </a:rPr>
              <a:t>appendChild</a:t>
            </a:r>
            <a:r>
              <a:rPr lang="en-US" dirty="0" smtClean="0">
                <a:latin typeface="Consolas" panose="020B0609020204030204" pitchFamily="49" charset="0"/>
                <a:cs typeface="Consolas" panose="020B0609020204030204" pitchFamily="49" charset="0"/>
              </a:rPr>
              <a:t> </a:t>
            </a:r>
            <a:r>
              <a:rPr lang="en-US" dirty="0" smtClean="0">
                <a:cs typeface="Consolas" panose="020B0609020204030204" pitchFamily="49" charset="0"/>
              </a:rPr>
              <a:t>method appends an element as a last child to the selected element:</a:t>
            </a:r>
          </a:p>
          <a:p>
            <a:r>
              <a:rPr lang="en-US" dirty="0" smtClean="0">
                <a:latin typeface="Consolas" panose="020B0609020204030204" pitchFamily="49" charset="0"/>
                <a:cs typeface="Consolas" panose="020B0609020204030204" pitchFamily="49" charset="0"/>
              </a:rPr>
              <a:t>select("</a:t>
            </a:r>
            <a:r>
              <a:rPr lang="en-US" dirty="0" err="1" smtClean="0">
                <a:latin typeface="Consolas" panose="020B0609020204030204" pitchFamily="49" charset="0"/>
                <a:cs typeface="Consolas" panose="020B0609020204030204" pitchFamily="49" charset="0"/>
              </a:rPr>
              <a:t>starWars</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appendChild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newMovie</a:t>
            </a:r>
            <a:r>
              <a:rPr lang="en-US" dirty="0" smtClean="0">
                <a:latin typeface="Consolas" panose="020B0609020204030204" pitchFamily="49" charset="0"/>
                <a:cs typeface="Consolas" panose="020B0609020204030204" pitchFamily="49" charset="0"/>
              </a:rPr>
              <a:t>);</a:t>
            </a:r>
          </a:p>
          <a:p>
            <a:pPr marL="0" indent="0">
              <a:buNone/>
            </a:pPr>
            <a:r>
              <a:rPr lang="en-US" dirty="0" smtClean="0">
                <a:cs typeface="Consolas" panose="020B0609020204030204" pitchFamily="49" charset="0"/>
              </a:rPr>
              <a:t>Let's simplify </a:t>
            </a:r>
            <a:r>
              <a:rPr lang="en-US" dirty="0" err="1" smtClean="0">
                <a:cs typeface="Consolas" panose="020B0609020204030204" pitchFamily="49" charset="0"/>
              </a:rPr>
              <a:t>createElement</a:t>
            </a:r>
            <a:r>
              <a:rPr lang="en-US" dirty="0" smtClean="0">
                <a:cs typeface="Consolas" panose="020B0609020204030204" pitchFamily="49" charset="0"/>
              </a:rPr>
              <a:t> so it's not as verbose:</a:t>
            </a:r>
          </a:p>
          <a:p>
            <a:r>
              <a:rPr lang="en-US" dirty="0" smtClean="0">
                <a:latin typeface="Consolas" panose="020B0609020204030204" pitchFamily="49" charset="0"/>
                <a:cs typeface="Consolas" panose="020B0609020204030204" pitchFamily="49" charset="0"/>
              </a:rPr>
              <a:t>function create(type)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return </a:t>
            </a:r>
            <a:r>
              <a:rPr lang="en-US" dirty="0" err="1" smtClean="0">
                <a:latin typeface="Consolas" panose="020B0609020204030204" pitchFamily="49" charset="0"/>
                <a:cs typeface="Consolas" panose="020B0609020204030204" pitchFamily="49" charset="0"/>
              </a:rPr>
              <a:t>document.createElement</a:t>
            </a:r>
            <a:r>
              <a:rPr lang="en-US" dirty="0" smtClean="0">
                <a:latin typeface="Consolas" panose="020B0609020204030204" pitchFamily="49" charset="0"/>
                <a:cs typeface="Consolas" panose="020B0609020204030204" pitchFamily="49" charset="0"/>
              </a:rPr>
              <a:t>(type);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a:t>
            </a:r>
          </a:p>
          <a:p>
            <a:pPr marL="0" indent="0">
              <a:buNone/>
            </a:pPr>
            <a:r>
              <a:rPr lang="en-US" sz="1600" i="1" dirty="0" smtClean="0">
                <a:solidFill>
                  <a:schemeClr val="bg1">
                    <a:lumMod val="50000"/>
                  </a:schemeClr>
                </a:solidFill>
                <a:cs typeface="Consolas" panose="020B0609020204030204" pitchFamily="49" charset="0"/>
              </a:rPr>
              <a:t>Advanced: There's no </a:t>
            </a:r>
            <a:r>
              <a:rPr lang="en-US" sz="1600" i="1" dirty="0" err="1" smtClean="0">
                <a:solidFill>
                  <a:schemeClr val="bg1">
                    <a:lumMod val="50000"/>
                  </a:schemeClr>
                </a:solidFill>
                <a:cs typeface="Consolas" panose="020B0609020204030204" pitchFamily="49" charset="0"/>
              </a:rPr>
              <a:t>appendFirstChild</a:t>
            </a:r>
            <a:r>
              <a:rPr lang="en-US" sz="1600" i="1" dirty="0" smtClean="0">
                <a:solidFill>
                  <a:schemeClr val="bg1">
                    <a:lumMod val="50000"/>
                  </a:schemeClr>
                </a:solidFill>
                <a:cs typeface="Consolas" panose="020B0609020204030204" pitchFamily="49" charset="0"/>
              </a:rPr>
              <a:t>, but there is an </a:t>
            </a:r>
            <a:r>
              <a:rPr lang="en-US" sz="1600" i="1" dirty="0" err="1" smtClean="0">
                <a:solidFill>
                  <a:schemeClr val="bg1">
                    <a:lumMod val="50000"/>
                  </a:schemeClr>
                </a:solidFill>
                <a:cs typeface="Consolas" panose="020B0609020204030204" pitchFamily="49" charset="0"/>
              </a:rPr>
              <a:t>insertBefore</a:t>
            </a:r>
            <a:r>
              <a:rPr lang="en-US" sz="1600" i="1" dirty="0" smtClean="0">
                <a:solidFill>
                  <a:schemeClr val="bg1">
                    <a:lumMod val="50000"/>
                  </a:schemeClr>
                </a:solidFill>
                <a:cs typeface="Consolas" panose="020B0609020204030204" pitchFamily="49" charset="0"/>
              </a:rPr>
              <a:t>. </a:t>
            </a:r>
            <a:r>
              <a:rPr lang="en-US" sz="1600" i="1" dirty="0" err="1" smtClean="0">
                <a:solidFill>
                  <a:schemeClr val="bg1">
                    <a:lumMod val="50000"/>
                  </a:schemeClr>
                </a:solidFill>
                <a:cs typeface="Consolas" panose="020B0609020204030204" pitchFamily="49" charset="0"/>
              </a:rPr>
              <a:t>Hm</a:t>
            </a:r>
            <a:r>
              <a:rPr lang="en-US" sz="1600" i="1" dirty="0" smtClean="0">
                <a:solidFill>
                  <a:schemeClr val="bg1">
                    <a:lumMod val="50000"/>
                  </a:schemeClr>
                </a:solidFill>
                <a:cs typeface="Consolas" panose="020B0609020204030204" pitchFamily="49" charset="0"/>
              </a:rPr>
              <a:t>…</a:t>
            </a:r>
            <a:endParaRPr lang="en-US" sz="1600" i="1" dirty="0" smtClean="0">
              <a:solidFill>
                <a:schemeClr val="bg1">
                  <a:lumMod val="50000"/>
                </a:schemeClr>
              </a:solidFill>
              <a:cs typeface="Consolas" panose="020B0609020204030204" pitchFamily="49" charset="0"/>
            </a:endParaRPr>
          </a:p>
        </p:txBody>
      </p:sp>
      <p:pic>
        <p:nvPicPr>
          <p:cNvPr id="2050" name="Picture 2" descr="http://www.malankaraworld.com/Newsletter/images/duck-mother-and-ki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2720" y="4638167"/>
            <a:ext cx="3129281" cy="22198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128933" y="5340009"/>
            <a:ext cx="1794932" cy="584775"/>
          </a:xfrm>
          <a:prstGeom prst="rect">
            <a:avLst/>
          </a:prstGeom>
          <a:noFill/>
        </p:spPr>
        <p:txBody>
          <a:bodyPr wrap="square" rtlCol="0">
            <a:spAutoFit/>
          </a:bodyPr>
          <a:lstStyle/>
          <a:p>
            <a:pPr algn="r"/>
            <a:r>
              <a:rPr lang="en-US" sz="1600" dirty="0" err="1" smtClean="0">
                <a:solidFill>
                  <a:schemeClr val="bg1">
                    <a:lumMod val="50000"/>
                  </a:schemeClr>
                </a:solidFill>
                <a:latin typeface="Consolas" panose="020B0609020204030204" pitchFamily="49" charset="0"/>
                <a:cs typeface="Consolas" panose="020B0609020204030204" pitchFamily="49" charset="0"/>
              </a:rPr>
              <a:t>appendChild</a:t>
            </a:r>
            <a:r>
              <a:rPr lang="en-US" sz="1600" dirty="0" smtClean="0">
                <a:solidFill>
                  <a:schemeClr val="bg1">
                    <a:lumMod val="50000"/>
                  </a:schemeClr>
                </a:solidFill>
                <a:latin typeface="Consolas" panose="020B0609020204030204" pitchFamily="49" charset="0"/>
                <a:cs typeface="Consolas" panose="020B0609020204030204" pitchFamily="49" charset="0"/>
              </a:rPr>
              <a:t> </a:t>
            </a:r>
            <a:br>
              <a:rPr lang="en-US" sz="1600" dirty="0" smtClean="0">
                <a:solidFill>
                  <a:schemeClr val="bg1">
                    <a:lumMod val="50000"/>
                  </a:schemeClr>
                </a:solidFill>
                <a:latin typeface="Consolas" panose="020B0609020204030204" pitchFamily="49" charset="0"/>
                <a:cs typeface="Consolas" panose="020B0609020204030204" pitchFamily="49" charset="0"/>
              </a:rPr>
            </a:br>
            <a:r>
              <a:rPr lang="en-US" sz="1600" dirty="0" smtClean="0">
                <a:solidFill>
                  <a:schemeClr val="bg1">
                    <a:lumMod val="50000"/>
                  </a:schemeClr>
                </a:solidFill>
              </a:rPr>
              <a:t>in action</a:t>
            </a:r>
            <a:endParaRPr lang="en-US" sz="1600" dirty="0">
              <a:solidFill>
                <a:schemeClr val="bg1">
                  <a:lumMod val="50000"/>
                </a:schemeClr>
              </a:solidFill>
            </a:endParaRPr>
          </a:p>
        </p:txBody>
      </p:sp>
    </p:spTree>
    <p:extLst>
      <p:ext uri="{BB962C8B-B14F-4D97-AF65-F5344CB8AC3E}">
        <p14:creationId xmlns:p14="http://schemas.microsoft.com/office/powerpoint/2010/main" val="3657762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 Interface:</a:t>
            </a:r>
            <a:r>
              <a:rPr lang="en-US" dirty="0" smtClean="0"/>
              <a:t> </a:t>
            </a:r>
            <a:r>
              <a:rPr lang="en-US" dirty="0" err="1" smtClean="0"/>
              <a:t>setAttribute</a:t>
            </a:r>
            <a:r>
              <a:rPr lang="en-US" dirty="0" smtClean="0"/>
              <a:t>, </a:t>
            </a:r>
            <a:r>
              <a:rPr lang="en-US" dirty="0" err="1" smtClean="0"/>
              <a:t>getAttribute</a:t>
            </a:r>
            <a:endParaRPr lang="en-US" b="1" dirty="0"/>
          </a:p>
        </p:txBody>
      </p:sp>
      <p:sp>
        <p:nvSpPr>
          <p:cNvPr id="3" name="Content Placeholder 2"/>
          <p:cNvSpPr>
            <a:spLocks noGrp="1"/>
          </p:cNvSpPr>
          <p:nvPr>
            <p:ph idx="1"/>
          </p:nvPr>
        </p:nvSpPr>
        <p:spPr/>
        <p:txBody>
          <a:bodyPr>
            <a:normAutofit fontScale="92500" lnSpcReduction="20000"/>
          </a:bodyPr>
          <a:lstStyle/>
          <a:p>
            <a:r>
              <a:rPr lang="en-US" sz="2200" dirty="0">
                <a:latin typeface="Consolas" panose="020B0609020204030204" pitchFamily="49" charset="0"/>
                <a:cs typeface="Consolas" panose="020B0609020204030204" pitchFamily="49" charset="0"/>
              </a:rPr>
              <a:t>function create(type) </a:t>
            </a:r>
            <a:r>
              <a:rPr lang="en-US" sz="2200" dirty="0" smtClean="0">
                <a:latin typeface="Consolas" panose="020B0609020204030204" pitchFamily="49" charset="0"/>
                <a:cs typeface="Consolas" panose="020B0609020204030204" pitchFamily="49" charset="0"/>
              </a:rPr>
              <a:t>{ return </a:t>
            </a:r>
            <a:r>
              <a:rPr lang="en-US" sz="2200" dirty="0" err="1">
                <a:latin typeface="Consolas" panose="020B0609020204030204" pitchFamily="49" charset="0"/>
                <a:cs typeface="Consolas" panose="020B0609020204030204" pitchFamily="49" charset="0"/>
              </a:rPr>
              <a:t>document.createElement</a:t>
            </a:r>
            <a:r>
              <a:rPr lang="en-US" sz="2200" dirty="0">
                <a:latin typeface="Consolas" panose="020B0609020204030204" pitchFamily="49" charset="0"/>
                <a:cs typeface="Consolas" panose="020B0609020204030204" pitchFamily="49" charset="0"/>
              </a:rPr>
              <a:t>(type</a:t>
            </a:r>
            <a:r>
              <a:rPr lang="en-US" sz="2200" dirty="0" smtClean="0">
                <a:latin typeface="Consolas" panose="020B0609020204030204" pitchFamily="49" charset="0"/>
                <a:cs typeface="Consolas" panose="020B0609020204030204" pitchFamily="49" charset="0"/>
              </a:rPr>
              <a:t>); }</a:t>
            </a:r>
            <a:endParaRPr lang="en-US" sz="2200" dirty="0" smtClean="0"/>
          </a:p>
          <a:p>
            <a:pPr marL="0" indent="0">
              <a:buNone/>
            </a:pPr>
            <a:r>
              <a:rPr lang="en-US" sz="2200" dirty="0" smtClean="0"/>
              <a:t>The </a:t>
            </a:r>
            <a:r>
              <a:rPr lang="en-US" sz="2200" dirty="0" err="1" smtClean="0">
                <a:latin typeface="Consolas" panose="020B0609020204030204" pitchFamily="49" charset="0"/>
                <a:cs typeface="Consolas" panose="020B0609020204030204" pitchFamily="49" charset="0"/>
              </a:rPr>
              <a:t>setAttribute</a:t>
            </a:r>
            <a:r>
              <a:rPr lang="en-US" sz="2200" dirty="0" smtClean="0"/>
              <a:t> method lets you assign attributes to elements. It takes two arguments, the first being the attribute, the second being the assignment. </a:t>
            </a:r>
          </a:p>
          <a:p>
            <a:r>
              <a:rPr lang="en-US" sz="2200" dirty="0" smtClean="0">
                <a:latin typeface="Consolas" panose="020B0609020204030204" pitchFamily="49" charset="0"/>
                <a:cs typeface="Consolas" panose="020B0609020204030204" pitchFamily="49" charset="0"/>
              </a:rPr>
              <a:t>&lt;div id="</a:t>
            </a:r>
            <a:r>
              <a:rPr lang="en-US" sz="2200" dirty="0" err="1" smtClean="0">
                <a:latin typeface="Consolas" panose="020B0609020204030204" pitchFamily="49" charset="0"/>
                <a:cs typeface="Consolas" panose="020B0609020204030204" pitchFamily="49" charset="0"/>
              </a:rPr>
              <a:t>pugbomb</a:t>
            </a:r>
            <a:r>
              <a:rPr lang="en-US" sz="2200" dirty="0" smtClean="0">
                <a:latin typeface="Consolas" panose="020B0609020204030204" pitchFamily="49" charset="0"/>
                <a:cs typeface="Consolas" panose="020B0609020204030204" pitchFamily="49" charset="0"/>
              </a:rPr>
              <a:t>" class="something"&gt;</a:t>
            </a:r>
            <a:br>
              <a:rPr lang="en-US" sz="2200" dirty="0" smtClean="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    Insert pugs here!</a:t>
            </a:r>
            <a:br>
              <a:rPr lang="en-US" sz="2200" dirty="0" smtClean="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&lt;/div&gt;</a:t>
            </a:r>
          </a:p>
          <a:p>
            <a:r>
              <a:rPr lang="en-US" sz="2200" dirty="0" err="1" smtClean="0">
                <a:latin typeface="Consolas" panose="020B0609020204030204" pitchFamily="49" charset="0"/>
                <a:cs typeface="Consolas" panose="020B0609020204030204" pitchFamily="49" charset="0"/>
              </a:rPr>
              <a:t>var</a:t>
            </a:r>
            <a:r>
              <a:rPr lang="en-US" sz="2200" dirty="0" smtClean="0">
                <a:latin typeface="Consolas" panose="020B0609020204030204" pitchFamily="49" charset="0"/>
                <a:cs typeface="Consolas" panose="020B0609020204030204" pitchFamily="49" charset="0"/>
              </a:rPr>
              <a:t> place = select("</a:t>
            </a:r>
            <a:r>
              <a:rPr lang="en-US" sz="2200" dirty="0" err="1" smtClean="0">
                <a:latin typeface="Consolas" panose="020B0609020204030204" pitchFamily="49" charset="0"/>
                <a:cs typeface="Consolas" panose="020B0609020204030204" pitchFamily="49" charset="0"/>
              </a:rPr>
              <a:t>pugbomb</a:t>
            </a:r>
            <a:r>
              <a:rPr lang="en-US" sz="2200" dirty="0" smtClean="0">
                <a:latin typeface="Consolas" panose="020B0609020204030204" pitchFamily="49" charset="0"/>
                <a:cs typeface="Consolas" panose="020B0609020204030204" pitchFamily="49" charset="0"/>
              </a:rPr>
              <a:t>");</a:t>
            </a:r>
            <a:br>
              <a:rPr lang="en-US" sz="2200" dirty="0" smtClean="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for(</a:t>
            </a:r>
            <a:r>
              <a:rPr lang="en-US" sz="2200" dirty="0" err="1" smtClean="0">
                <a:latin typeface="Consolas" panose="020B0609020204030204" pitchFamily="49" charset="0"/>
                <a:cs typeface="Consolas" panose="020B0609020204030204" pitchFamily="49" charset="0"/>
              </a:rPr>
              <a:t>var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i</a:t>
            </a:r>
            <a:r>
              <a:rPr lang="en-US" sz="2200" dirty="0" smtClean="0">
                <a:latin typeface="Consolas" panose="020B0609020204030204" pitchFamily="49" charset="0"/>
                <a:cs typeface="Consolas" panose="020B0609020204030204" pitchFamily="49" charset="0"/>
              </a:rPr>
              <a:t> = 0; </a:t>
            </a:r>
            <a:r>
              <a:rPr lang="en-US" sz="2200" dirty="0" err="1" smtClean="0">
                <a:latin typeface="Consolas" panose="020B0609020204030204" pitchFamily="49" charset="0"/>
                <a:cs typeface="Consolas" panose="020B0609020204030204" pitchFamily="49" charset="0"/>
              </a:rPr>
              <a:t>i</a:t>
            </a:r>
            <a:r>
              <a:rPr lang="en-US" sz="2200" dirty="0" smtClean="0">
                <a:latin typeface="Consolas" panose="020B0609020204030204" pitchFamily="49" charset="0"/>
                <a:cs typeface="Consolas" panose="020B0609020204030204" pitchFamily="49" charset="0"/>
              </a:rPr>
              <a:t> &lt; 100; </a:t>
            </a:r>
            <a:r>
              <a:rPr lang="en-US" sz="2200" dirty="0" err="1" smtClean="0">
                <a:latin typeface="Consolas" panose="020B0609020204030204" pitchFamily="49" charset="0"/>
                <a:cs typeface="Consolas" panose="020B0609020204030204" pitchFamily="49" charset="0"/>
              </a:rPr>
              <a:t>i</a:t>
            </a:r>
            <a:r>
              <a:rPr lang="en-US" sz="2200" dirty="0" smtClean="0">
                <a:latin typeface="Consolas" panose="020B0609020204030204" pitchFamily="49" charset="0"/>
                <a:cs typeface="Consolas" panose="020B0609020204030204" pitchFamily="49" charset="0"/>
              </a:rPr>
              <a:t>++) {</a:t>
            </a:r>
            <a:br>
              <a:rPr lang="en-US" sz="2200" dirty="0" smtClean="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var</a:t>
            </a:r>
            <a:r>
              <a:rPr lang="en-US" sz="2200" dirty="0" smtClean="0">
                <a:latin typeface="Consolas" panose="020B0609020204030204" pitchFamily="49" charset="0"/>
                <a:cs typeface="Consolas" panose="020B0609020204030204" pitchFamily="49" charset="0"/>
              </a:rPr>
              <a:t> </a:t>
            </a:r>
            <a:r>
              <a:rPr lang="en-US" sz="2200" dirty="0">
                <a:latin typeface="Consolas" panose="020B0609020204030204" pitchFamily="49" charset="0"/>
                <a:cs typeface="Consolas" panose="020B0609020204030204" pitchFamily="49" charset="0"/>
              </a:rPr>
              <a:t>pug = create("</a:t>
            </a:r>
            <a:r>
              <a:rPr lang="en-US" sz="2200" dirty="0" err="1">
                <a:latin typeface="Consolas" panose="020B0609020204030204" pitchFamily="49" charset="0"/>
                <a:cs typeface="Consolas" panose="020B0609020204030204" pitchFamily="49" charset="0"/>
              </a:rPr>
              <a:t>img</a:t>
            </a:r>
            <a:r>
              <a:rPr lang="en-US" sz="2200" dirty="0">
                <a:latin typeface="Consolas" panose="020B0609020204030204" pitchFamily="49" charset="0"/>
                <a:cs typeface="Consolas" panose="020B0609020204030204" pitchFamily="49" charset="0"/>
              </a:rPr>
              <a:t>");</a:t>
            </a:r>
            <a:br>
              <a:rPr lang="en-US" sz="2200" dirty="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pug.setAttribute</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src</a:t>
            </a:r>
            <a:r>
              <a:rPr lang="en-US" sz="2200" dirty="0">
                <a:latin typeface="Consolas" panose="020B0609020204030204" pitchFamily="49" charset="0"/>
                <a:cs typeface="Consolas" panose="020B0609020204030204" pitchFamily="49" charset="0"/>
              </a:rPr>
              <a:t>", </a:t>
            </a:r>
            <a:r>
              <a:rPr lang="en-US" sz="2200" dirty="0" smtClean="0">
                <a:latin typeface="Consolas" panose="020B0609020204030204" pitchFamily="49" charset="0"/>
                <a:cs typeface="Consolas" panose="020B0609020204030204" pitchFamily="49" charset="0"/>
              </a:rPr>
              <a:t>"</a:t>
            </a:r>
            <a:r>
              <a:rPr lang="en-US" sz="2200" dirty="0">
                <a:latin typeface="Consolas" panose="020B0609020204030204" pitchFamily="49" charset="0"/>
                <a:cs typeface="Consolas" panose="020B0609020204030204" pitchFamily="49" charset="0"/>
              </a:rPr>
              <a:t>https://i.imgur.com/DksLx75.jpg");</a:t>
            </a:r>
            <a:r>
              <a:rPr lang="en-US" sz="2200" dirty="0" smtClean="0">
                <a:latin typeface="Consolas" panose="020B0609020204030204" pitchFamily="49" charset="0"/>
                <a:cs typeface="Consolas" panose="020B0609020204030204" pitchFamily="49" charset="0"/>
              </a:rPr>
              <a:t/>
            </a:r>
            <a:br>
              <a:rPr lang="en-US" sz="2200" dirty="0" smtClean="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place.appendChild</a:t>
            </a:r>
            <a:r>
              <a:rPr lang="en-US" sz="2200" dirty="0" smtClean="0">
                <a:latin typeface="Consolas" panose="020B0609020204030204" pitchFamily="49" charset="0"/>
                <a:cs typeface="Consolas" panose="020B0609020204030204" pitchFamily="49" charset="0"/>
              </a:rPr>
              <a:t>(pug);</a:t>
            </a:r>
            <a:br>
              <a:rPr lang="en-US" sz="2200" dirty="0" smtClean="0">
                <a:latin typeface="Consolas" panose="020B0609020204030204" pitchFamily="49" charset="0"/>
                <a:cs typeface="Consolas" panose="020B0609020204030204" pitchFamily="49" charset="0"/>
              </a:rPr>
            </a:br>
            <a:r>
              <a:rPr lang="en-US" sz="2200" dirty="0" smtClean="0">
                <a:latin typeface="Consolas" panose="020B0609020204030204" pitchFamily="49" charset="0"/>
                <a:cs typeface="Consolas" panose="020B0609020204030204" pitchFamily="49" charset="0"/>
              </a:rPr>
              <a:t>}</a:t>
            </a:r>
          </a:p>
          <a:p>
            <a:pPr marL="0" indent="0">
              <a:buNone/>
            </a:pPr>
            <a:r>
              <a:rPr lang="en-US" sz="2200" dirty="0" smtClean="0">
                <a:cs typeface="Consolas" panose="020B0609020204030204" pitchFamily="49" charset="0"/>
              </a:rPr>
              <a:t>The </a:t>
            </a:r>
            <a:r>
              <a:rPr lang="en-US" sz="2200" dirty="0" err="1" smtClean="0">
                <a:latin typeface="Consolas" panose="020B0609020204030204" pitchFamily="49" charset="0"/>
                <a:cs typeface="Consolas" panose="020B0609020204030204" pitchFamily="49" charset="0"/>
              </a:rPr>
              <a:t>getAttribute</a:t>
            </a:r>
            <a:r>
              <a:rPr lang="en-US" sz="2200" dirty="0" smtClean="0">
                <a:cs typeface="Consolas" panose="020B0609020204030204" pitchFamily="49" charset="0"/>
              </a:rPr>
              <a:t> returns the value of the attribute provided:</a:t>
            </a:r>
          </a:p>
          <a:p>
            <a:r>
              <a:rPr lang="en-US" sz="2200" dirty="0" smtClean="0">
                <a:latin typeface="Consolas" panose="020B0609020204030204" pitchFamily="49" charset="0"/>
                <a:cs typeface="Consolas" panose="020B0609020204030204" pitchFamily="49" charset="0"/>
              </a:rPr>
              <a:t>select("</a:t>
            </a:r>
            <a:r>
              <a:rPr lang="en-US" sz="2200" dirty="0" err="1" smtClean="0">
                <a:latin typeface="Consolas" panose="020B0609020204030204" pitchFamily="49" charset="0"/>
                <a:cs typeface="Consolas" panose="020B0609020204030204" pitchFamily="49" charset="0"/>
              </a:rPr>
              <a:t>pugbomb</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getAttribute</a:t>
            </a:r>
            <a:r>
              <a:rPr lang="en-US" sz="2200" dirty="0" smtClean="0">
                <a:latin typeface="Consolas" panose="020B0609020204030204" pitchFamily="49" charset="0"/>
                <a:cs typeface="Consolas" panose="020B0609020204030204" pitchFamily="49" charset="0"/>
              </a:rPr>
              <a:t>("class") =&gt; "something</a:t>
            </a:r>
            <a:r>
              <a:rPr lang="en-US" sz="2200" dirty="0" smtClean="0">
                <a:latin typeface="Consolas" panose="020B0609020204030204" pitchFamily="49" charset="0"/>
                <a:cs typeface="Consolas" panose="020B0609020204030204" pitchFamily="49" charset="0"/>
              </a:rPr>
              <a:t>"</a:t>
            </a:r>
          </a:p>
          <a:p>
            <a:pPr marL="0" indent="0">
              <a:buNone/>
            </a:pPr>
            <a:r>
              <a:rPr lang="en-US" sz="1500" i="1" dirty="0" smtClean="0">
                <a:solidFill>
                  <a:schemeClr val="bg1">
                    <a:lumMod val="50000"/>
                  </a:schemeClr>
                </a:solidFill>
                <a:cs typeface="Consolas" panose="020B0609020204030204" pitchFamily="49" charset="0"/>
              </a:rPr>
              <a:t>Advanced: You can't </a:t>
            </a:r>
            <a:r>
              <a:rPr lang="en-US" sz="1500" i="1" dirty="0" err="1" smtClean="0">
                <a:solidFill>
                  <a:schemeClr val="bg1">
                    <a:lumMod val="50000"/>
                  </a:schemeClr>
                </a:solidFill>
                <a:cs typeface="Consolas" panose="020B0609020204030204" pitchFamily="49" charset="0"/>
              </a:rPr>
              <a:t>setAttribute</a:t>
            </a:r>
            <a:r>
              <a:rPr lang="en-US" sz="1500" i="1" dirty="0" smtClean="0">
                <a:solidFill>
                  <a:schemeClr val="bg1">
                    <a:lumMod val="50000"/>
                  </a:schemeClr>
                </a:solidFill>
                <a:cs typeface="Consolas" panose="020B0609020204030204" pitchFamily="49" charset="0"/>
              </a:rPr>
              <a:t> to null to get rid of it, that makes it "null". Use </a:t>
            </a:r>
            <a:r>
              <a:rPr lang="en-US" sz="1500" i="1" dirty="0" err="1" smtClean="0">
                <a:solidFill>
                  <a:schemeClr val="bg1">
                    <a:lumMod val="50000"/>
                  </a:schemeClr>
                </a:solidFill>
                <a:cs typeface="Consolas" panose="020B0609020204030204" pitchFamily="49" charset="0"/>
              </a:rPr>
              <a:t>removeAttribute</a:t>
            </a:r>
            <a:r>
              <a:rPr lang="en-US" sz="1500" i="1" dirty="0" smtClean="0">
                <a:solidFill>
                  <a:schemeClr val="bg1">
                    <a:lumMod val="50000"/>
                  </a:schemeClr>
                </a:solidFill>
                <a:cs typeface="Consolas" panose="020B0609020204030204" pitchFamily="49" charset="0"/>
              </a:rPr>
              <a:t> instead.</a:t>
            </a:r>
            <a:endParaRPr lang="en-US" sz="1500" i="1" dirty="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438068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Concept</a:t>
            </a:r>
            <a:r>
              <a:rPr lang="en-US" b="1" dirty="0" smtClean="0"/>
              <a:t>:</a:t>
            </a:r>
            <a:r>
              <a:rPr lang="en-US" dirty="0" smtClean="0"/>
              <a:t> </a:t>
            </a:r>
            <a:r>
              <a:rPr lang="en-US" smtClean="0"/>
              <a:t>Inline JavaScript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400" dirty="0" smtClean="0"/>
              <a:t>We can </a:t>
            </a:r>
            <a:r>
              <a:rPr lang="en-US" sz="2400" smtClean="0"/>
              <a:t>write JavaScript </a:t>
            </a:r>
            <a:r>
              <a:rPr lang="en-US" sz="2400" dirty="0" smtClean="0"/>
              <a:t>directly on </a:t>
            </a:r>
            <a:r>
              <a:rPr lang="en-US" sz="2400" smtClean="0"/>
              <a:t>our webpages </a:t>
            </a:r>
            <a:r>
              <a:rPr lang="en-US" sz="2400" dirty="0" smtClean="0"/>
              <a:t>for the browser to execute with the </a:t>
            </a:r>
            <a:r>
              <a:rPr lang="en-US" sz="2400" smtClean="0">
                <a:latin typeface="Consolas" panose="020B0609020204030204" pitchFamily="49" charset="0"/>
                <a:cs typeface="Consolas" panose="020B0609020204030204" pitchFamily="49" charset="0"/>
              </a:rPr>
              <a:t>&lt;script</a:t>
            </a:r>
            <a:r>
              <a:rPr lang="en-US" sz="2400" dirty="0" smtClean="0">
                <a:latin typeface="Consolas" panose="020B0609020204030204" pitchFamily="49" charset="0"/>
                <a:cs typeface="Consolas" panose="020B0609020204030204" pitchFamily="49" charset="0"/>
              </a:rPr>
              <a:t>&gt;</a:t>
            </a:r>
            <a:r>
              <a:rPr lang="en-US" sz="2400" dirty="0" smtClean="0"/>
              <a:t> tag. When the browser encounters it, it immediately executes </a:t>
            </a:r>
            <a:r>
              <a:rPr lang="en-US" sz="2400" smtClean="0"/>
              <a:t>any JavaScript </a:t>
            </a:r>
            <a:r>
              <a:rPr lang="en-US" sz="2400" dirty="0" smtClean="0"/>
              <a:t>inside.</a:t>
            </a:r>
          </a:p>
          <a:p>
            <a:r>
              <a:rPr lang="en-US" sz="2400" smtClean="0">
                <a:latin typeface="Consolas" panose="020B0609020204030204" pitchFamily="49" charset="0"/>
                <a:cs typeface="Consolas" panose="020B0609020204030204" pitchFamily="49" charset="0"/>
              </a:rPr>
              <a:t>&lt;script</a:t>
            </a:r>
            <a:r>
              <a:rPr lang="en-US" sz="2400" dirty="0" smtClean="0">
                <a:latin typeface="Consolas" panose="020B0609020204030204" pitchFamily="49" charset="0"/>
                <a:cs typeface="Consolas" panose="020B0609020204030204" pitchFamily="49" charset="0"/>
              </a:rPr>
              <a:t>&gt;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console.log("This code is in my HTML!");</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console.log("I will now count to ten.");</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for(</a:t>
            </a:r>
            <a:r>
              <a:rPr lang="en-US" sz="2400" dirty="0" err="1" smtClean="0">
                <a:latin typeface="Consolas" panose="020B0609020204030204" pitchFamily="49" charset="0"/>
                <a:cs typeface="Consolas" panose="020B0609020204030204" pitchFamily="49" charset="0"/>
              </a:rPr>
              <a:t>var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 1;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&lt;= 10; </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console.log(</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 </a:t>
            </a:r>
            <a:br>
              <a:rPr lang="en-US" sz="2400" dirty="0" smtClean="0">
                <a:latin typeface="Consolas" panose="020B0609020204030204" pitchFamily="49" charset="0"/>
                <a:cs typeface="Consolas" panose="020B0609020204030204" pitchFamily="49" charset="0"/>
              </a:rPr>
            </a:br>
            <a:r>
              <a:rPr lang="en-US" sz="2400" smtClean="0">
                <a:latin typeface="Consolas" panose="020B0609020204030204" pitchFamily="49" charset="0"/>
                <a:cs typeface="Consolas" panose="020B0609020204030204" pitchFamily="49" charset="0"/>
              </a:rPr>
              <a:t>&lt;/script</a:t>
            </a:r>
            <a:r>
              <a:rPr lang="en-US" sz="2400" dirty="0" smtClean="0">
                <a:latin typeface="Consolas" panose="020B0609020204030204" pitchFamily="49" charset="0"/>
                <a:cs typeface="Consolas" panose="020B0609020204030204" pitchFamily="49" charset="0"/>
              </a:rPr>
              <a:t>&gt;</a:t>
            </a:r>
          </a:p>
          <a:p>
            <a:pPr marL="0" indent="0">
              <a:buNone/>
            </a:pPr>
            <a:r>
              <a:rPr lang="en-US" sz="2400" dirty="0" smtClean="0"/>
              <a:t>We move this code to an external file with the </a:t>
            </a:r>
            <a:r>
              <a:rPr lang="en-US" sz="2400" dirty="0" err="1" smtClean="0">
                <a:latin typeface="Consolas" panose="020B0609020204030204" pitchFamily="49" charset="0"/>
                <a:cs typeface="Consolas" panose="020B0609020204030204" pitchFamily="49" charset="0"/>
              </a:rPr>
              <a:t>src</a:t>
            </a:r>
            <a:r>
              <a:rPr lang="en-US" sz="2400" dirty="0" smtClean="0">
                <a:latin typeface="Consolas" panose="020B0609020204030204" pitchFamily="49" charset="0"/>
                <a:cs typeface="Consolas" panose="020B0609020204030204" pitchFamily="49" charset="0"/>
              </a:rPr>
              <a:t> </a:t>
            </a:r>
            <a:r>
              <a:rPr lang="en-US" sz="2400" dirty="0" smtClean="0"/>
              <a:t>attribute:</a:t>
            </a:r>
          </a:p>
          <a:p>
            <a:r>
              <a:rPr lang="en-US" sz="2400" smtClean="0">
                <a:latin typeface="Consolas" panose="020B0609020204030204" pitchFamily="49" charset="0"/>
                <a:cs typeface="Consolas" panose="020B0609020204030204" pitchFamily="49" charset="0"/>
              </a:rPr>
              <a:t>&lt;script </a:t>
            </a:r>
            <a:r>
              <a:rPr lang="en-US" sz="2400" dirty="0" err="1" smtClean="0">
                <a:latin typeface="Consolas" panose="020B0609020204030204" pitchFamily="49" charset="0"/>
                <a:cs typeface="Consolas" panose="020B0609020204030204" pitchFamily="49" charset="0"/>
              </a:rPr>
              <a:t>src</a:t>
            </a:r>
            <a:r>
              <a:rPr lang="en-US" sz="2400" dirty="0" smtClean="0">
                <a:latin typeface="Consolas" panose="020B0609020204030204" pitchFamily="49" charset="0"/>
                <a:cs typeface="Consolas" panose="020B0609020204030204" pitchFamily="49" charset="0"/>
              </a:rPr>
              <a:t>="count.js</a:t>
            </a:r>
            <a:r>
              <a:rPr lang="en-US" sz="2400" smtClean="0">
                <a:latin typeface="Consolas" panose="020B0609020204030204" pitchFamily="49" charset="0"/>
                <a:cs typeface="Consolas" panose="020B0609020204030204" pitchFamily="49" charset="0"/>
              </a:rPr>
              <a:t>"&gt;&lt;/script</a:t>
            </a:r>
            <a:r>
              <a:rPr lang="en-US" sz="2400" dirty="0" smtClean="0">
                <a:latin typeface="Consolas" panose="020B0609020204030204" pitchFamily="49" charset="0"/>
                <a:cs typeface="Consolas" panose="020B0609020204030204" pitchFamily="49" charset="0"/>
              </a:rPr>
              <a:t>&gt;</a:t>
            </a:r>
          </a:p>
          <a:p>
            <a:pPr marL="0" indent="0">
              <a:buNone/>
            </a:pPr>
            <a:r>
              <a:rPr lang="en-US" sz="2400" smtClean="0">
                <a:cs typeface="Consolas" panose="020B0609020204030204" pitchFamily="49" charset="0"/>
              </a:rPr>
              <a:t>A webpage </a:t>
            </a:r>
            <a:r>
              <a:rPr lang="en-US" sz="2400">
                <a:cs typeface="Consolas" panose="020B0609020204030204" pitchFamily="49" charset="0"/>
              </a:rPr>
              <a:t>can </a:t>
            </a:r>
            <a:r>
              <a:rPr lang="en-US" sz="2400" smtClean="0">
                <a:cs typeface="Consolas" panose="020B0609020204030204" pitchFamily="49" charset="0"/>
              </a:rPr>
              <a:t>support </a:t>
            </a:r>
            <a:r>
              <a:rPr lang="en-US" sz="2400" dirty="0">
                <a:cs typeface="Consolas" panose="020B0609020204030204" pitchFamily="49" charset="0"/>
              </a:rPr>
              <a:t>any number of </a:t>
            </a:r>
            <a:r>
              <a:rPr lang="en-US" sz="2400">
                <a:cs typeface="Consolas" panose="020B0609020204030204" pitchFamily="49" charset="0"/>
              </a:rPr>
              <a:t>external </a:t>
            </a:r>
            <a:r>
              <a:rPr lang="en-US" sz="2400" smtClean="0">
                <a:cs typeface="Consolas" panose="020B0609020204030204" pitchFamily="49" charset="0"/>
              </a:rPr>
              <a:t>scripts</a:t>
            </a:r>
            <a:r>
              <a:rPr lang="en-US" sz="2400" dirty="0" smtClean="0">
                <a:cs typeface="Consolas" panose="020B0609020204030204" pitchFamily="49" charset="0"/>
              </a:rPr>
              <a:t>:</a:t>
            </a:r>
          </a:p>
          <a:p>
            <a:r>
              <a:rPr lang="en-US" sz="2400">
                <a:latin typeface="Consolas" panose="020B0609020204030204" pitchFamily="49" charset="0"/>
                <a:cs typeface="Consolas" panose="020B0609020204030204" pitchFamily="49" charset="0"/>
              </a:rPr>
              <a:t>&lt;</a:t>
            </a:r>
            <a:r>
              <a:rPr lang="en-US" sz="2400" smtClean="0">
                <a:latin typeface="Consolas" panose="020B0609020204030204" pitchFamily="49" charset="0"/>
                <a:cs typeface="Consolas" panose="020B0609020204030204" pitchFamily="49" charset="0"/>
              </a:rPr>
              <a:t>script </a:t>
            </a:r>
            <a:r>
              <a:rPr lang="en-US" sz="2400" dirty="0" err="1">
                <a:latin typeface="Consolas" panose="020B0609020204030204" pitchFamily="49" charset="0"/>
                <a:cs typeface="Consolas" panose="020B0609020204030204" pitchFamily="49" charset="0"/>
              </a:rPr>
              <a:t>src</a:t>
            </a:r>
            <a:r>
              <a:rPr lang="en-US" sz="2400" dirty="0">
                <a:latin typeface="Consolas" panose="020B0609020204030204" pitchFamily="49" charset="0"/>
                <a:cs typeface="Consolas" panose="020B0609020204030204" pitchFamily="49" charset="0"/>
              </a:rPr>
              <a:t>="count.js</a:t>
            </a:r>
            <a:r>
              <a:rPr lang="en-US" sz="2400">
                <a:latin typeface="Consolas" panose="020B0609020204030204" pitchFamily="49" charset="0"/>
                <a:cs typeface="Consolas" panose="020B0609020204030204" pitchFamily="49" charset="0"/>
              </a:rPr>
              <a:t>"&gt;&lt;/</a:t>
            </a:r>
            <a:r>
              <a:rPr lang="en-US" sz="2400" smtClean="0">
                <a:latin typeface="Consolas" panose="020B0609020204030204" pitchFamily="49" charset="0"/>
                <a:cs typeface="Consolas" panose="020B0609020204030204" pitchFamily="49" charset="0"/>
              </a:rPr>
              <a:t>script</a:t>
            </a:r>
            <a:r>
              <a:rPr lang="en-US" sz="2400" dirty="0" smtClean="0">
                <a:latin typeface="Consolas" panose="020B0609020204030204" pitchFamily="49" charset="0"/>
                <a:cs typeface="Consolas" panose="020B0609020204030204" pitchFamily="49" charset="0"/>
              </a:rPr>
              <a:t>&gt;</a:t>
            </a:r>
            <a:br>
              <a:rPr lang="en-US" sz="2400" dirty="0" smtClean="0">
                <a:latin typeface="Consolas" panose="020B0609020204030204" pitchFamily="49" charset="0"/>
                <a:cs typeface="Consolas" panose="020B0609020204030204" pitchFamily="49" charset="0"/>
              </a:rPr>
            </a:br>
            <a:r>
              <a:rPr lang="en-US" sz="2400" smtClean="0">
                <a:latin typeface="Consolas" panose="020B0609020204030204" pitchFamily="49" charset="0"/>
                <a:cs typeface="Consolas" panose="020B0609020204030204" pitchFamily="49" charset="0"/>
              </a:rPr>
              <a:t>&lt;script </a:t>
            </a:r>
            <a:r>
              <a:rPr lang="en-US" sz="2400" dirty="0" err="1">
                <a:latin typeface="Consolas" panose="020B0609020204030204" pitchFamily="49" charset="0"/>
                <a:cs typeface="Consolas" panose="020B0609020204030204" pitchFamily="49" charset="0"/>
              </a:rPr>
              <a:t>src</a:t>
            </a:r>
            <a:r>
              <a:rPr lang="en-US" sz="2400" dirty="0">
                <a:latin typeface="Consolas" panose="020B0609020204030204" pitchFamily="49" charset="0"/>
                <a:cs typeface="Consolas" panose="020B0609020204030204" pitchFamily="49" charset="0"/>
              </a:rPr>
              <a:t>="count.js</a:t>
            </a:r>
            <a:r>
              <a:rPr lang="en-US" sz="2400">
                <a:latin typeface="Consolas" panose="020B0609020204030204" pitchFamily="49" charset="0"/>
                <a:cs typeface="Consolas" panose="020B0609020204030204" pitchFamily="49" charset="0"/>
              </a:rPr>
              <a:t>"&gt;&lt;/</a:t>
            </a:r>
            <a:r>
              <a:rPr lang="en-US" sz="2400" smtClean="0">
                <a:latin typeface="Consolas" panose="020B0609020204030204" pitchFamily="49" charset="0"/>
                <a:cs typeface="Consolas" panose="020B0609020204030204" pitchFamily="49" charset="0"/>
              </a:rPr>
              <a:t>script</a:t>
            </a:r>
            <a:r>
              <a:rPr lang="en-US" sz="2400" dirty="0" smtClean="0">
                <a:latin typeface="Consolas" panose="020B0609020204030204" pitchFamily="49" charset="0"/>
                <a:cs typeface="Consolas" panose="020B0609020204030204" pitchFamily="49" charset="0"/>
              </a:rPr>
              <a:t>&gt;</a:t>
            </a:r>
            <a:br>
              <a:rPr lang="en-US" sz="2400" dirty="0" smtClean="0">
                <a:latin typeface="Consolas" panose="020B0609020204030204" pitchFamily="49" charset="0"/>
                <a:cs typeface="Consolas" panose="020B0609020204030204" pitchFamily="49" charset="0"/>
              </a:rPr>
            </a:br>
            <a:r>
              <a:rPr lang="en-US" sz="2400" smtClean="0">
                <a:latin typeface="Consolas" panose="020B0609020204030204" pitchFamily="49" charset="0"/>
                <a:cs typeface="Consolas" panose="020B0609020204030204" pitchFamily="49" charset="0"/>
              </a:rPr>
              <a:t>&lt;script </a:t>
            </a:r>
            <a:r>
              <a:rPr lang="en-US" sz="2400" dirty="0" err="1">
                <a:latin typeface="Consolas" panose="020B0609020204030204" pitchFamily="49" charset="0"/>
                <a:cs typeface="Consolas" panose="020B0609020204030204" pitchFamily="49" charset="0"/>
              </a:rPr>
              <a:t>src</a:t>
            </a:r>
            <a:r>
              <a:rPr lang="en-US" sz="2400" dirty="0">
                <a:latin typeface="Consolas" panose="020B0609020204030204" pitchFamily="49" charset="0"/>
                <a:cs typeface="Consolas" panose="020B0609020204030204" pitchFamily="49" charset="0"/>
              </a:rPr>
              <a:t>="count.js</a:t>
            </a:r>
            <a:r>
              <a:rPr lang="en-US" sz="2400">
                <a:latin typeface="Consolas" panose="020B0609020204030204" pitchFamily="49" charset="0"/>
                <a:cs typeface="Consolas" panose="020B0609020204030204" pitchFamily="49" charset="0"/>
              </a:rPr>
              <a:t>"&gt;&lt;/</a:t>
            </a:r>
            <a:r>
              <a:rPr lang="en-US" sz="2400" smtClean="0">
                <a:latin typeface="Consolas" panose="020B0609020204030204" pitchFamily="49" charset="0"/>
                <a:cs typeface="Consolas" panose="020B0609020204030204" pitchFamily="49" charset="0"/>
              </a:rPr>
              <a:t>script</a:t>
            </a:r>
            <a:r>
              <a:rPr lang="en-US" sz="2400" dirty="0">
                <a:latin typeface="Consolas" panose="020B0609020204030204" pitchFamily="49" charset="0"/>
                <a:cs typeface="Consolas" panose="020B0609020204030204" pitchFamily="49" charset="0"/>
              </a:rPr>
              <a:t>&gt;</a:t>
            </a:r>
          </a:p>
          <a:p>
            <a:endParaRPr lang="en-US" sz="2400" dirty="0">
              <a:cs typeface="Consolas" panose="020B0609020204030204" pitchFamily="49" charset="0"/>
            </a:endParaRPr>
          </a:p>
          <a:p>
            <a:pPr marL="0" indent="0">
              <a:buNone/>
            </a:pPr>
            <a:endParaRPr lang="en-US" sz="24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p:txBody>
      </p:sp>
      <p:pic>
        <p:nvPicPr>
          <p:cNvPr id="2050" name="Picture 2" descr="http://vignette3.wikia.nocookie.net/muppet/images/a/a1/Count.jpg/revision/latest?cb=200911270005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758" y="2575032"/>
            <a:ext cx="2288304" cy="15255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egionofhonor.famsf.org/files/styles/sidebar_image/public/THINKER_side_columns.jpg?itok=1kC8XqY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8252" y="4433012"/>
            <a:ext cx="1612526" cy="2300630"/>
          </a:xfrm>
          <a:prstGeom prst="rect">
            <a:avLst/>
          </a:prstGeom>
          <a:noFill/>
          <a:extLst>
            <a:ext uri="{909E8E84-426E-40DD-AFC4-6F175D3DCCD1}">
              <a14:hiddenFill xmlns:a14="http://schemas.microsoft.com/office/drawing/2010/main">
                <a:solidFill>
                  <a:srgbClr val="FFFFFF"/>
                </a:solidFill>
              </a14:hiddenFill>
            </a:ext>
          </a:extLst>
        </p:spPr>
      </p:pic>
      <p:sp>
        <p:nvSpPr>
          <p:cNvPr id="4" name="Cloud Callout 3"/>
          <p:cNvSpPr/>
          <p:nvPr/>
        </p:nvSpPr>
        <p:spPr>
          <a:xfrm>
            <a:off x="7117690" y="4725620"/>
            <a:ext cx="2067220" cy="1353312"/>
          </a:xfrm>
          <a:prstGeom prst="cloudCallout">
            <a:avLst>
              <a:gd name="adj1" fmla="val 73400"/>
              <a:gd name="adj2" fmla="val -43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Is there a downside to </a:t>
            </a:r>
            <a:r>
              <a:rPr lang="en-US" sz="1400" smtClean="0"/>
              <a:t>external script </a:t>
            </a:r>
            <a:r>
              <a:rPr lang="en-US" sz="1400" dirty="0" smtClean="0"/>
              <a:t>loading?</a:t>
            </a:r>
            <a:endParaRPr lang="en-US" sz="1400" dirty="0"/>
          </a:p>
        </p:txBody>
      </p:sp>
    </p:spTree>
    <p:extLst>
      <p:ext uri="{BB962C8B-B14F-4D97-AF65-F5344CB8AC3E}">
        <p14:creationId xmlns:p14="http://schemas.microsoft.com/office/powerpoint/2010/main" val="677136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Event Handler</a:t>
            </a:r>
            <a:endParaRPr lang="en-US" b="1" dirty="0"/>
          </a:p>
        </p:txBody>
      </p:sp>
      <p:sp>
        <p:nvSpPr>
          <p:cNvPr id="3" name="Content Placeholder 2"/>
          <p:cNvSpPr>
            <a:spLocks noGrp="1"/>
          </p:cNvSpPr>
          <p:nvPr>
            <p:ph idx="1"/>
          </p:nvPr>
        </p:nvSpPr>
        <p:spPr>
          <a:xfrm>
            <a:off x="1097280" y="1845734"/>
            <a:ext cx="8448502" cy="4509670"/>
          </a:xfrm>
        </p:spPr>
        <p:txBody>
          <a:bodyPr>
            <a:normAutofit fontScale="92500" lnSpcReduction="10000"/>
          </a:bodyPr>
          <a:lstStyle/>
          <a:p>
            <a:pPr marL="0" indent="0">
              <a:buNone/>
            </a:pPr>
            <a:r>
              <a:rPr lang="en-US" dirty="0" smtClean="0"/>
              <a:t>An </a:t>
            </a:r>
            <a:r>
              <a:rPr lang="en-US" i="1" dirty="0" smtClean="0"/>
              <a:t>event</a:t>
            </a:r>
            <a:r>
              <a:rPr lang="en-US" dirty="0" smtClean="0"/>
              <a:t> is something that happens. An </a:t>
            </a:r>
            <a:r>
              <a:rPr lang="en-US" i="1" dirty="0" smtClean="0"/>
              <a:t>event handler</a:t>
            </a:r>
            <a:r>
              <a:rPr lang="en-US" dirty="0" smtClean="0"/>
              <a:t> is a function that runs when the event occurs, or "fires".</a:t>
            </a:r>
          </a:p>
          <a:p>
            <a:r>
              <a:rPr lang="en-US" dirty="0" smtClean="0">
                <a:latin typeface="Consolas" panose="020B0609020204030204" pitchFamily="49" charset="0"/>
                <a:cs typeface="Consolas" panose="020B0609020204030204" pitchFamily="49" charset="0"/>
              </a:rPr>
              <a:t>&lt;button id="surprise"&gt;Click me for a surprise!&lt;/button&gt;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&lt;input type="text" id="prize" /&gt;</a:t>
            </a:r>
          </a:p>
          <a:p>
            <a:pPr marL="0" indent="0">
              <a:buNone/>
            </a:pPr>
            <a:r>
              <a:rPr lang="en-US" dirty="0" smtClean="0">
                <a:cs typeface="Consolas" panose="020B0609020204030204" pitchFamily="49" charset="0"/>
              </a:rPr>
              <a:t>We </a:t>
            </a:r>
            <a:r>
              <a:rPr lang="en-US" i="1" dirty="0" smtClean="0">
                <a:cs typeface="Consolas" panose="020B0609020204030204" pitchFamily="49" charset="0"/>
              </a:rPr>
              <a:t>bind an event handler</a:t>
            </a:r>
            <a:r>
              <a:rPr lang="en-US" dirty="0" smtClean="0">
                <a:cs typeface="Consolas" panose="020B0609020204030204" pitchFamily="49" charset="0"/>
              </a:rPr>
              <a:t> to an element to assign a callback when an event fires.</a:t>
            </a:r>
            <a:br>
              <a:rPr lang="en-US" dirty="0" smtClean="0">
                <a:cs typeface="Consolas" panose="020B0609020204030204" pitchFamily="49" charset="0"/>
              </a:rPr>
            </a:br>
            <a:r>
              <a:rPr lang="en-US" dirty="0" smtClean="0">
                <a:cs typeface="Consolas" panose="020B0609020204030204" pitchFamily="49" charset="0"/>
              </a:rPr>
              <a:t>The </a:t>
            </a:r>
            <a:r>
              <a:rPr lang="en-US" dirty="0" err="1" smtClean="0">
                <a:latin typeface="Consolas" panose="020B0609020204030204" pitchFamily="49" charset="0"/>
                <a:cs typeface="Consolas" panose="020B0609020204030204" pitchFamily="49" charset="0"/>
              </a:rPr>
              <a:t>addEventListener</a:t>
            </a:r>
            <a:r>
              <a:rPr lang="en-US" dirty="0" smtClean="0">
                <a:cs typeface="Consolas" panose="020B0609020204030204" pitchFamily="49" charset="0"/>
              </a:rPr>
              <a:t> method on elements takes two* arguments, the first being the event type, and the second being the callback.</a:t>
            </a:r>
          </a:p>
          <a:p>
            <a:r>
              <a:rPr lang="en-US" dirty="0" smtClean="0">
                <a:latin typeface="Consolas" panose="020B0609020204030204" pitchFamily="49" charset="0"/>
                <a:cs typeface="Consolas" panose="020B0609020204030204" pitchFamily="49" charset="0"/>
              </a:rPr>
              <a:t>select("surprise").</a:t>
            </a:r>
            <a:r>
              <a:rPr lang="en-US" dirty="0" err="1" smtClean="0">
                <a:latin typeface="Consolas" panose="020B0609020204030204" pitchFamily="49" charset="0"/>
                <a:cs typeface="Consolas" panose="020B0609020204030204" pitchFamily="49" charset="0"/>
              </a:rPr>
              <a:t>addEventListener</a:t>
            </a:r>
            <a:r>
              <a:rPr lang="en-US" dirty="0" smtClean="0">
                <a:latin typeface="Consolas" panose="020B0609020204030204" pitchFamily="49" charset="0"/>
                <a:cs typeface="Consolas" panose="020B0609020204030204" pitchFamily="49" charset="0"/>
              </a:rPr>
              <a:t>("click", function()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alert("You are the 100,000th visitor!");</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alert("You win " + select("prize").value);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a:t>
            </a:r>
          </a:p>
          <a:p>
            <a:pPr marL="0" indent="0">
              <a:buNone/>
            </a:pPr>
            <a:r>
              <a:rPr lang="en-US" dirty="0" smtClean="0">
                <a:cs typeface="Consolas" panose="020B0609020204030204" pitchFamily="49" charset="0"/>
              </a:rPr>
              <a:t>There are dozens of DOM events available to use! (Google '</a:t>
            </a:r>
            <a:r>
              <a:rPr lang="en-US" dirty="0" err="1" smtClean="0">
                <a:cs typeface="Consolas" panose="020B0609020204030204" pitchFamily="49" charset="0"/>
              </a:rPr>
              <a:t>em</a:t>
            </a:r>
            <a:r>
              <a:rPr lang="en-US" dirty="0" smtClean="0">
                <a:cs typeface="Consolas" panose="020B0609020204030204" pitchFamily="49" charset="0"/>
              </a:rPr>
              <a:t> all!)</a:t>
            </a:r>
            <a:br>
              <a:rPr lang="en-US" dirty="0" smtClean="0">
                <a:cs typeface="Consolas" panose="020B0609020204030204" pitchFamily="49" charset="0"/>
              </a:rPr>
            </a:br>
            <a:r>
              <a:rPr lang="en-US" dirty="0" err="1" smtClean="0">
                <a:latin typeface="Consolas" panose="020B0609020204030204" pitchFamily="49" charset="0"/>
                <a:cs typeface="Consolas" panose="020B0609020204030204" pitchFamily="49" charset="0"/>
              </a:rPr>
              <a:t>mousedown</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keyup</a:t>
            </a:r>
            <a:r>
              <a:rPr lang="en-US" dirty="0" smtClean="0">
                <a:latin typeface="Consolas" panose="020B0609020204030204" pitchFamily="49" charset="0"/>
                <a:cs typeface="Consolas" panose="020B0609020204030204" pitchFamily="49" charset="0"/>
              </a:rPr>
              <a:t>, change, focus, blur</a:t>
            </a:r>
            <a:r>
              <a:rPr lang="en-US" dirty="0" smtClean="0">
                <a:cs typeface="Consolas" panose="020B0609020204030204" pitchFamily="49" charset="0"/>
              </a:rPr>
              <a:t>…</a:t>
            </a:r>
          </a:p>
          <a:p>
            <a:pPr marL="0" indent="0">
              <a:buNone/>
            </a:pPr>
            <a:r>
              <a:rPr lang="en-US" sz="1600" i="1" dirty="0" smtClean="0">
                <a:solidFill>
                  <a:schemeClr val="bg1">
                    <a:lumMod val="50000"/>
                  </a:schemeClr>
                </a:solidFill>
                <a:cs typeface="Consolas" panose="020B0609020204030204" pitchFamily="49" charset="0"/>
              </a:rPr>
              <a:t>*Advanced: it accepts three arguments, the third being a </a:t>
            </a:r>
            <a:r>
              <a:rPr lang="en-US" sz="1600" i="1" dirty="0" err="1" smtClean="0">
                <a:solidFill>
                  <a:schemeClr val="bg1">
                    <a:lumMod val="50000"/>
                  </a:schemeClr>
                </a:solidFill>
                <a:cs typeface="Consolas" panose="020B0609020204030204" pitchFamily="49" charset="0"/>
              </a:rPr>
              <a:t>boolean</a:t>
            </a:r>
            <a:r>
              <a:rPr lang="en-US" sz="1600" i="1" dirty="0" smtClean="0">
                <a:solidFill>
                  <a:schemeClr val="bg1">
                    <a:lumMod val="50000"/>
                  </a:schemeClr>
                </a:solidFill>
                <a:cs typeface="Consolas" panose="020B0609020204030204" pitchFamily="49" charset="0"/>
              </a:rPr>
              <a:t> deciding whether the event should</a:t>
            </a:r>
            <a:r>
              <a:rPr lang="en-US" sz="1600" i="1" dirty="0">
                <a:solidFill>
                  <a:schemeClr val="bg1">
                    <a:lumMod val="50000"/>
                  </a:schemeClr>
                </a:solidFill>
                <a:cs typeface="Consolas" panose="020B0609020204030204" pitchFamily="49" charset="0"/>
              </a:rPr>
              <a:t> </a:t>
            </a:r>
            <a:r>
              <a:rPr lang="en-US" sz="1600" i="1" dirty="0" smtClean="0">
                <a:solidFill>
                  <a:schemeClr val="bg1">
                    <a:lumMod val="50000"/>
                  </a:schemeClr>
                </a:solidFill>
                <a:cs typeface="Consolas" panose="020B0609020204030204" pitchFamily="49" charset="0"/>
              </a:rPr>
              <a:t>capture or bubble. See MDN, and event order: </a:t>
            </a:r>
            <a:r>
              <a:rPr lang="en-US" sz="1600" i="1" dirty="0">
                <a:solidFill>
                  <a:schemeClr val="bg1">
                    <a:lumMod val="50000"/>
                  </a:schemeClr>
                </a:solidFill>
                <a:cs typeface="Consolas" panose="020B0609020204030204" pitchFamily="49" charset="0"/>
              </a:rPr>
              <a:t>https://tinyurl.com/2w8653</a:t>
            </a:r>
          </a:p>
        </p:txBody>
      </p:sp>
      <p:pic>
        <p:nvPicPr>
          <p:cNvPr id="1026" name="Picture 2" descr="https://i.imgur.com/5GZmxJ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3717" y="2984267"/>
            <a:ext cx="2251801" cy="195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761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Handlers, Continued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Event handler callbacks take a single argument which represents the </a:t>
            </a:r>
            <a:r>
              <a:rPr lang="en-US" i="1" dirty="0" smtClean="0"/>
              <a:t>event</a:t>
            </a:r>
            <a:r>
              <a:rPr lang="en-US" dirty="0"/>
              <a:t> </a:t>
            </a:r>
            <a:r>
              <a:rPr lang="en-US" dirty="0" smtClean="0"/>
              <a:t>being fired. </a:t>
            </a:r>
            <a:br>
              <a:rPr lang="en-US" dirty="0" smtClean="0"/>
            </a:br>
            <a:r>
              <a:rPr lang="en-US" dirty="0" smtClean="0"/>
              <a:t>The Event Object has useful properties to make our callbacks reusable:</a:t>
            </a:r>
          </a:p>
          <a:p>
            <a:r>
              <a:rPr lang="en-US" dirty="0" smtClean="0">
                <a:latin typeface="Consolas" panose="020B0609020204030204" pitchFamily="49" charset="0"/>
                <a:cs typeface="Consolas" panose="020B0609020204030204" pitchFamily="49" charset="0"/>
              </a:rPr>
              <a:t>&lt;input type="text" id="repeat"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&lt;input type="text" id="</a:t>
            </a:r>
            <a:r>
              <a:rPr lang="en-US" dirty="0" err="1" smtClean="0">
                <a:latin typeface="Consolas" panose="020B0609020204030204" pitchFamily="49" charset="0"/>
                <a:cs typeface="Consolas" panose="020B0609020204030204" pitchFamily="49" charset="0"/>
              </a:rPr>
              <a:t>alsoRepeat</a:t>
            </a:r>
            <a:r>
              <a:rPr lang="en-US" dirty="0" smtClean="0">
                <a:latin typeface="Consolas" panose="020B0609020204030204" pitchFamily="49" charset="0"/>
                <a:cs typeface="Consolas" panose="020B0609020204030204" pitchFamily="49" charset="0"/>
              </a:rPr>
              <a:t>" /&gt;</a:t>
            </a:r>
          </a:p>
          <a:p>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echo = function(event)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element = </a:t>
            </a:r>
            <a:r>
              <a:rPr lang="en-US" dirty="0" err="1" smtClean="0">
                <a:latin typeface="Consolas" panose="020B0609020204030204" pitchFamily="49" charset="0"/>
                <a:cs typeface="Consolas" panose="020B0609020204030204" pitchFamily="49" charset="0"/>
              </a:rPr>
              <a:t>event.target</a:t>
            </a:r>
            <a:r>
              <a:rPr lang="en-US" dirty="0" smtClean="0">
                <a:latin typeface="Consolas" panose="020B0609020204030204" pitchFamily="49" charset="0"/>
                <a:cs typeface="Consolas" panose="020B0609020204030204" pitchFamily="49" charset="0"/>
              </a:rPr>
              <a:t>; // Element reference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time = </a:t>
            </a:r>
            <a:r>
              <a:rPr lang="en-US" dirty="0" err="1" smtClean="0">
                <a:latin typeface="Consolas" panose="020B0609020204030204" pitchFamily="49" charset="0"/>
                <a:cs typeface="Consolas" panose="020B0609020204030204" pitchFamily="49" charset="0"/>
              </a:rPr>
              <a:t>event.timeStamp</a:t>
            </a:r>
            <a:r>
              <a:rPr lang="en-US" dirty="0" smtClean="0">
                <a:latin typeface="Consolas" panose="020B0609020204030204" pitchFamily="49" charset="0"/>
                <a:cs typeface="Consolas" panose="020B0609020204030204" pitchFamily="49" charset="0"/>
              </a:rPr>
              <a:t>; // Event fired time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type = </a:t>
            </a:r>
            <a:r>
              <a:rPr lang="en-US" dirty="0" err="1" smtClean="0">
                <a:latin typeface="Consolas" panose="020B0609020204030204" pitchFamily="49" charset="0"/>
                <a:cs typeface="Consolas" panose="020B0609020204030204" pitchFamily="49" charset="0"/>
              </a:rPr>
              <a:t>event.type</a:t>
            </a:r>
            <a:r>
              <a:rPr lang="en-US" dirty="0" smtClean="0">
                <a:latin typeface="Consolas" panose="020B0609020204030204" pitchFamily="49" charset="0"/>
                <a:cs typeface="Consolas" panose="020B0609020204030204" pitchFamily="49" charset="0"/>
              </a:rPr>
              <a:t>;      // Event type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console.log(type + " " + time + ": " + </a:t>
            </a:r>
            <a:r>
              <a:rPr lang="en-US" dirty="0" err="1" smtClean="0">
                <a:latin typeface="Consolas" panose="020B0609020204030204" pitchFamily="49" charset="0"/>
                <a:cs typeface="Consolas" panose="020B0609020204030204" pitchFamily="49" charset="0"/>
              </a:rPr>
              <a:t>element.value</a:t>
            </a:r>
            <a:r>
              <a:rPr lang="en-US" dirty="0" smtClean="0">
                <a:latin typeface="Consolas" panose="020B0609020204030204" pitchFamily="49" charset="0"/>
                <a:cs typeface="Consolas" panose="020B0609020204030204" pitchFamily="49" charset="0"/>
              </a:rPr>
              <a: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select("repeat").</a:t>
            </a:r>
            <a:r>
              <a:rPr lang="en-US" dirty="0" err="1" smtClean="0">
                <a:latin typeface="Consolas" panose="020B0609020204030204" pitchFamily="49" charset="0"/>
                <a:cs typeface="Consolas" panose="020B0609020204030204" pitchFamily="49" charset="0"/>
              </a:rPr>
              <a:t>addEventListener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keyup</a:t>
            </a:r>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echo);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select("</a:t>
            </a:r>
            <a:r>
              <a:rPr lang="en-US" dirty="0" err="1" smtClean="0">
                <a:latin typeface="Consolas" panose="020B0609020204030204" pitchFamily="49" charset="0"/>
                <a:cs typeface="Consolas" panose="020B0609020204030204" pitchFamily="49" charset="0"/>
              </a:rPr>
              <a:t>alsoRepeat</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addEventListener</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keyup</a:t>
            </a:r>
            <a:r>
              <a:rPr lang="en-US"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echo);</a:t>
            </a:r>
            <a:r>
              <a:rPr lang="en-US" sz="2400" dirty="0" smtClean="0"/>
              <a:t/>
            </a:r>
            <a:br>
              <a:rPr lang="en-US" sz="2400" dirty="0" smtClean="0"/>
            </a:br>
            <a:r>
              <a:rPr lang="en-US" dirty="0" smtClean="0">
                <a:latin typeface="Consolas" panose="020B0609020204030204" pitchFamily="49" charset="0"/>
                <a:cs typeface="Consolas" panose="020B0609020204030204" pitchFamily="49" charset="0"/>
              </a:rPr>
              <a:t>//Same callback, different elements!</a:t>
            </a:r>
          </a:p>
          <a:p>
            <a:pPr marL="0" indent="0">
              <a:buNone/>
            </a:pPr>
            <a:r>
              <a:rPr lang="en-US" sz="1600" i="1" dirty="0" smtClean="0">
                <a:solidFill>
                  <a:schemeClr val="bg1">
                    <a:lumMod val="50000"/>
                  </a:schemeClr>
                </a:solidFill>
                <a:cs typeface="Consolas" panose="020B0609020204030204" pitchFamily="49" charset="0"/>
              </a:rPr>
              <a:t>Advanced: The default behavior for event handlers on parents and children is to fire on the child first, then the parent. This behavior can be overridden, and the parent's callback even ignored.</a:t>
            </a:r>
          </a:p>
        </p:txBody>
      </p:sp>
    </p:spTree>
    <p:extLst>
      <p:ext uri="{BB962C8B-B14F-4D97-AF65-F5344CB8AC3E}">
        <p14:creationId xmlns:p14="http://schemas.microsoft.com/office/powerpoint/2010/main" val="3999070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Interface Recap</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latin typeface="Consolas" panose="020B0609020204030204" pitchFamily="49" charset="0"/>
                <a:cs typeface="Consolas" panose="020B0609020204030204" pitchFamily="49" charset="0"/>
              </a:rPr>
              <a:t>document.getElementById</a:t>
            </a:r>
            <a:r>
              <a:rPr lang="en-US" dirty="0" smtClean="0">
                <a:latin typeface="Consolas" panose="020B0609020204030204" pitchFamily="49" charset="0"/>
                <a:cs typeface="Consolas" panose="020B0609020204030204" pitchFamily="49" charset="0"/>
              </a:rPr>
              <a:t>(</a:t>
            </a:r>
            <a:r>
              <a:rPr lang="en-US" i="1" dirty="0" smtClean="0">
                <a:latin typeface="Consolas" panose="020B0609020204030204" pitchFamily="49" charset="0"/>
                <a:cs typeface="Consolas" panose="020B0609020204030204" pitchFamily="49" charset="0"/>
              </a:rPr>
              <a:t>expression</a:t>
            </a:r>
            <a:r>
              <a:rPr lang="en-US" dirty="0" smtClean="0">
                <a:latin typeface="Consolas" panose="020B0609020204030204" pitchFamily="49" charset="0"/>
                <a:cs typeface="Consolas" panose="020B0609020204030204" pitchFamily="49" charset="0"/>
              </a:rPr>
              <a:t>)</a:t>
            </a:r>
            <a:r>
              <a:rPr lang="en-US" dirty="0" smtClean="0"/>
              <a:t/>
            </a:r>
            <a:br>
              <a:rPr lang="en-US" dirty="0" smtClean="0"/>
            </a:br>
            <a:r>
              <a:rPr lang="en-US" dirty="0" smtClean="0"/>
              <a:t>Returns a reference to an element on the document with </a:t>
            </a:r>
            <a:r>
              <a:rPr lang="en-US" i="1" dirty="0" smtClean="0"/>
              <a:t>expression</a:t>
            </a:r>
            <a:r>
              <a:rPr lang="en-US" dirty="0" smtClean="0"/>
              <a:t> id. Simplified:</a:t>
            </a:r>
          </a:p>
          <a:p>
            <a:pPr lvl="2"/>
            <a:r>
              <a:rPr lang="en-US" sz="1600" dirty="0" smtClean="0">
                <a:latin typeface="Consolas" panose="020B0609020204030204" pitchFamily="49" charset="0"/>
                <a:cs typeface="Consolas" panose="020B0609020204030204" pitchFamily="49" charset="0"/>
              </a:rPr>
              <a:t>function select(id)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document.getElementById</a:t>
            </a:r>
            <a:r>
              <a:rPr lang="en-US" sz="1600" dirty="0" smtClean="0">
                <a:latin typeface="Consolas" panose="020B0609020204030204" pitchFamily="49" charset="0"/>
                <a:cs typeface="Consolas" panose="020B0609020204030204" pitchFamily="49" charset="0"/>
              </a:rPr>
              <a:t>(id);</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Element.innerHTML</a:t>
            </a:r>
            <a:r>
              <a:rPr lang="en-US" dirty="0"/>
              <a:t/>
            </a:r>
            <a:br>
              <a:rPr lang="en-US" dirty="0"/>
            </a:br>
            <a:r>
              <a:rPr lang="en-US" dirty="0" smtClean="0"/>
              <a:t>The inner HTML content of the selected Element. When updated, the browser re-renders it.</a:t>
            </a:r>
          </a:p>
          <a:p>
            <a:r>
              <a:rPr lang="en-US" dirty="0" err="1" smtClean="0">
                <a:latin typeface="Consolas" panose="020B0609020204030204" pitchFamily="49" charset="0"/>
                <a:cs typeface="Consolas" panose="020B0609020204030204" pitchFamily="49" charset="0"/>
              </a:rPr>
              <a:t>Element.children</a:t>
            </a:r>
            <a:r>
              <a:rPr lang="en-US" dirty="0" smtClean="0"/>
              <a:t/>
            </a:r>
            <a:br>
              <a:rPr lang="en-US" dirty="0" smtClean="0"/>
            </a:br>
            <a:r>
              <a:rPr lang="en-US" dirty="0" smtClean="0"/>
              <a:t>An array-like Object of all the children elements of the selected Element.</a:t>
            </a:r>
          </a:p>
          <a:p>
            <a:r>
              <a:rPr lang="en-US" dirty="0" err="1" smtClean="0">
                <a:latin typeface="Consolas" panose="020B0609020204030204" pitchFamily="49" charset="0"/>
                <a:cs typeface="Consolas" panose="020B0609020204030204" pitchFamily="49" charset="0"/>
              </a:rPr>
              <a:t>document.createElement</a:t>
            </a:r>
            <a:r>
              <a:rPr lang="en-US" dirty="0" smtClean="0">
                <a:latin typeface="Consolas" panose="020B0609020204030204" pitchFamily="49" charset="0"/>
                <a:cs typeface="Consolas" panose="020B0609020204030204" pitchFamily="49" charset="0"/>
              </a:rPr>
              <a:t>(</a:t>
            </a:r>
            <a:r>
              <a:rPr lang="en-US" i="1" dirty="0" smtClean="0">
                <a:latin typeface="Consolas" panose="020B0609020204030204" pitchFamily="49" charset="0"/>
                <a:cs typeface="Consolas" panose="020B0609020204030204" pitchFamily="49" charset="0"/>
              </a:rPr>
              <a:t>expression</a:t>
            </a:r>
            <a:r>
              <a:rPr lang="en-US" dirty="0" smtClean="0">
                <a:latin typeface="Consolas" panose="020B0609020204030204" pitchFamily="49" charset="0"/>
                <a:cs typeface="Consolas" panose="020B0609020204030204" pitchFamily="49" charset="0"/>
              </a:rPr>
              <a:t>)</a:t>
            </a:r>
            <a:r>
              <a:rPr lang="en-US" dirty="0" smtClean="0"/>
              <a:t/>
            </a:r>
            <a:br>
              <a:rPr lang="en-US" dirty="0" smtClean="0"/>
            </a:br>
            <a:r>
              <a:rPr lang="en-US" dirty="0" smtClean="0"/>
              <a:t>Returns a new element of the given type </a:t>
            </a:r>
            <a:r>
              <a:rPr lang="en-US" i="1" dirty="0" smtClean="0"/>
              <a:t>expression</a:t>
            </a:r>
            <a:r>
              <a:rPr lang="en-US" dirty="0" smtClean="0"/>
              <a:t>. Simplified:</a:t>
            </a:r>
          </a:p>
          <a:p>
            <a:pPr lvl="2"/>
            <a:r>
              <a:rPr lang="en-US" sz="1600" dirty="0" smtClean="0">
                <a:latin typeface="Consolas" panose="020B0609020204030204" pitchFamily="49" charset="0"/>
                <a:cs typeface="Consolas" panose="020B0609020204030204" pitchFamily="49" charset="0"/>
              </a:rPr>
              <a:t>function create(type)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document.createElement</a:t>
            </a:r>
            <a:r>
              <a:rPr lang="en-US" sz="1600" dirty="0" smtClean="0">
                <a:latin typeface="Consolas" panose="020B0609020204030204" pitchFamily="49" charset="0"/>
                <a:cs typeface="Consolas" panose="020B0609020204030204" pitchFamily="49" charset="0"/>
              </a:rPr>
              <a:t>(type);</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Element.appendChild</a:t>
            </a:r>
            <a:r>
              <a:rPr lang="en-US" dirty="0" smtClean="0">
                <a:latin typeface="Consolas" panose="020B0609020204030204" pitchFamily="49" charset="0"/>
                <a:cs typeface="Consolas" panose="020B0609020204030204" pitchFamily="49" charset="0"/>
              </a:rPr>
              <a:t>(</a:t>
            </a:r>
            <a:r>
              <a:rPr lang="en-US" i="1" dirty="0" smtClean="0">
                <a:latin typeface="Consolas" panose="020B0609020204030204" pitchFamily="49" charset="0"/>
                <a:cs typeface="Consolas" panose="020B0609020204030204" pitchFamily="49" charset="0"/>
              </a:rPr>
              <a:t>element</a:t>
            </a:r>
            <a:r>
              <a:rPr lang="en-US" dirty="0" smtClean="0">
                <a:latin typeface="Consolas" panose="020B0609020204030204" pitchFamily="49" charset="0"/>
                <a:cs typeface="Consolas" panose="020B0609020204030204" pitchFamily="49" charset="0"/>
              </a:rPr>
              <a:t>)</a:t>
            </a:r>
            <a:r>
              <a:rPr lang="en-US" dirty="0" smtClean="0"/>
              <a:t/>
            </a:r>
            <a:br>
              <a:rPr lang="en-US" dirty="0" smtClean="0"/>
            </a:br>
            <a:r>
              <a:rPr lang="en-US" dirty="0" smtClean="0"/>
              <a:t>Adds an </a:t>
            </a:r>
            <a:r>
              <a:rPr lang="en-US" i="1" dirty="0" smtClean="0"/>
              <a:t>element</a:t>
            </a:r>
            <a:r>
              <a:rPr lang="en-US" dirty="0" smtClean="0"/>
              <a:t> as the last child of the selected Element.</a:t>
            </a:r>
          </a:p>
          <a:p>
            <a:r>
              <a:rPr lang="en-US" dirty="0" err="1" smtClean="0">
                <a:latin typeface="Consolas" panose="020B0609020204030204" pitchFamily="49" charset="0"/>
                <a:cs typeface="Consolas" panose="020B0609020204030204" pitchFamily="49" charset="0"/>
              </a:rPr>
              <a:t>Element.addEventListener</a:t>
            </a:r>
            <a:r>
              <a:rPr lang="en-US" dirty="0" smtClean="0">
                <a:latin typeface="Consolas" panose="020B0609020204030204" pitchFamily="49" charset="0"/>
                <a:cs typeface="Consolas" panose="020B0609020204030204" pitchFamily="49" charset="0"/>
              </a:rPr>
              <a:t>(</a:t>
            </a:r>
            <a:r>
              <a:rPr lang="en-US" i="1" dirty="0" err="1" smtClean="0">
                <a:latin typeface="Consolas" panose="020B0609020204030204" pitchFamily="49" charset="0"/>
                <a:cs typeface="Consolas" panose="020B0609020204030204" pitchFamily="49" charset="0"/>
              </a:rPr>
              <a:t>eventtype</a:t>
            </a:r>
            <a:r>
              <a:rPr lang="en-US" i="1" dirty="0" smtClean="0">
                <a:latin typeface="Consolas" panose="020B0609020204030204" pitchFamily="49" charset="0"/>
                <a:cs typeface="Consolas" panose="020B0609020204030204" pitchFamily="49" charset="0"/>
              </a:rPr>
              <a:t>, callback</a:t>
            </a:r>
            <a:r>
              <a:rPr lang="en-US" dirty="0" smtClean="0">
                <a:latin typeface="Consolas" panose="020B0609020204030204" pitchFamily="49" charset="0"/>
                <a:cs typeface="Consolas" panose="020B0609020204030204" pitchFamily="49" charset="0"/>
              </a:rPr>
              <a:t>)</a:t>
            </a:r>
            <a:r>
              <a:rPr lang="en-US" dirty="0" smtClean="0"/>
              <a:t/>
            </a:r>
            <a:br>
              <a:rPr lang="en-US" dirty="0" smtClean="0"/>
            </a:br>
            <a:r>
              <a:rPr lang="en-US" dirty="0" smtClean="0"/>
              <a:t>Registers an event handler </a:t>
            </a:r>
            <a:r>
              <a:rPr lang="en-US" i="1" dirty="0" smtClean="0"/>
              <a:t>callback</a:t>
            </a:r>
            <a:r>
              <a:rPr lang="en-US" dirty="0" smtClean="0"/>
              <a:t> to run whenever </a:t>
            </a:r>
            <a:r>
              <a:rPr lang="en-US" i="1" dirty="0" err="1" smtClean="0"/>
              <a:t>eventtype</a:t>
            </a:r>
            <a:r>
              <a:rPr lang="en-US" dirty="0" smtClean="0"/>
              <a:t> occurs on the Element.</a:t>
            </a:r>
          </a:p>
        </p:txBody>
      </p:sp>
    </p:spTree>
    <p:extLst>
      <p:ext uri="{BB962C8B-B14F-4D97-AF65-F5344CB8AC3E}">
        <p14:creationId xmlns:p14="http://schemas.microsoft.com/office/powerpoint/2010/main" val="20540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a:t>
            </a:r>
            <a:r>
              <a:rPr lang="en-US" dirty="0" smtClean="0"/>
              <a:t>of the Day</a:t>
            </a:r>
            <a:endParaRPr lang="en-US" dirty="0"/>
          </a:p>
        </p:txBody>
      </p:sp>
      <p:sp>
        <p:nvSpPr>
          <p:cNvPr id="3" name="Content Placeholder 2"/>
          <p:cNvSpPr>
            <a:spLocks noGrp="1"/>
          </p:cNvSpPr>
          <p:nvPr>
            <p:ph idx="1"/>
          </p:nvPr>
        </p:nvSpPr>
        <p:spPr>
          <a:xfrm>
            <a:off x="1097280" y="1845734"/>
            <a:ext cx="7148722" cy="4585546"/>
          </a:xfrm>
        </p:spPr>
        <p:txBody>
          <a:bodyPr>
            <a:normAutofit lnSpcReduction="10000"/>
          </a:bodyPr>
          <a:lstStyle/>
          <a:p>
            <a:pPr marL="0" indent="0">
              <a:buNone/>
            </a:pPr>
            <a:r>
              <a:rPr lang="en-US" sz="2400" dirty="0" smtClean="0"/>
              <a:t>Batman needs to travel through space (and time) in order to save his bat-friends. To do this, he's building a bat-ship to go into space with. He needs your help deciding how much equipment and supplies to bring on his journey.</a:t>
            </a:r>
          </a:p>
          <a:p>
            <a:r>
              <a:rPr lang="en-US" sz="2400" dirty="0" smtClean="0"/>
              <a:t>Build a </a:t>
            </a:r>
            <a:r>
              <a:rPr lang="en-US" sz="2400" dirty="0" smtClean="0"/>
              <a:t>(bat)calculator </a:t>
            </a:r>
            <a:r>
              <a:rPr lang="en-US" sz="2400" dirty="0" smtClean="0"/>
              <a:t>that computes the total weight of a set of </a:t>
            </a:r>
            <a:r>
              <a:rPr lang="en-US" sz="2400" dirty="0" smtClean="0"/>
              <a:t>spaceship payloads</a:t>
            </a:r>
            <a:r>
              <a:rPr lang="en-US" sz="2400" dirty="0" smtClean="0"/>
              <a:t>, where each payload has unit weight and a configurable quantity.</a:t>
            </a:r>
          </a:p>
          <a:p>
            <a:r>
              <a:rPr lang="en-US" sz="2400" dirty="0" smtClean="0"/>
              <a:t>Example payloads:</a:t>
            </a:r>
          </a:p>
          <a:p>
            <a:pPr lvl="2"/>
            <a:r>
              <a:rPr lang="en-US" sz="2000" dirty="0" smtClean="0"/>
              <a:t>Sidekicks: 70 kg</a:t>
            </a:r>
          </a:p>
          <a:p>
            <a:pPr lvl="2"/>
            <a:r>
              <a:rPr lang="en-US" sz="2000" dirty="0" smtClean="0"/>
              <a:t>Robots: 120 kg</a:t>
            </a:r>
          </a:p>
          <a:p>
            <a:pPr lvl="2"/>
            <a:r>
              <a:rPr lang="en-US" sz="2000" dirty="0" smtClean="0"/>
              <a:t>Boosters: 91000 kg</a:t>
            </a:r>
          </a:p>
          <a:p>
            <a:r>
              <a:rPr lang="en-US" sz="2400" dirty="0" smtClean="0"/>
              <a:t>Bonus: Make it possible to add additional payloads.</a:t>
            </a:r>
            <a:endParaRPr lang="en-US" dirty="0" smtClean="0"/>
          </a:p>
        </p:txBody>
      </p:sp>
      <p:pic>
        <p:nvPicPr>
          <p:cNvPr id="2050" name="Picture 2" descr=" photo batspaceshi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821" y="1743667"/>
            <a:ext cx="2960029" cy="4595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203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 + Feedback</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000" b="1" dirty="0"/>
          </a:p>
          <a:p>
            <a:pPr marL="0" indent="0" algn="ctr">
              <a:buNone/>
            </a:pPr>
            <a:r>
              <a:rPr lang="en-US" sz="4000" b="1" dirty="0"/>
              <a:t>Thanks for coming!</a:t>
            </a:r>
          </a:p>
          <a:p>
            <a:pPr marL="0" indent="0" algn="ctr">
              <a:buNone/>
            </a:pPr>
            <a:r>
              <a:rPr lang="en-US" sz="2800" dirty="0" smtClean="0"/>
              <a:t>Please </a:t>
            </a:r>
            <a:r>
              <a:rPr lang="en-US" sz="2800" dirty="0"/>
              <a:t>fill out the anonymous feedback form before you </a:t>
            </a:r>
            <a:r>
              <a:rPr lang="en-US" sz="2800" dirty="0" smtClean="0"/>
              <a:t>leave:</a:t>
            </a:r>
          </a:p>
          <a:p>
            <a:pPr marL="0" indent="0" algn="ctr">
              <a:buNone/>
            </a:pPr>
            <a:r>
              <a:rPr lang="en-US" sz="3600" dirty="0">
                <a:solidFill>
                  <a:srgbClr val="0070C0"/>
                </a:solidFill>
                <a:latin typeface="Consolas" panose="020B0609020204030204" pitchFamily="49" charset="0"/>
                <a:cs typeface="Consolas" panose="020B0609020204030204" pitchFamily="49" charset="0"/>
              </a:rPr>
              <a:t>https://</a:t>
            </a:r>
            <a:r>
              <a:rPr lang="en-US" sz="3600" dirty="0" smtClean="0">
                <a:solidFill>
                  <a:srgbClr val="0070C0"/>
                </a:solidFill>
                <a:latin typeface="Consolas" panose="020B0609020204030204" pitchFamily="49" charset="0"/>
                <a:cs typeface="Consolas" panose="020B0609020204030204" pitchFamily="49" charset="0"/>
              </a:rPr>
              <a:t>tinyurl.com/nqpdaeq</a:t>
            </a:r>
            <a:r>
              <a:rPr lang="en-US" sz="2800" dirty="0" smtClean="0">
                <a:cs typeface="Consolas" panose="020B0609020204030204" pitchFamily="49" charset="0"/>
              </a:rPr>
              <a:t/>
            </a:r>
            <a:br>
              <a:rPr lang="en-US" sz="2800" dirty="0" smtClean="0">
                <a:cs typeface="Consolas" panose="020B0609020204030204" pitchFamily="49" charset="0"/>
              </a:rPr>
            </a:br>
            <a:endParaRPr lang="en-US" sz="2800" dirty="0" smtClean="0">
              <a:cs typeface="Consolas" panose="020B0609020204030204" pitchFamily="49" charset="0"/>
            </a:endParaRPr>
          </a:p>
          <a:p>
            <a:pPr marL="0" indent="0" algn="ctr">
              <a:buNone/>
            </a:pPr>
            <a:r>
              <a:rPr lang="en-US" sz="2800" dirty="0" smtClean="0">
                <a:cs typeface="Consolas" panose="020B0609020204030204" pitchFamily="49" charset="0"/>
              </a:rPr>
              <a:t>Next week's workshop: Object Oriented JavaScript</a:t>
            </a:r>
            <a:br>
              <a:rPr lang="en-US" sz="2800" dirty="0" smtClean="0">
                <a:cs typeface="Consolas" panose="020B0609020204030204" pitchFamily="49" charset="0"/>
              </a:rPr>
            </a:br>
            <a:r>
              <a:rPr lang="en-US" sz="2800" dirty="0" smtClean="0">
                <a:cs typeface="Consolas" panose="020B0609020204030204" pitchFamily="49" charset="0"/>
              </a:rPr>
              <a:t>Constructors! Prototypes! Inheritance! Explosions!</a:t>
            </a:r>
          </a:p>
          <a:p>
            <a:pPr marL="0" indent="0" algn="ctr">
              <a:buNone/>
            </a:pPr>
            <a:endParaRPr lang="en-US" sz="2800" dirty="0"/>
          </a:p>
        </p:txBody>
      </p:sp>
    </p:spTree>
    <p:extLst>
      <p:ext uri="{BB962C8B-B14F-4D97-AF65-F5344CB8AC3E}">
        <p14:creationId xmlns:p14="http://schemas.microsoft.com/office/powerpoint/2010/main" val="983523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Last time </a:t>
            </a:r>
            <a:r>
              <a:rPr lang="en-US" sz="4400" smtClean="0"/>
              <a:t>on </a:t>
            </a:r>
            <a:r>
              <a:rPr lang="en-US" sz="4400" i="1" smtClean="0"/>
              <a:t>JavaScript </a:t>
            </a:r>
            <a:r>
              <a:rPr lang="en-US" sz="4400" i="1" dirty="0" smtClean="0"/>
              <a:t>from the </a:t>
            </a:r>
            <a:r>
              <a:rPr lang="en-US" sz="4400" i="1" smtClean="0"/>
              <a:t>Ground Up</a:t>
            </a:r>
            <a:endParaRPr lang="en-US" sz="4400" i="1" dirty="0"/>
          </a:p>
        </p:txBody>
      </p:sp>
      <p:sp>
        <p:nvSpPr>
          <p:cNvPr id="3" name="Content Placeholder 2"/>
          <p:cNvSpPr>
            <a:spLocks noGrp="1"/>
          </p:cNvSpPr>
          <p:nvPr>
            <p:ph idx="1"/>
          </p:nvPr>
        </p:nvSpPr>
        <p:spPr/>
        <p:txBody>
          <a:bodyPr>
            <a:normAutofit fontScale="92500" lnSpcReduction="20000"/>
          </a:bodyPr>
          <a:lstStyle/>
          <a:p>
            <a:r>
              <a:rPr lang="en-US" sz="2800" dirty="0" smtClean="0">
                <a:solidFill>
                  <a:schemeClr val="tx1"/>
                </a:solidFill>
              </a:rPr>
              <a:t>The </a:t>
            </a:r>
            <a:r>
              <a:rPr lang="en-US" sz="2800" b="1" dirty="0" smtClean="0">
                <a:solidFill>
                  <a:schemeClr val="tx1"/>
                </a:solidFill>
              </a:rPr>
              <a:t>Array</a:t>
            </a:r>
            <a:r>
              <a:rPr lang="en-US" sz="2800" dirty="0" smtClean="0">
                <a:solidFill>
                  <a:schemeClr val="tx1"/>
                </a:solidFill>
              </a:rPr>
              <a:t> is </a:t>
            </a:r>
            <a:r>
              <a:rPr lang="en-US" sz="2800" smtClean="0">
                <a:solidFill>
                  <a:schemeClr val="tx1"/>
                </a:solidFill>
              </a:rPr>
              <a:t>a special </a:t>
            </a:r>
            <a:r>
              <a:rPr lang="en-US" sz="2800" dirty="0" smtClean="0">
                <a:solidFill>
                  <a:schemeClr val="tx1"/>
                </a:solidFill>
              </a:rPr>
              <a:t>kind of </a:t>
            </a:r>
            <a:r>
              <a:rPr lang="en-US" sz="2800" b="1" dirty="0" smtClean="0">
                <a:solidFill>
                  <a:schemeClr val="tx1"/>
                </a:solidFill>
              </a:rPr>
              <a:t>Object</a:t>
            </a:r>
            <a:r>
              <a:rPr lang="en-US" sz="2800" dirty="0" smtClean="0">
                <a:solidFill>
                  <a:schemeClr val="tx1"/>
                </a:solidFill>
              </a:rPr>
              <a:t> with </a:t>
            </a:r>
            <a:r>
              <a:rPr lang="en-US" sz="2800" smtClean="0">
                <a:solidFill>
                  <a:schemeClr val="tx1"/>
                </a:solidFill>
              </a:rPr>
              <a:t>enumerated properties</a:t>
            </a:r>
            <a:r>
              <a:rPr lang="en-US" sz="2800" dirty="0" smtClean="0">
                <a:solidFill>
                  <a:schemeClr val="tx1"/>
                </a:solidFill>
              </a:rPr>
              <a:t>. The </a:t>
            </a:r>
            <a:r>
              <a:rPr lang="en-US" sz="2800" b="1" dirty="0" smtClean="0">
                <a:solidFill>
                  <a:schemeClr val="tx1"/>
                </a:solidFill>
              </a:rPr>
              <a:t>Array Literal</a:t>
            </a:r>
            <a:r>
              <a:rPr lang="en-US" sz="2800" dirty="0" smtClean="0">
                <a:solidFill>
                  <a:schemeClr val="tx1"/>
                </a:solidFill>
              </a:rPr>
              <a:t> </a:t>
            </a:r>
            <a:r>
              <a:rPr lang="en-US" sz="2800" dirty="0" smtClean="0">
                <a:solidFill>
                  <a:schemeClr val="tx1"/>
                </a:solidFill>
                <a:latin typeface="Consolas" panose="020B0609020204030204" pitchFamily="49" charset="0"/>
                <a:cs typeface="Consolas" panose="020B0609020204030204" pitchFamily="49" charset="0"/>
              </a:rPr>
              <a:t>[]</a:t>
            </a:r>
            <a:r>
              <a:rPr lang="en-US" sz="2800" dirty="0" smtClean="0">
                <a:solidFill>
                  <a:schemeClr val="tx1"/>
                </a:solidFill>
              </a:rPr>
              <a:t> has no elements. </a:t>
            </a:r>
          </a:p>
          <a:p>
            <a:r>
              <a:rPr lang="en-US" sz="2800" dirty="0" smtClean="0">
                <a:solidFill>
                  <a:schemeClr val="tx1"/>
                </a:solidFill>
              </a:rPr>
              <a:t>Arrays are accessed using bracket notation, have a </a:t>
            </a:r>
            <a:r>
              <a:rPr lang="en-US" sz="2800" dirty="0" smtClean="0">
                <a:solidFill>
                  <a:schemeClr val="tx1"/>
                </a:solidFill>
                <a:latin typeface="Consolas" panose="020B0609020204030204" pitchFamily="49" charset="0"/>
                <a:cs typeface="Consolas" panose="020B0609020204030204" pitchFamily="49" charset="0"/>
              </a:rPr>
              <a:t>.</a:t>
            </a:r>
            <a:r>
              <a:rPr lang="en-US" sz="2800" smtClean="0">
                <a:solidFill>
                  <a:schemeClr val="tx1"/>
                </a:solidFill>
                <a:latin typeface="Consolas" panose="020B0609020204030204" pitchFamily="49" charset="0"/>
                <a:cs typeface="Consolas" panose="020B0609020204030204" pitchFamily="49" charset="0"/>
              </a:rPr>
              <a:t>length</a:t>
            </a:r>
            <a:r>
              <a:rPr lang="en-US" sz="2800" smtClean="0">
                <a:solidFill>
                  <a:schemeClr val="tx1"/>
                </a:solidFill>
              </a:rPr>
              <a:t> property</a:t>
            </a:r>
            <a:r>
              <a:rPr lang="en-US" sz="2800" dirty="0" smtClean="0">
                <a:solidFill>
                  <a:schemeClr val="tx1"/>
                </a:solidFill>
              </a:rPr>
              <a:t>, and other useful methods </a:t>
            </a:r>
            <a:r>
              <a:rPr lang="en-US" sz="2800" smtClean="0">
                <a:solidFill>
                  <a:schemeClr val="tx1"/>
                </a:solidFill>
              </a:rPr>
              <a:t>like </a:t>
            </a:r>
            <a:r>
              <a:rPr lang="en-US" sz="2800" smtClean="0">
                <a:solidFill>
                  <a:schemeClr val="tx1"/>
                </a:solidFill>
                <a:latin typeface="Consolas" panose="020B0609020204030204" pitchFamily="49" charset="0"/>
                <a:cs typeface="Consolas" panose="020B0609020204030204" pitchFamily="49" charset="0"/>
              </a:rPr>
              <a:t>.push, .pop, .map</a:t>
            </a:r>
            <a:r>
              <a:rPr lang="en-US" sz="2800" smtClean="0">
                <a:solidFill>
                  <a:schemeClr val="tx1"/>
                </a:solidFill>
              </a:rPr>
              <a:t>, </a:t>
            </a:r>
            <a:r>
              <a:rPr lang="en-US" sz="2800" dirty="0" smtClean="0">
                <a:solidFill>
                  <a:schemeClr val="tx1"/>
                </a:solidFill>
              </a:rPr>
              <a:t>and </a:t>
            </a:r>
            <a:r>
              <a:rPr lang="en-US" sz="2800" dirty="0" smtClean="0">
                <a:solidFill>
                  <a:schemeClr val="tx1"/>
                </a:solidFill>
                <a:latin typeface="Consolas" panose="020B0609020204030204" pitchFamily="49" charset="0"/>
                <a:cs typeface="Consolas" panose="020B0609020204030204" pitchFamily="49" charset="0"/>
              </a:rPr>
              <a:t>.filter</a:t>
            </a:r>
            <a:r>
              <a:rPr lang="en-US" sz="2800" dirty="0" smtClean="0">
                <a:solidFill>
                  <a:schemeClr val="tx1"/>
                </a:solidFill>
              </a:rPr>
              <a:t>.</a:t>
            </a:r>
          </a:p>
          <a:p>
            <a:r>
              <a:rPr lang="en-US" sz="2800" dirty="0" smtClean="0">
                <a:solidFill>
                  <a:schemeClr val="tx1"/>
                </a:solidFill>
              </a:rPr>
              <a:t>A </a:t>
            </a:r>
            <a:r>
              <a:rPr lang="en-US" sz="2800" b="1" dirty="0" smtClean="0">
                <a:solidFill>
                  <a:schemeClr val="tx1"/>
                </a:solidFill>
              </a:rPr>
              <a:t>function</a:t>
            </a:r>
            <a:r>
              <a:rPr lang="en-US" sz="2800" dirty="0" smtClean="0">
                <a:solidFill>
                  <a:schemeClr val="tx1"/>
                </a:solidFill>
              </a:rPr>
              <a:t> is an Object that can be </a:t>
            </a:r>
            <a:r>
              <a:rPr lang="en-US" sz="2800" i="1" dirty="0" smtClean="0">
                <a:solidFill>
                  <a:schemeClr val="tx1"/>
                </a:solidFill>
              </a:rPr>
              <a:t>invoked</a:t>
            </a:r>
            <a:r>
              <a:rPr lang="en-US" sz="2800" dirty="0" smtClean="0">
                <a:solidFill>
                  <a:schemeClr val="tx1"/>
                </a:solidFill>
              </a:rPr>
              <a:t> with </a:t>
            </a:r>
            <a:r>
              <a:rPr lang="en-US" sz="2800" i="1" dirty="0" smtClean="0">
                <a:solidFill>
                  <a:schemeClr val="tx1"/>
                </a:solidFill>
              </a:rPr>
              <a:t>arguments</a:t>
            </a:r>
            <a:r>
              <a:rPr lang="en-US" sz="2800" dirty="0" smtClean="0">
                <a:solidFill>
                  <a:schemeClr val="tx1"/>
                </a:solidFill>
              </a:rPr>
              <a:t> to execute statements that </a:t>
            </a:r>
            <a:r>
              <a:rPr lang="en-US" sz="2800" smtClean="0">
                <a:solidFill>
                  <a:schemeClr val="tx1"/>
                </a:solidFill>
              </a:rPr>
              <a:t>can produce </a:t>
            </a:r>
            <a:r>
              <a:rPr lang="en-US" sz="2800" dirty="0" smtClean="0">
                <a:solidFill>
                  <a:schemeClr val="tx1"/>
                </a:solidFill>
              </a:rPr>
              <a:t>a result. The function literal </a:t>
            </a:r>
            <a:br>
              <a:rPr lang="en-US" sz="2800" dirty="0" smtClean="0">
                <a:solidFill>
                  <a:schemeClr val="tx1"/>
                </a:solidFill>
              </a:rPr>
            </a:br>
            <a:r>
              <a:rPr lang="en-US" sz="2800" dirty="0" smtClean="0">
                <a:solidFill>
                  <a:schemeClr val="tx1"/>
                </a:solidFill>
                <a:latin typeface="Consolas" panose="020B0609020204030204" pitchFamily="49" charset="0"/>
                <a:cs typeface="Consolas" panose="020B0609020204030204" pitchFamily="49" charset="0"/>
              </a:rPr>
              <a:t>function () {}</a:t>
            </a:r>
            <a:r>
              <a:rPr lang="en-US" sz="2800" dirty="0" smtClean="0">
                <a:solidFill>
                  <a:schemeClr val="tx1"/>
                </a:solidFill>
              </a:rPr>
              <a:t> does nothing and returns </a:t>
            </a:r>
            <a:r>
              <a:rPr lang="en-US" sz="2800" dirty="0" smtClean="0">
                <a:solidFill>
                  <a:schemeClr val="tx1"/>
                </a:solidFill>
                <a:latin typeface="Consolas" panose="020B0609020204030204" pitchFamily="49" charset="0"/>
                <a:cs typeface="Consolas" panose="020B0609020204030204" pitchFamily="49" charset="0"/>
              </a:rPr>
              <a:t>undefined</a:t>
            </a:r>
            <a:r>
              <a:rPr lang="en-US" sz="2800" dirty="0" smtClean="0">
                <a:solidFill>
                  <a:schemeClr val="tx1"/>
                </a:solidFill>
              </a:rPr>
              <a:t>.</a:t>
            </a:r>
          </a:p>
          <a:p>
            <a:r>
              <a:rPr lang="en-US" sz="2800" dirty="0" smtClean="0">
                <a:solidFill>
                  <a:schemeClr val="tx1"/>
                </a:solidFill>
              </a:rPr>
              <a:t>An </a:t>
            </a:r>
            <a:r>
              <a:rPr lang="en-US" sz="2800" b="1" dirty="0" smtClean="0">
                <a:solidFill>
                  <a:schemeClr val="tx1"/>
                </a:solidFill>
              </a:rPr>
              <a:t>immediately invoked function</a:t>
            </a:r>
            <a:r>
              <a:rPr lang="en-US" sz="2800" dirty="0" smtClean="0">
                <a:solidFill>
                  <a:schemeClr val="tx1"/>
                </a:solidFill>
              </a:rPr>
              <a:t> is a function definition that is invoked immediately after it is defined. It can be used to </a:t>
            </a:r>
            <a:r>
              <a:rPr lang="en-US" sz="2800" smtClean="0">
                <a:solidFill>
                  <a:schemeClr val="tx1"/>
                </a:solidFill>
              </a:rPr>
              <a:t>create expressions </a:t>
            </a:r>
            <a:r>
              <a:rPr lang="en-US" sz="2800" dirty="0" smtClean="0">
                <a:solidFill>
                  <a:schemeClr val="tx1"/>
                </a:solidFill>
              </a:rPr>
              <a:t>in-line using a block of statements.</a:t>
            </a:r>
          </a:p>
          <a:p>
            <a:r>
              <a:rPr lang="en-US" sz="2800" dirty="0" smtClean="0">
                <a:solidFill>
                  <a:schemeClr val="tx1"/>
                </a:solidFill>
              </a:rPr>
              <a:t>As </a:t>
            </a:r>
            <a:r>
              <a:rPr lang="en-US" sz="2800" b="1" dirty="0" smtClean="0">
                <a:solidFill>
                  <a:schemeClr val="tx1"/>
                </a:solidFill>
              </a:rPr>
              <a:t>first class citizens, </a:t>
            </a:r>
            <a:r>
              <a:rPr lang="en-US" sz="2800" dirty="0" smtClean="0">
                <a:solidFill>
                  <a:schemeClr val="tx1"/>
                </a:solidFill>
              </a:rPr>
              <a:t>functions can be used as Objects </a:t>
            </a:r>
            <a:r>
              <a:rPr lang="en-US" sz="2800" smtClean="0">
                <a:solidFill>
                  <a:schemeClr val="tx1"/>
                </a:solidFill>
              </a:rPr>
              <a:t>and passed </a:t>
            </a:r>
            <a:r>
              <a:rPr lang="en-US" sz="2800" dirty="0" smtClean="0">
                <a:solidFill>
                  <a:schemeClr val="tx1"/>
                </a:solidFill>
              </a:rPr>
              <a:t>as arguments! A function used as an argument is called a </a:t>
            </a:r>
            <a:r>
              <a:rPr lang="en-US" sz="2800" b="1" dirty="0" smtClean="0">
                <a:solidFill>
                  <a:schemeClr val="tx1"/>
                </a:solidFill>
              </a:rPr>
              <a:t>callback.</a:t>
            </a:r>
            <a:endParaRPr lang="en-US" sz="2800" dirty="0" smtClean="0">
              <a:solidFill>
                <a:schemeClr val="tx1"/>
              </a:solidFill>
            </a:endParaRPr>
          </a:p>
          <a:p>
            <a:endParaRPr lang="en-US" sz="2800" dirty="0" smtClean="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178700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 from last time…</a:t>
            </a:r>
            <a:endParaRPr lang="en-US" dirty="0"/>
          </a:p>
        </p:txBody>
      </p:sp>
      <p:sp>
        <p:nvSpPr>
          <p:cNvPr id="3" name="Content Placeholder 2"/>
          <p:cNvSpPr>
            <a:spLocks noGrp="1"/>
          </p:cNvSpPr>
          <p:nvPr>
            <p:ph idx="1"/>
          </p:nvPr>
        </p:nvSpPr>
        <p:spPr/>
        <p:txBody>
          <a:bodyPr>
            <a:noAutofit/>
          </a:bodyPr>
          <a:lstStyle/>
          <a:p>
            <a:r>
              <a:rPr lang="en-US" sz="2800" dirty="0" smtClean="0"/>
              <a:t>I'm glad we are seeing some new movies.</a:t>
            </a:r>
          </a:p>
          <a:p>
            <a:r>
              <a:rPr lang="en-US" sz="2800" dirty="0" smtClean="0"/>
              <a:t>SO MUCH BRAIN FRIED</a:t>
            </a:r>
          </a:p>
          <a:p>
            <a:r>
              <a:rPr lang="en-US" sz="2800" dirty="0" smtClean="0"/>
              <a:t>still don't really know how to use/know what a pattern is</a:t>
            </a:r>
          </a:p>
          <a:p>
            <a:r>
              <a:rPr lang="en-US" sz="2800" dirty="0" smtClean="0"/>
              <a:t>It was too fast…</a:t>
            </a:r>
          </a:p>
          <a:p>
            <a:r>
              <a:rPr lang="en-US" sz="2800" dirty="0"/>
              <a:t>Could you make a </a:t>
            </a:r>
            <a:r>
              <a:rPr lang="en-US" sz="2800" dirty="0" smtClean="0"/>
              <a:t>separate power point </a:t>
            </a:r>
            <a:r>
              <a:rPr lang="en-US" sz="2800" dirty="0"/>
              <a:t>or I guess include in the </a:t>
            </a:r>
            <a:r>
              <a:rPr lang="en-US" sz="2800" dirty="0" smtClean="0"/>
              <a:t>power point </a:t>
            </a:r>
            <a:r>
              <a:rPr lang="en-US" sz="2800" dirty="0"/>
              <a:t>really </a:t>
            </a:r>
            <a:r>
              <a:rPr lang="en-US" sz="2800" dirty="0" smtClean="0"/>
              <a:t>simple </a:t>
            </a:r>
            <a:r>
              <a:rPr lang="en-US" sz="2800" dirty="0"/>
              <a:t>or easy to understand solutions and </a:t>
            </a:r>
            <a:r>
              <a:rPr lang="en-US" sz="2800" dirty="0" smtClean="0"/>
              <a:t>explanations </a:t>
            </a:r>
            <a:r>
              <a:rPr lang="en-US" sz="2800" dirty="0"/>
              <a:t>the </a:t>
            </a:r>
            <a:r>
              <a:rPr lang="en-US" sz="2800" dirty="0" smtClean="0"/>
              <a:t>problem </a:t>
            </a:r>
            <a:r>
              <a:rPr lang="en-US" sz="2800" dirty="0"/>
              <a:t>of the </a:t>
            </a:r>
            <a:r>
              <a:rPr lang="en-US" sz="2800" dirty="0" smtClean="0"/>
              <a:t>day... </a:t>
            </a:r>
            <a:r>
              <a:rPr lang="en-US" sz="2800" dirty="0"/>
              <a:t>By the time we get to the </a:t>
            </a:r>
            <a:r>
              <a:rPr lang="en-US" sz="2800" dirty="0" smtClean="0"/>
              <a:t>problem </a:t>
            </a:r>
            <a:r>
              <a:rPr lang="en-US" sz="2800" dirty="0"/>
              <a:t>of the day I understand but during the </a:t>
            </a:r>
            <a:r>
              <a:rPr lang="en-US" sz="2800" dirty="0" smtClean="0"/>
              <a:t>problem </a:t>
            </a:r>
            <a:r>
              <a:rPr lang="en-US" sz="2800" dirty="0"/>
              <a:t>I have no idea what is </a:t>
            </a:r>
            <a:r>
              <a:rPr lang="en-US" sz="2800" dirty="0" smtClean="0"/>
              <a:t>happening </a:t>
            </a:r>
            <a:r>
              <a:rPr lang="en-US" sz="2800" dirty="0"/>
              <a:t>at all.</a:t>
            </a:r>
            <a:endParaRPr lang="en-US" sz="2800" dirty="0" smtClean="0"/>
          </a:p>
        </p:txBody>
      </p:sp>
    </p:spTree>
    <p:extLst>
      <p:ext uri="{BB962C8B-B14F-4D97-AF65-F5344CB8AC3E}">
        <p14:creationId xmlns:p14="http://schemas.microsoft.com/office/powerpoint/2010/main" val="146849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4102242"/>
              </p:ext>
            </p:extLst>
          </p:nvPr>
        </p:nvGraphicFramePr>
        <p:xfrm>
          <a:off x="1096963" y="1846263"/>
          <a:ext cx="10058400" cy="3352800"/>
        </p:xfrm>
        <a:graphic>
          <a:graphicData uri="http://schemas.openxmlformats.org/drawingml/2006/table">
            <a:tbl>
              <a:tblPr bandRow="1">
                <a:tableStyleId>{7E9639D4-E3E2-4D34-9284-5A2195B3D0D7}</a:tableStyleId>
              </a:tblPr>
              <a:tblGrid>
                <a:gridCol w="4201868"/>
                <a:gridCol w="5856532"/>
              </a:tblGrid>
              <a:tr h="370840">
                <a:tc>
                  <a:txBody>
                    <a:bodyPr/>
                    <a:lstStyle/>
                    <a:p>
                      <a:r>
                        <a:rPr lang="en-US" sz="2800" b="0" smtClean="0"/>
                        <a:t>Part </a:t>
                      </a:r>
                      <a:r>
                        <a:rPr lang="en-US" sz="2800" b="0" dirty="0" smtClean="0"/>
                        <a:t>0</a:t>
                      </a:r>
                      <a:r>
                        <a:rPr lang="en-US" sz="2800" b="0" smtClean="0"/>
                        <a:t>: Expressions</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b="1" smtClean="0"/>
                        <a:t>Part </a:t>
                      </a:r>
                      <a:r>
                        <a:rPr lang="en-US" sz="2800" b="1" dirty="0" smtClean="0"/>
                        <a:t>5</a:t>
                      </a:r>
                      <a:r>
                        <a:rPr lang="en-US" sz="2800" b="1" smtClean="0"/>
                        <a:t>: JavaScript </a:t>
                      </a:r>
                      <a:r>
                        <a:rPr lang="en-US" sz="2800" b="1" dirty="0" smtClean="0"/>
                        <a:t>&lt;3 DOM </a:t>
                      </a:r>
                      <a:br>
                        <a:rPr lang="en-US" sz="2800" b="1" dirty="0" smtClean="0"/>
                      </a:br>
                      <a:r>
                        <a:rPr lang="en-US" sz="2800" b="1" smtClean="0"/>
                        <a:t>(JavaScript </a:t>
                      </a:r>
                      <a:r>
                        <a:rPr lang="en-US" sz="2800" b="1" dirty="0" smtClean="0"/>
                        <a:t>for the Web)</a:t>
                      </a:r>
                      <a:endParaRPr lang="en-US" sz="2800" b="1" dirty="0"/>
                    </a:p>
                  </a:txBody>
                  <a:tcPr>
                    <a:lnL w="12700" cap="flat" cmpd="sng" algn="ctr">
                      <a:solidFill>
                        <a:schemeClr val="tx1"/>
                      </a:solidFill>
                      <a:prstDash val="solid"/>
                      <a:round/>
                      <a:headEnd type="none" w="med" len="med"/>
                      <a:tailEnd type="none" w="med" len="med"/>
                    </a:lnL>
                  </a:tcPr>
                </a:tc>
              </a:tr>
              <a:tr h="370840">
                <a:tc>
                  <a:txBody>
                    <a:bodyPr/>
                    <a:lstStyle/>
                    <a:p>
                      <a:r>
                        <a:rPr lang="en-US" sz="2800" b="0" smtClean="0"/>
                        <a:t>Part </a:t>
                      </a:r>
                      <a:r>
                        <a:rPr lang="en-US" sz="2800" b="0" dirty="0" smtClean="0"/>
                        <a:t>1: </a:t>
                      </a:r>
                      <a:r>
                        <a:rPr lang="en-US" sz="2800" b="0" smtClean="0"/>
                        <a:t>Statements pt</a:t>
                      </a:r>
                      <a:r>
                        <a:rPr lang="en-US" sz="2800" b="0" dirty="0" smtClean="0"/>
                        <a:t>. 1</a:t>
                      </a:r>
                      <a:r>
                        <a:rPr lang="en-US" sz="2800" b="1" smtClean="0"/>
                        <a:t/>
                      </a:r>
                      <a:br>
                        <a:rPr lang="en-US" sz="2800" b="1" smtClean="0"/>
                      </a:br>
                      <a:r>
                        <a:rPr lang="en-US" sz="2800" b="0" smtClean="0"/>
                        <a:t>Part </a:t>
                      </a:r>
                      <a:r>
                        <a:rPr lang="en-US" sz="2800" b="0" dirty="0" smtClean="0"/>
                        <a:t>1.5: </a:t>
                      </a:r>
                      <a:r>
                        <a:rPr lang="en-US" sz="2800" b="0" smtClean="0"/>
                        <a:t>Statements pt</a:t>
                      </a:r>
                      <a:r>
                        <a:rPr lang="en-US" sz="2800" b="0" dirty="0" smtClean="0"/>
                        <a:t>. 2</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smtClean="0"/>
                        <a:t>Part </a:t>
                      </a:r>
                      <a:r>
                        <a:rPr lang="en-US" sz="2800" dirty="0" smtClean="0"/>
                        <a:t>6: Object </a:t>
                      </a:r>
                      <a:r>
                        <a:rPr lang="en-US" sz="2800" smtClean="0"/>
                        <a:t>Oriented JavaScript</a:t>
                      </a:r>
                      <a:endParaRPr lang="en-US" sz="2800" dirty="0" smtClean="0"/>
                    </a:p>
                  </a:txBody>
                  <a:tcPr>
                    <a:lnL w="12700" cap="flat" cmpd="sng" algn="ctr">
                      <a:solidFill>
                        <a:schemeClr val="tx1"/>
                      </a:solidFill>
                      <a:prstDash val="solid"/>
                      <a:round/>
                      <a:headEnd type="none" w="med" len="med"/>
                      <a:tailEnd type="none" w="med" len="med"/>
                    </a:lnL>
                  </a:tcPr>
                </a:tc>
              </a:tr>
              <a:tr h="370840">
                <a:tc>
                  <a:txBody>
                    <a:bodyPr/>
                    <a:lstStyle/>
                    <a:p>
                      <a:r>
                        <a:rPr lang="en-US" sz="2800" b="0" smtClean="0"/>
                        <a:t>Part</a:t>
                      </a:r>
                      <a:r>
                        <a:rPr lang="en-US" sz="2800" b="0" baseline="0" smtClean="0"/>
                        <a:t> </a:t>
                      </a:r>
                      <a:r>
                        <a:rPr lang="en-US" sz="2800" b="0" baseline="0" dirty="0" smtClean="0"/>
                        <a:t>2/3: Objects</a:t>
                      </a:r>
                    </a:p>
                  </a:txBody>
                  <a:tcPr>
                    <a:lnR w="12700" cap="flat" cmpd="sng" algn="ctr">
                      <a:solidFill>
                        <a:schemeClr val="tx1"/>
                      </a:solidFill>
                      <a:prstDash val="solid"/>
                      <a:round/>
                      <a:headEnd type="none" w="med" len="med"/>
                      <a:tailEnd type="none" w="med" len="med"/>
                    </a:lnR>
                  </a:tcPr>
                </a:tc>
                <a:tc>
                  <a:txBody>
                    <a:bodyPr/>
                    <a:lstStyle/>
                    <a:p>
                      <a:r>
                        <a:rPr lang="en-US" sz="2800" smtClean="0"/>
                        <a:t>Part </a:t>
                      </a:r>
                      <a:r>
                        <a:rPr lang="en-US" sz="2800" dirty="0" smtClean="0"/>
                        <a:t>7: </a:t>
                      </a:r>
                      <a:r>
                        <a:rPr lang="en-US" sz="2800" smtClean="0"/>
                        <a:t>Asynchronous</a:t>
                      </a:r>
                      <a:r>
                        <a:rPr lang="en-US" sz="2800" baseline="0" smtClean="0"/>
                        <a:t> JavaScript</a:t>
                      </a:r>
                      <a:endParaRPr lang="en-US" sz="2800" dirty="0"/>
                    </a:p>
                  </a:txBody>
                  <a:tcPr>
                    <a:lnL w="12700" cap="flat" cmpd="sng" algn="ctr">
                      <a:solidFill>
                        <a:schemeClr val="tx1"/>
                      </a:solidFill>
                      <a:prstDash val="solid"/>
                      <a:round/>
                      <a:headEnd type="none" w="med" len="med"/>
                      <a:tailEnd type="none" w="med" len="med"/>
                    </a:lnL>
                  </a:tcPr>
                </a:tc>
              </a:tr>
              <a:tr h="370840">
                <a:tc>
                  <a:txBody>
                    <a:bodyPr/>
                    <a:lstStyle/>
                    <a:p>
                      <a:r>
                        <a:rPr lang="en-US" sz="2800" b="0" smtClean="0"/>
                        <a:t>Part </a:t>
                      </a:r>
                      <a:r>
                        <a:rPr lang="en-US" sz="2800" b="0" dirty="0" smtClean="0"/>
                        <a:t>3/4: Functions</a:t>
                      </a:r>
                      <a:endParaRPr lang="en-US" sz="2800" b="0" dirty="0"/>
                    </a:p>
                  </a:txBody>
                  <a:tcPr>
                    <a:lnR w="12700" cap="flat" cmpd="sng" algn="ctr">
                      <a:solidFill>
                        <a:schemeClr val="tx1"/>
                      </a:solidFill>
                      <a:prstDash val="solid"/>
                      <a:round/>
                      <a:headEnd type="none" w="med" len="med"/>
                      <a:tailEnd type="none" w="med" len="med"/>
                    </a:lnR>
                  </a:tcPr>
                </a:tc>
                <a:tc>
                  <a:txBody>
                    <a:bodyPr/>
                    <a:lstStyle/>
                    <a:p>
                      <a:r>
                        <a:rPr lang="en-US" sz="2800" smtClean="0"/>
                        <a:t>Part </a:t>
                      </a:r>
                      <a:r>
                        <a:rPr lang="en-US" sz="2800" dirty="0" smtClean="0"/>
                        <a:t>8: </a:t>
                      </a:r>
                      <a:r>
                        <a:rPr lang="en-US" sz="2800" smtClean="0"/>
                        <a:t>Advanced JavaScript Concepts </a:t>
                      </a:r>
                      <a:r>
                        <a:rPr lang="en-US" sz="2800" dirty="0" smtClean="0"/>
                        <a:t/>
                      </a:r>
                      <a:br>
                        <a:rPr lang="en-US" sz="2800" dirty="0" smtClean="0"/>
                      </a:br>
                      <a:r>
                        <a:rPr lang="en-US" sz="2800" smtClean="0"/>
                        <a:t>(JavaScript </a:t>
                      </a:r>
                      <a:r>
                        <a:rPr lang="en-US" sz="2800" dirty="0" smtClean="0"/>
                        <a:t>Graduation</a:t>
                      </a:r>
                      <a:r>
                        <a:rPr lang="en-US" sz="2800" baseline="0" dirty="0" smtClean="0"/>
                        <a:t> Day!)</a:t>
                      </a:r>
                      <a:endParaRPr lang="en-US" sz="2800" dirty="0"/>
                    </a:p>
                  </a:txBody>
                  <a:tcPr>
                    <a:lnL w="12700" cap="flat" cmpd="sng" algn="ctr">
                      <a:solidFill>
                        <a:schemeClr val="tx1"/>
                      </a:solidFill>
                      <a:prstDash val="solid"/>
                      <a:round/>
                      <a:headEnd type="none" w="med" len="med"/>
                      <a:tailEnd type="none" w="med" len="med"/>
                    </a:lnL>
                  </a:tcPr>
                </a:tc>
              </a:tr>
            </a:tbl>
          </a:graphicData>
        </a:graphic>
      </p:graphicFrame>
      <p:sp>
        <p:nvSpPr>
          <p:cNvPr id="3" name="TextBox 2"/>
          <p:cNvSpPr txBox="1"/>
          <p:nvPr/>
        </p:nvSpPr>
        <p:spPr>
          <a:xfrm>
            <a:off x="1382439" y="5301659"/>
            <a:ext cx="9235834" cy="461665"/>
          </a:xfrm>
          <a:prstGeom prst="rect">
            <a:avLst/>
          </a:prstGeom>
          <a:noFill/>
        </p:spPr>
        <p:txBody>
          <a:bodyPr wrap="square" rtlCol="0">
            <a:spAutoFit/>
          </a:bodyPr>
          <a:lstStyle/>
          <a:p>
            <a:pPr algn="ctr"/>
            <a:r>
              <a:rPr lang="en-US" sz="2400" dirty="0" smtClean="0"/>
              <a:t>The numbers are in order!</a:t>
            </a:r>
            <a:endParaRPr lang="en-US" sz="2400" dirty="0"/>
          </a:p>
        </p:txBody>
      </p:sp>
    </p:spTree>
    <p:extLst>
      <p:ext uri="{BB962C8B-B14F-4D97-AF65-F5344CB8AC3E}">
        <p14:creationId xmlns:p14="http://schemas.microsoft.com/office/powerpoint/2010/main" val="1371457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97041104"/>
              </p:ext>
            </p:extLst>
          </p:nvPr>
        </p:nvGraphicFramePr>
        <p:xfrm>
          <a:off x="0" y="0"/>
          <a:ext cx="12192000" cy="6294120"/>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descr="https://upload.wikimedia.org/wikipedia/en/b/bc/Interstellar_film_pos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029" y="2529840"/>
            <a:ext cx="1374885" cy="21469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a.media-imdb.com/images/M/MV5BMTMxNTMwODM0NF5BMl5BanBnXkFtZTcwODAyMTk2Mw@@._V1_SY317_CR0,0,214,317_AL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292" y="3939540"/>
            <a:ext cx="1246158" cy="184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3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a:t>
            </a:r>
            <a:r>
              <a:rPr lang="en-US" dirty="0" smtClean="0"/>
              <a:t>of the Day</a:t>
            </a:r>
            <a:endParaRPr lang="en-US" dirty="0"/>
          </a:p>
        </p:txBody>
      </p:sp>
      <p:sp>
        <p:nvSpPr>
          <p:cNvPr id="3" name="Content Placeholder 2"/>
          <p:cNvSpPr>
            <a:spLocks noGrp="1"/>
          </p:cNvSpPr>
          <p:nvPr>
            <p:ph idx="1"/>
          </p:nvPr>
        </p:nvSpPr>
        <p:spPr>
          <a:xfrm>
            <a:off x="1097280" y="1845734"/>
            <a:ext cx="7148722" cy="4585546"/>
          </a:xfrm>
        </p:spPr>
        <p:txBody>
          <a:bodyPr>
            <a:normAutofit lnSpcReduction="10000"/>
          </a:bodyPr>
          <a:lstStyle/>
          <a:p>
            <a:pPr marL="0" indent="0">
              <a:buNone/>
            </a:pPr>
            <a:r>
              <a:rPr lang="en-US" sz="2400" dirty="0" smtClean="0"/>
              <a:t>Batman needs to travel </a:t>
            </a:r>
            <a:r>
              <a:rPr lang="en-US" sz="2400" smtClean="0"/>
              <a:t>through space </a:t>
            </a:r>
            <a:r>
              <a:rPr lang="en-US" sz="2400" dirty="0" smtClean="0"/>
              <a:t>(and time) in order to save his bat-friends. To do this, he's building </a:t>
            </a:r>
            <a:r>
              <a:rPr lang="en-US" sz="2400" smtClean="0"/>
              <a:t>a bat-ship </a:t>
            </a:r>
            <a:r>
              <a:rPr lang="en-US" sz="2400" dirty="0" smtClean="0"/>
              <a:t>to go </a:t>
            </a:r>
            <a:r>
              <a:rPr lang="en-US" sz="2400" smtClean="0"/>
              <a:t>into space </a:t>
            </a:r>
            <a:r>
              <a:rPr lang="en-US" sz="2400" dirty="0" smtClean="0"/>
              <a:t>with. He needs </a:t>
            </a:r>
            <a:r>
              <a:rPr lang="en-US" sz="2400" smtClean="0"/>
              <a:t>your help </a:t>
            </a:r>
            <a:r>
              <a:rPr lang="en-US" sz="2400" dirty="0" smtClean="0"/>
              <a:t>deciding how </a:t>
            </a:r>
            <a:r>
              <a:rPr lang="en-US" sz="2400" smtClean="0"/>
              <a:t>much equipment and supplies </a:t>
            </a:r>
            <a:r>
              <a:rPr lang="en-US" sz="2400" dirty="0" smtClean="0"/>
              <a:t>to bring on his journey.</a:t>
            </a:r>
          </a:p>
          <a:p>
            <a:r>
              <a:rPr lang="en-US" sz="2400" dirty="0" smtClean="0"/>
              <a:t>Build a bat-calculator </a:t>
            </a:r>
            <a:r>
              <a:rPr lang="en-US" sz="2400" smtClean="0"/>
              <a:t>that computes </a:t>
            </a:r>
            <a:r>
              <a:rPr lang="en-US" sz="2400" dirty="0" smtClean="0"/>
              <a:t>the total weight of a set </a:t>
            </a:r>
            <a:r>
              <a:rPr lang="en-US" sz="2400" smtClean="0"/>
              <a:t>of payloads</a:t>
            </a:r>
            <a:r>
              <a:rPr lang="en-US" sz="2400" dirty="0" smtClean="0"/>
              <a:t>, where </a:t>
            </a:r>
            <a:r>
              <a:rPr lang="en-US" sz="2400" smtClean="0"/>
              <a:t>each payload </a:t>
            </a:r>
            <a:r>
              <a:rPr lang="en-US" sz="2400" dirty="0" smtClean="0"/>
              <a:t>has unit weight and a configurable quantity.</a:t>
            </a:r>
          </a:p>
          <a:p>
            <a:r>
              <a:rPr lang="en-US" sz="2400" smtClean="0"/>
              <a:t>Example payloads</a:t>
            </a:r>
            <a:r>
              <a:rPr lang="en-US" sz="2400" dirty="0" smtClean="0"/>
              <a:t>:</a:t>
            </a:r>
          </a:p>
          <a:p>
            <a:pPr lvl="2"/>
            <a:r>
              <a:rPr lang="en-US" sz="2000" dirty="0" smtClean="0"/>
              <a:t>Sidekicks: 70 kg</a:t>
            </a:r>
          </a:p>
          <a:p>
            <a:pPr lvl="2"/>
            <a:r>
              <a:rPr lang="en-US" sz="2000" dirty="0" smtClean="0"/>
              <a:t>Robots: 120 kg</a:t>
            </a:r>
          </a:p>
          <a:p>
            <a:pPr lvl="2"/>
            <a:r>
              <a:rPr lang="en-US" sz="2000" dirty="0" smtClean="0"/>
              <a:t>Boosters: 91000 kg</a:t>
            </a:r>
          </a:p>
          <a:p>
            <a:r>
              <a:rPr lang="en-US" sz="2400" dirty="0" smtClean="0"/>
              <a:t>Bonus: Make </a:t>
            </a:r>
            <a:r>
              <a:rPr lang="en-US" sz="2400" smtClean="0"/>
              <a:t>it possible </a:t>
            </a:r>
            <a:r>
              <a:rPr lang="en-US" sz="2400" dirty="0" smtClean="0"/>
              <a:t>to add </a:t>
            </a:r>
            <a:r>
              <a:rPr lang="en-US" sz="2400" smtClean="0"/>
              <a:t>additional payloads</a:t>
            </a:r>
            <a:r>
              <a:rPr lang="en-US" sz="2400" dirty="0" smtClean="0"/>
              <a:t>.</a:t>
            </a:r>
            <a:endParaRPr lang="en-US" dirty="0" smtClean="0"/>
          </a:p>
        </p:txBody>
      </p:sp>
      <p:pic>
        <p:nvPicPr>
          <p:cNvPr id="2050" name="Picture 2" descr=" photo batspaceshi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821" y="1743667"/>
            <a:ext cx="2960029" cy="4595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5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Concept</a:t>
            </a:r>
            <a:r>
              <a:rPr lang="en-US" b="1" dirty="0" smtClean="0"/>
              <a:t>: </a:t>
            </a:r>
            <a:r>
              <a:rPr lang="en-US" dirty="0" smtClean="0"/>
              <a:t>XML</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smtClean="0"/>
              <a:t>XML</a:t>
            </a:r>
            <a:r>
              <a:rPr lang="en-US" sz="2400" dirty="0" smtClean="0"/>
              <a:t> stands for "Extensible Markup Language". While </a:t>
            </a:r>
            <a:r>
              <a:rPr lang="en-US" sz="2400" i="1" dirty="0" smtClean="0"/>
              <a:t>programming languages</a:t>
            </a:r>
            <a:r>
              <a:rPr lang="en-US" sz="2400" dirty="0" smtClean="0"/>
              <a:t> are executed, </a:t>
            </a:r>
            <a:r>
              <a:rPr lang="en-US" sz="2400" i="1" dirty="0" smtClean="0"/>
              <a:t>markup languages</a:t>
            </a:r>
            <a:r>
              <a:rPr lang="en-US" sz="2400" dirty="0" smtClean="0"/>
              <a:t> describe content. </a:t>
            </a:r>
          </a:p>
          <a:p>
            <a:pPr marL="0" indent="0">
              <a:buNone/>
            </a:pPr>
            <a:r>
              <a:rPr lang="en-US" sz="2400" dirty="0" smtClean="0"/>
              <a:t>An XML document is composed of </a:t>
            </a:r>
            <a:r>
              <a:rPr lang="en-US" sz="2400" i="1" dirty="0" smtClean="0"/>
              <a:t>elements</a:t>
            </a:r>
            <a:r>
              <a:rPr lang="en-US" sz="2400" dirty="0" smtClean="0"/>
              <a:t>, made of </a:t>
            </a:r>
            <a:r>
              <a:rPr lang="en-US" sz="2400" i="1" dirty="0" smtClean="0"/>
              <a:t>tags</a:t>
            </a:r>
            <a:r>
              <a:rPr lang="en-US" sz="2400" dirty="0" smtClean="0"/>
              <a:t>   </a:t>
            </a:r>
            <a:r>
              <a:rPr lang="en-US" sz="2400" dirty="0" smtClean="0">
                <a:latin typeface="Consolas" panose="020B0609020204030204" pitchFamily="49" charset="0"/>
                <a:cs typeface="Consolas" panose="020B0609020204030204" pitchFamily="49" charset="0"/>
              </a:rPr>
              <a:t>&lt; &gt; </a:t>
            </a:r>
            <a:r>
              <a:rPr lang="en-US" sz="2400" dirty="0" smtClean="0"/>
              <a:t>which commonly surround and enclose </a:t>
            </a:r>
            <a:r>
              <a:rPr lang="en-US" sz="2400" i="1" dirty="0" smtClean="0"/>
              <a:t>children</a:t>
            </a:r>
            <a:r>
              <a:rPr lang="en-US" sz="2400" dirty="0" smtClean="0"/>
              <a:t>:</a:t>
            </a:r>
          </a:p>
          <a:p>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mytag</a:t>
            </a:r>
            <a:r>
              <a:rPr lang="en-US" sz="2400" dirty="0" smtClean="0">
                <a:latin typeface="Consolas" panose="020B0609020204030204" pitchFamily="49" charset="0"/>
                <a:cs typeface="Consolas" panose="020B0609020204030204" pitchFamily="49" charset="0"/>
              </a:rPr>
              <a:t>&gt;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    My Children Go Here And Other Literal Text</a:t>
            </a:r>
            <a:br>
              <a:rPr lang="en-US" sz="2400" dirty="0" smtClean="0">
                <a:latin typeface="Consolas" panose="020B0609020204030204" pitchFamily="49" charset="0"/>
                <a:cs typeface="Consolas" panose="020B0609020204030204" pitchFamily="49" charset="0"/>
              </a:rPr>
            </a:br>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mytag</a:t>
            </a:r>
            <a:r>
              <a:rPr lang="en-US" sz="2400" dirty="0" smtClean="0">
                <a:latin typeface="Consolas" panose="020B0609020204030204" pitchFamily="49" charset="0"/>
                <a:cs typeface="Consolas" panose="020B0609020204030204" pitchFamily="49" charset="0"/>
              </a:rPr>
              <a:t>&gt;</a:t>
            </a:r>
          </a:p>
          <a:p>
            <a:pPr marL="0" indent="0">
              <a:buNone/>
            </a:pPr>
            <a:r>
              <a:rPr lang="en-US" sz="2400" dirty="0" smtClean="0">
                <a:cs typeface="Consolas" panose="020B0609020204030204" pitchFamily="49" charset="0"/>
              </a:rPr>
              <a:t>Some tags are self-closing:</a:t>
            </a:r>
          </a:p>
          <a:p>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br</a:t>
            </a:r>
            <a:r>
              <a:rPr lang="en-US" sz="2400" dirty="0" smtClean="0">
                <a:latin typeface="Consolas" panose="020B0609020204030204" pitchFamily="49" charset="0"/>
                <a:cs typeface="Consolas" panose="020B0609020204030204" pitchFamily="49" charset="0"/>
              </a:rPr>
              <a:t> /&gt;</a:t>
            </a:r>
          </a:p>
          <a:p>
            <a:pPr marL="0" indent="0">
              <a:buNone/>
            </a:pPr>
            <a:r>
              <a:rPr lang="en-US" sz="2400" dirty="0" smtClean="0">
                <a:cs typeface="Consolas" panose="020B0609020204030204" pitchFamily="49" charset="0"/>
              </a:rPr>
              <a:t>Elements are given </a:t>
            </a:r>
            <a:r>
              <a:rPr lang="en-US" sz="2400" i="1" dirty="0" smtClean="0">
                <a:cs typeface="Consolas" panose="020B0609020204030204" pitchFamily="49" charset="0"/>
              </a:rPr>
              <a:t>attributes</a:t>
            </a:r>
            <a:r>
              <a:rPr lang="en-US" sz="2400" dirty="0" smtClean="0">
                <a:cs typeface="Consolas" panose="020B0609020204030204" pitchFamily="49" charset="0"/>
              </a:rPr>
              <a:t> or </a:t>
            </a:r>
            <a:r>
              <a:rPr lang="en-US" sz="2400" i="1" dirty="0" smtClean="0">
                <a:cs typeface="Consolas" panose="020B0609020204030204" pitchFamily="49" charset="0"/>
              </a:rPr>
              <a:t>properties </a:t>
            </a:r>
            <a:r>
              <a:rPr lang="en-US" sz="2400" dirty="0" smtClean="0">
                <a:cs typeface="Consolas" panose="020B0609020204030204" pitchFamily="49" charset="0"/>
              </a:rPr>
              <a:t>inside the tags:</a:t>
            </a:r>
          </a:p>
          <a:p>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img</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src</a:t>
            </a:r>
            <a:r>
              <a:rPr lang="en-US" sz="2400" dirty="0" smtClean="0">
                <a:latin typeface="Consolas" panose="020B0609020204030204" pitchFamily="49" charset="0"/>
                <a:cs typeface="Consolas" panose="020B0609020204030204" pitchFamily="49" charset="0"/>
              </a:rPr>
              <a:t>="some_file.png" /&gt;</a:t>
            </a:r>
          </a:p>
          <a:p>
            <a:pPr marL="0" indent="0">
              <a:buNone/>
            </a:pPr>
            <a:r>
              <a:rPr lang="en-US" sz="2400" dirty="0" smtClean="0">
                <a:cs typeface="Consolas" panose="020B0609020204030204" pitchFamily="49" charset="0"/>
              </a:rPr>
              <a:t>Elements can have children, which have more children, which have more children… This gives XML a </a:t>
            </a:r>
            <a:r>
              <a:rPr lang="en-US" sz="2400" i="1" dirty="0" smtClean="0">
                <a:cs typeface="Consolas" panose="020B0609020204030204" pitchFamily="49" charset="0"/>
              </a:rPr>
              <a:t>tree-like structure</a:t>
            </a:r>
            <a:r>
              <a:rPr lang="en-US" sz="2400" dirty="0" smtClean="0">
                <a:cs typeface="Consolas" panose="020B0609020204030204" pitchFamily="49" charset="0"/>
              </a:rPr>
              <a:t> with parent and children relationships.</a:t>
            </a:r>
          </a:p>
          <a:p>
            <a:pPr marL="0" indent="0">
              <a:buNone/>
            </a:pPr>
            <a:endParaRPr lang="en-US" sz="2400" dirty="0" smtClean="0">
              <a:latin typeface="Consolas" panose="020B0609020204030204" pitchFamily="49" charset="0"/>
              <a:cs typeface="Consolas" panose="020B0609020204030204" pitchFamily="49" charset="0"/>
            </a:endParaRPr>
          </a:p>
          <a:p>
            <a:pPr marL="0" indent="0">
              <a:buNone/>
            </a:pP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8970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Callout 7"/>
          <p:cNvSpPr/>
          <p:nvPr/>
        </p:nvSpPr>
        <p:spPr>
          <a:xfrm>
            <a:off x="8383163" y="2443053"/>
            <a:ext cx="4034529" cy="2443054"/>
          </a:xfrm>
          <a:prstGeom prst="cloudCallout">
            <a:avLst>
              <a:gd name="adj1" fmla="val -62875"/>
              <a:gd name="adj2" fmla="val 43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smtClean="0"/>
              <a:t>Concept</a:t>
            </a:r>
            <a:r>
              <a:rPr lang="en-US" b="1" dirty="0" smtClean="0"/>
              <a:t>: </a:t>
            </a:r>
            <a:r>
              <a:rPr lang="en-US" dirty="0" smtClean="0"/>
              <a:t>HTML</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HTML stands for </a:t>
            </a:r>
            <a:r>
              <a:rPr lang="en-US" i="1" dirty="0" err="1" smtClean="0"/>
              <a:t>HyperText</a:t>
            </a:r>
            <a:r>
              <a:rPr lang="en-US" i="1" dirty="0" smtClean="0"/>
              <a:t> Markup Language</a:t>
            </a:r>
            <a:r>
              <a:rPr lang="en-US" dirty="0" smtClean="0"/>
              <a:t>, a standardized markup language for describing webpages. Browsers comply with this standard to render pages by giving certain tags </a:t>
            </a:r>
            <a:r>
              <a:rPr lang="en-US" i="1" dirty="0" smtClean="0"/>
              <a:t>meaning</a:t>
            </a:r>
            <a:r>
              <a:rPr lang="en-US" dirty="0" smtClean="0"/>
              <a:t>:</a:t>
            </a:r>
          </a:p>
          <a:p>
            <a:r>
              <a:rPr lang="en-US" dirty="0" smtClean="0">
                <a:latin typeface="Consolas" panose="020B0609020204030204" pitchFamily="49" charset="0"/>
                <a:cs typeface="Consolas" panose="020B0609020204030204" pitchFamily="49" charset="0"/>
              </a:rPr>
              <a:t>&lt;h1&gt;This text is a big header!&lt;/h1&gt;</a:t>
            </a:r>
          </a:p>
          <a:p>
            <a:r>
              <a:rPr lang="en-US" dirty="0" smtClean="0">
                <a:latin typeface="Consolas" panose="020B0609020204030204" pitchFamily="49" charset="0"/>
                <a:cs typeface="Consolas" panose="020B0609020204030204" pitchFamily="49" charset="0"/>
              </a:rPr>
              <a:t>&lt;p&gt;This </a:t>
            </a:r>
            <a:r>
              <a:rPr lang="en-US" dirty="0">
                <a:latin typeface="Consolas" panose="020B0609020204030204" pitchFamily="49" charset="0"/>
                <a:cs typeface="Consolas" panose="020B0609020204030204" pitchFamily="49" charset="0"/>
              </a:rPr>
              <a:t>text is in a </a:t>
            </a:r>
            <a:r>
              <a:rPr lang="en-US" dirty="0" smtClean="0">
                <a:latin typeface="Consolas" panose="020B0609020204030204" pitchFamily="49" charset="0"/>
                <a:cs typeface="Consolas" panose="020B0609020204030204" pitchFamily="49" charset="0"/>
              </a:rPr>
              <a:t>paragraph!&lt;/p&gt;</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&lt;p&gt;This </a:t>
            </a:r>
            <a:r>
              <a:rPr lang="en-US" dirty="0">
                <a:latin typeface="Consolas" panose="020B0609020204030204" pitchFamily="49" charset="0"/>
                <a:cs typeface="Consolas" panose="020B0609020204030204" pitchFamily="49" charset="0"/>
              </a:rPr>
              <a:t>text is in another</a:t>
            </a:r>
            <a:r>
              <a:rPr lang="en-US" dirty="0" smtClean="0">
                <a:latin typeface="Consolas" panose="020B0609020204030204" pitchFamily="49" charset="0"/>
                <a:cs typeface="Consolas" panose="020B0609020204030204" pitchFamily="49" charset="0"/>
              </a:rPr>
              <a:t>!&lt;/p&gt;</a:t>
            </a:r>
          </a:p>
          <a:p>
            <a:r>
              <a:rPr lang="en-US" dirty="0" smtClean="0">
                <a:latin typeface="Consolas" panose="020B0609020204030204" pitchFamily="49" charset="0"/>
                <a:cs typeface="Consolas" panose="020B0609020204030204" pitchFamily="49" charset="0"/>
              </a:rPr>
              <a:t>&lt;p&gt;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Here's a link to Google!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&lt;a </a:t>
            </a:r>
            <a:r>
              <a:rPr lang="en-US" dirty="0" err="1" smtClean="0">
                <a:latin typeface="Consolas" panose="020B0609020204030204" pitchFamily="49" charset="0"/>
                <a:cs typeface="Consolas" panose="020B0609020204030204" pitchFamily="49" charset="0"/>
              </a:rPr>
              <a:t>href</a:t>
            </a:r>
            <a:r>
              <a:rPr lang="en-US" dirty="0" smtClean="0">
                <a:latin typeface="Consolas" panose="020B0609020204030204" pitchFamily="49" charset="0"/>
                <a:cs typeface="Consolas" panose="020B0609020204030204" pitchFamily="49" charset="0"/>
              </a:rPr>
              <a:t>="http://www.google.com"&gt;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Go to Google&lt;/a&gt;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&lt;/p&gt;</a:t>
            </a:r>
          </a:p>
          <a:p>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img</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="https</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i.imgur.com/IPWwYXT.gif" /&gt;</a:t>
            </a:r>
          </a:p>
          <a:p>
            <a:pPr marL="0" indent="0">
              <a:buNone/>
            </a:pPr>
            <a:r>
              <a:rPr lang="en-US" dirty="0" smtClean="0">
                <a:cs typeface="Consolas" panose="020B0609020204030204" pitchFamily="49" charset="0"/>
              </a:rPr>
              <a:t>Try it: Create a text file with HTML content, save it with a </a:t>
            </a:r>
            <a:r>
              <a:rPr lang="en-US" dirty="0" smtClean="0">
                <a:latin typeface="Consolas" panose="020B0609020204030204" pitchFamily="49" charset="0"/>
                <a:cs typeface="Consolas" panose="020B0609020204030204" pitchFamily="49" charset="0"/>
              </a:rPr>
              <a:t>.html</a:t>
            </a:r>
            <a:r>
              <a:rPr lang="en-US" dirty="0" smtClean="0">
                <a:cs typeface="Consolas" panose="020B0609020204030204" pitchFamily="49" charset="0"/>
              </a:rPr>
              <a:t> extension, and then open the file up in your browser.</a:t>
            </a:r>
          </a:p>
          <a:p>
            <a:pPr marL="0" indent="0">
              <a:buNone/>
            </a:pPr>
            <a:r>
              <a:rPr lang="en-US" b="1" dirty="0" smtClean="0">
                <a:cs typeface="Consolas" panose="020B0609020204030204" pitchFamily="49" charset="0"/>
              </a:rPr>
              <a:t>With JavaScript, each element is an accessible Object with modifiable properties! </a:t>
            </a:r>
            <a:r>
              <a:rPr lang="en-US" dirty="0" smtClean="0">
                <a:cs typeface="Consolas" panose="020B0609020204030204" pitchFamily="49" charset="0"/>
              </a:rPr>
              <a:t>As Objects are </a:t>
            </a:r>
            <a:r>
              <a:rPr lang="en-US" i="1" dirty="0" smtClean="0">
                <a:cs typeface="Consolas" panose="020B0609020204030204" pitchFamily="49" charset="0"/>
              </a:rPr>
              <a:t>referenced</a:t>
            </a:r>
            <a:r>
              <a:rPr lang="en-US" dirty="0" smtClean="0">
                <a:cs typeface="Consolas" panose="020B0609020204030204" pitchFamily="49" charset="0"/>
              </a:rPr>
              <a:t>, updating the Objects will cause the browser to update automatically.</a:t>
            </a:r>
            <a:endParaRPr lang="en-US" b="1" dirty="0">
              <a:cs typeface="Consolas" panose="020B0609020204030204" pitchFamily="49" charset="0"/>
            </a:endParaRPr>
          </a:p>
        </p:txBody>
      </p:sp>
      <p:pic>
        <p:nvPicPr>
          <p:cNvPr id="7" name="Picture 6"/>
          <p:cNvPicPr>
            <a:picLocks noChangeAspect="1"/>
          </p:cNvPicPr>
          <p:nvPr/>
        </p:nvPicPr>
        <p:blipFill rotWithShape="1">
          <a:blip r:embed="rId3"/>
          <a:srcRect r="14494"/>
          <a:stretch/>
        </p:blipFill>
        <p:spPr>
          <a:xfrm>
            <a:off x="8810590" y="2519836"/>
            <a:ext cx="3430271" cy="2171049"/>
          </a:xfrm>
          <a:prstGeom prst="rect">
            <a:avLst/>
          </a:prstGeom>
        </p:spPr>
      </p:pic>
    </p:spTree>
    <p:extLst>
      <p:ext uri="{BB962C8B-B14F-4D97-AF65-F5344CB8AC3E}">
        <p14:creationId xmlns:p14="http://schemas.microsoft.com/office/powerpoint/2010/main" val="1214112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 Interface: </a:t>
            </a:r>
            <a:r>
              <a:rPr lang="en-US" dirty="0" err="1" smtClean="0"/>
              <a:t>getElementById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special property of HTML elements is the </a:t>
            </a:r>
            <a:r>
              <a:rPr lang="en-US" dirty="0" smtClean="0">
                <a:latin typeface="Consolas" panose="020B0609020204030204" pitchFamily="49" charset="0"/>
                <a:cs typeface="Consolas" panose="020B0609020204030204" pitchFamily="49" charset="0"/>
              </a:rPr>
              <a:t>id</a:t>
            </a:r>
            <a:r>
              <a:rPr lang="en-US" dirty="0" smtClean="0"/>
              <a:t> property. It describes a </a:t>
            </a:r>
            <a:r>
              <a:rPr lang="en-US" b="1" dirty="0" smtClean="0"/>
              <a:t>unique</a:t>
            </a:r>
            <a:r>
              <a:rPr lang="en-US" dirty="0" smtClean="0"/>
              <a:t> identifier for the particular element.</a:t>
            </a:r>
          </a:p>
          <a:p>
            <a:r>
              <a:rPr lang="en-US" dirty="0" smtClean="0">
                <a:latin typeface="Consolas" panose="020B0609020204030204" pitchFamily="49" charset="0"/>
                <a:cs typeface="Consolas" panose="020B0609020204030204" pitchFamily="49" charset="0"/>
              </a:rPr>
              <a:t>&lt;div id="</a:t>
            </a:r>
            <a:r>
              <a:rPr lang="en-US" dirty="0" err="1" smtClean="0">
                <a:latin typeface="Consolas" panose="020B0609020204030204" pitchFamily="49" charset="0"/>
                <a:cs typeface="Consolas" panose="020B0609020204030204" pitchFamily="49" charset="0"/>
              </a:rPr>
              <a:t>myDiv</a:t>
            </a:r>
            <a:r>
              <a:rPr lang="en-US" dirty="0" smtClean="0">
                <a:latin typeface="Consolas" panose="020B0609020204030204" pitchFamily="49" charset="0"/>
                <a:cs typeface="Consolas" panose="020B0609020204030204" pitchFamily="49" charset="0"/>
              </a:rPr>
              <a:t>"&gt;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This is </a:t>
            </a:r>
            <a:r>
              <a:rPr lang="en-US" dirty="0" err="1" smtClean="0">
                <a:latin typeface="Consolas" panose="020B0609020204030204" pitchFamily="49" charset="0"/>
                <a:cs typeface="Consolas" panose="020B0609020204030204" pitchFamily="49" charset="0"/>
              </a:rPr>
              <a:t>myDiv</a:t>
            </a:r>
            <a:r>
              <a:rPr lang="en-US" dirty="0" smtClean="0">
                <a:latin typeface="Consolas" panose="020B0609020204030204" pitchFamily="49" charset="0"/>
                <a:cs typeface="Consolas" panose="020B0609020204030204" pitchFamily="49" charset="0"/>
              </a:rPr>
              <a:t>. There are many like it, but this one is mine.</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&lt;/div&gt;</a:t>
            </a:r>
          </a:p>
          <a:p>
            <a:pPr marL="0" indent="0">
              <a:buNone/>
            </a:pPr>
            <a:r>
              <a:rPr lang="en-US" dirty="0" smtClean="0">
                <a:cs typeface="Consolas" panose="020B0609020204030204" pitchFamily="49" charset="0"/>
              </a:rPr>
              <a:t>The </a:t>
            </a:r>
            <a:r>
              <a:rPr lang="en-US" dirty="0" smtClean="0">
                <a:solidFill>
                  <a:srgbClr val="0070C0"/>
                </a:solidFill>
                <a:latin typeface="Consolas" panose="020B0609020204030204" pitchFamily="49" charset="0"/>
                <a:cs typeface="Consolas" panose="020B0609020204030204" pitchFamily="49" charset="0"/>
              </a:rPr>
              <a:t>document</a:t>
            </a:r>
            <a:r>
              <a:rPr lang="en-US" dirty="0" smtClean="0">
                <a:solidFill>
                  <a:srgbClr val="0070C0"/>
                </a:solidFill>
                <a:cs typeface="Consolas" panose="020B0609020204030204" pitchFamily="49" charset="0"/>
              </a:rPr>
              <a:t> </a:t>
            </a:r>
            <a:r>
              <a:rPr lang="en-US" dirty="0" smtClean="0">
                <a:cs typeface="Consolas" panose="020B0609020204030204" pitchFamily="49" charset="0"/>
              </a:rPr>
              <a:t>Object is a globally scoped Object with methods we can use to select elements:</a:t>
            </a:r>
          </a:p>
          <a:p>
            <a:r>
              <a:rPr lang="en-US" dirty="0" err="1" smtClean="0">
                <a:solidFill>
                  <a:srgbClr val="0070C0"/>
                </a:solidFill>
                <a:latin typeface="Consolas" panose="020B0609020204030204" pitchFamily="49" charset="0"/>
                <a:cs typeface="Consolas" panose="020B0609020204030204" pitchFamily="49" charset="0"/>
              </a:rPr>
              <a:t>document</a:t>
            </a:r>
            <a:r>
              <a:rPr lang="en-US" dirty="0" err="1" smtClean="0">
                <a:latin typeface="Consolas" panose="020B0609020204030204" pitchFamily="49" charset="0"/>
                <a:cs typeface="Consolas" panose="020B0609020204030204" pitchFamily="49" charset="0"/>
              </a:rPr>
              <a:t>.getElementById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myDiv</a:t>
            </a:r>
            <a:r>
              <a:rPr lang="en-US" dirty="0" smtClean="0">
                <a:latin typeface="Consolas" panose="020B0609020204030204" pitchFamily="49" charset="0"/>
                <a:cs typeface="Consolas" panose="020B0609020204030204" pitchFamily="49" charset="0"/>
              </a:rPr>
              <a:t>") =&gt; </a:t>
            </a:r>
            <a:r>
              <a:rPr lang="en-US" i="1" dirty="0" smtClean="0">
                <a:latin typeface="Consolas" panose="020B0609020204030204" pitchFamily="49" charset="0"/>
                <a:cs typeface="Consolas" panose="020B0609020204030204" pitchFamily="49" charset="0"/>
              </a:rPr>
              <a:t>a reference to </a:t>
            </a:r>
            <a:r>
              <a:rPr lang="en-US" i="1" dirty="0" err="1" smtClean="0">
                <a:latin typeface="Consolas" panose="020B0609020204030204" pitchFamily="49" charset="0"/>
                <a:cs typeface="Consolas" panose="020B0609020204030204" pitchFamily="49" charset="0"/>
              </a:rPr>
              <a:t>myDiv</a:t>
            </a:r>
            <a:endParaRPr lang="en-US" dirty="0" smtClean="0">
              <a:latin typeface="Consolas" panose="020B0609020204030204" pitchFamily="49" charset="0"/>
              <a:cs typeface="Consolas" panose="020B0609020204030204" pitchFamily="49" charset="0"/>
            </a:endParaRPr>
          </a:p>
          <a:p>
            <a:pPr marL="0" indent="0">
              <a:buNone/>
            </a:pPr>
            <a:r>
              <a:rPr lang="en-US" dirty="0" smtClean="0">
                <a:cs typeface="Consolas" panose="020B0609020204030204" pitchFamily="49" charset="0"/>
              </a:rPr>
              <a:t>That's a lot to type! Let's simplify it:</a:t>
            </a:r>
          </a:p>
          <a:p>
            <a:r>
              <a:rPr lang="en-US" dirty="0" smtClean="0">
                <a:latin typeface="Consolas" panose="020B0609020204030204" pitchFamily="49" charset="0"/>
                <a:cs typeface="Consolas" panose="020B0609020204030204" pitchFamily="49" charset="0"/>
              </a:rPr>
              <a:t>function select(id)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return </a:t>
            </a:r>
            <a:r>
              <a:rPr lang="en-US" dirty="0" err="1" smtClean="0">
                <a:solidFill>
                  <a:srgbClr val="0070C0"/>
                </a:solidFill>
                <a:latin typeface="Consolas" panose="020B0609020204030204" pitchFamily="49" charset="0"/>
                <a:cs typeface="Consolas" panose="020B0609020204030204" pitchFamily="49" charset="0"/>
              </a:rPr>
              <a:t>document</a:t>
            </a:r>
            <a:r>
              <a:rPr lang="en-US" dirty="0" err="1" smtClean="0">
                <a:latin typeface="Consolas" panose="020B0609020204030204" pitchFamily="49" charset="0"/>
                <a:cs typeface="Consolas" panose="020B0609020204030204" pitchFamily="49" charset="0"/>
              </a:rPr>
              <a:t>.getElementById</a:t>
            </a:r>
            <a:r>
              <a:rPr lang="en-US" dirty="0" smtClean="0">
                <a:latin typeface="Consolas" panose="020B0609020204030204" pitchFamily="49" charset="0"/>
                <a:cs typeface="Consolas" panose="020B0609020204030204" pitchFamily="49" charset="0"/>
              </a:rPr>
              <a:t>(id);</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select("</a:t>
            </a:r>
            <a:r>
              <a:rPr lang="en-US" dirty="0" err="1" smtClean="0">
                <a:latin typeface="Consolas" panose="020B0609020204030204" pitchFamily="49" charset="0"/>
                <a:cs typeface="Consolas" panose="020B0609020204030204" pitchFamily="49" charset="0"/>
              </a:rPr>
              <a:t>myDiv</a:t>
            </a:r>
            <a:r>
              <a:rPr lang="en-US" dirty="0" smtClean="0">
                <a:latin typeface="Consolas" panose="020B0609020204030204" pitchFamily="49" charset="0"/>
                <a:cs typeface="Consolas" panose="020B0609020204030204" pitchFamily="49" charset="0"/>
              </a:rPr>
              <a:t>") =&gt; </a:t>
            </a:r>
            <a:r>
              <a:rPr lang="en-US" i="1" dirty="0" smtClean="0">
                <a:latin typeface="Consolas" panose="020B0609020204030204" pitchFamily="49" charset="0"/>
                <a:cs typeface="Consolas" panose="020B0609020204030204" pitchFamily="49" charset="0"/>
              </a:rPr>
              <a:t>the same reference to </a:t>
            </a:r>
            <a:r>
              <a:rPr lang="en-US" i="1" dirty="0" err="1" smtClean="0">
                <a:latin typeface="Consolas" panose="020B0609020204030204" pitchFamily="49" charset="0"/>
                <a:cs typeface="Consolas" panose="020B0609020204030204" pitchFamily="49" charset="0"/>
              </a:rPr>
              <a:t>myDiv</a:t>
            </a:r>
            <a:r>
              <a:rPr lang="en-US" i="1" dirty="0" smtClean="0">
                <a:latin typeface="Consolas" panose="020B0609020204030204" pitchFamily="49" charset="0"/>
                <a:cs typeface="Consolas" panose="020B0609020204030204" pitchFamily="49" charset="0"/>
              </a:rPr>
              <a:t>, just easier to type</a:t>
            </a:r>
            <a:r>
              <a:rPr lang="en-US" i="1" dirty="0" smtClean="0">
                <a:latin typeface="Consolas" panose="020B0609020204030204" pitchFamily="49" charset="0"/>
                <a:cs typeface="Consolas" panose="020B0609020204030204" pitchFamily="49" charset="0"/>
              </a:rPr>
              <a:t>!</a:t>
            </a:r>
          </a:p>
          <a:p>
            <a:pPr marL="0" indent="0">
              <a:buNone/>
            </a:pPr>
            <a:r>
              <a:rPr lang="en-US" sz="1400" i="1" dirty="0" smtClean="0">
                <a:solidFill>
                  <a:schemeClr val="bg1">
                    <a:lumMod val="50000"/>
                  </a:schemeClr>
                </a:solidFill>
                <a:cs typeface="Consolas" panose="020B0609020204030204" pitchFamily="49" charset="0"/>
              </a:rPr>
              <a:t>Advanced: Also see: </a:t>
            </a:r>
            <a:r>
              <a:rPr lang="en-US" sz="1400" i="1" dirty="0" err="1" smtClean="0">
                <a:solidFill>
                  <a:schemeClr val="bg1">
                    <a:lumMod val="50000"/>
                  </a:schemeClr>
                </a:solidFill>
                <a:cs typeface="Consolas" panose="020B0609020204030204" pitchFamily="49" charset="0"/>
              </a:rPr>
              <a:t>getElementsByClassName</a:t>
            </a:r>
            <a:r>
              <a:rPr lang="en-US" sz="1400" i="1" dirty="0">
                <a:solidFill>
                  <a:schemeClr val="bg1">
                    <a:lumMod val="50000"/>
                  </a:schemeClr>
                </a:solidFill>
                <a:cs typeface="Consolas" panose="020B0609020204030204" pitchFamily="49" charset="0"/>
              </a:rPr>
              <a:t> </a:t>
            </a:r>
            <a:r>
              <a:rPr lang="en-US" sz="1400" i="1" dirty="0" smtClean="0">
                <a:solidFill>
                  <a:schemeClr val="bg1">
                    <a:lumMod val="50000"/>
                  </a:schemeClr>
                </a:solidFill>
                <a:cs typeface="Consolas" panose="020B0609020204030204" pitchFamily="49" charset="0"/>
              </a:rPr>
              <a:t>and </a:t>
            </a:r>
            <a:r>
              <a:rPr lang="en-US" sz="1400" i="1" dirty="0" err="1" smtClean="0">
                <a:solidFill>
                  <a:schemeClr val="bg1">
                    <a:lumMod val="50000"/>
                  </a:schemeClr>
                </a:solidFill>
                <a:cs typeface="Consolas" panose="020B0609020204030204" pitchFamily="49" charset="0"/>
              </a:rPr>
              <a:t>querySelectorAll</a:t>
            </a:r>
            <a:endParaRPr lang="en-US" sz="1400" i="1" dirty="0" smtClean="0">
              <a:solidFill>
                <a:schemeClr val="bg1">
                  <a:lumMod val="50000"/>
                </a:schemeClr>
              </a:solidFill>
              <a:cs typeface="Consolas" panose="020B0609020204030204" pitchFamily="49" charset="0"/>
            </a:endParaRPr>
          </a:p>
        </p:txBody>
      </p:sp>
    </p:spTree>
    <p:extLst>
      <p:ext uri="{BB962C8B-B14F-4D97-AF65-F5344CB8AC3E}">
        <p14:creationId xmlns:p14="http://schemas.microsoft.com/office/powerpoint/2010/main" val="4068481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3213</TotalTime>
  <Words>924</Words>
  <Application>Microsoft Office PowerPoint</Application>
  <PresentationFormat>Widescreen</PresentationFormat>
  <Paragraphs>171</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Consolas</vt:lpstr>
      <vt:lpstr>Wingdings</vt:lpstr>
      <vt:lpstr>Retrospect</vt:lpstr>
      <vt:lpstr>JavaScript from the Ground Up   Please sign in: https://tinyurl.com/q4hyzx7</vt:lpstr>
      <vt:lpstr>Last time on JavaScript from the Ground Up</vt:lpstr>
      <vt:lpstr>Thoughts from last time…</vt:lpstr>
      <vt:lpstr>General Schedule</vt:lpstr>
      <vt:lpstr>PowerPoint Presentation</vt:lpstr>
      <vt:lpstr>Problem of the Day</vt:lpstr>
      <vt:lpstr>Concept: XML</vt:lpstr>
      <vt:lpstr>Concept: HTML</vt:lpstr>
      <vt:lpstr>DOM Interface: getElementById</vt:lpstr>
      <vt:lpstr>DOM Interface: innerHTML</vt:lpstr>
      <vt:lpstr>DOM Interface: children</vt:lpstr>
      <vt:lpstr>DOM Interface: createElement, appendChild</vt:lpstr>
      <vt:lpstr>DOM Interface: setAttribute, getAttribute</vt:lpstr>
      <vt:lpstr>Concept: Inline JavaScript</vt:lpstr>
      <vt:lpstr>Concept: Event Handler</vt:lpstr>
      <vt:lpstr>Event Handlers, Continued</vt:lpstr>
      <vt:lpstr>DOM Interface Recap</vt:lpstr>
      <vt:lpstr>Problem of the Day</vt:lpstr>
      <vt:lpstr>Q&amp;A + Feedback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from the Ground Up</dc:title>
  <dc:creator>Brian Cui</dc:creator>
  <cp:lastModifiedBy>Brian Cui</cp:lastModifiedBy>
  <cp:revision>1602</cp:revision>
  <dcterms:created xsi:type="dcterms:W3CDTF">2015-09-01T00:31:42Z</dcterms:created>
  <dcterms:modified xsi:type="dcterms:W3CDTF">2015-10-21T21:26:30Z</dcterms:modified>
</cp:coreProperties>
</file>