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87" r:id="rId3"/>
    <p:sldId id="293" r:id="rId4"/>
    <p:sldId id="297" r:id="rId5"/>
    <p:sldId id="280" r:id="rId6"/>
    <p:sldId id="288" r:id="rId7"/>
    <p:sldId id="283" r:id="rId8"/>
    <p:sldId id="284" r:id="rId9"/>
    <p:sldId id="281" r:id="rId10"/>
    <p:sldId id="282" r:id="rId11"/>
    <p:sldId id="286" r:id="rId12"/>
    <p:sldId id="298" r:id="rId13"/>
    <p:sldId id="290" r:id="rId14"/>
    <p:sldId id="291" r:id="rId15"/>
    <p:sldId id="292" r:id="rId16"/>
    <p:sldId id="295" r:id="rId17"/>
    <p:sldId id="294" r:id="rId18"/>
    <p:sldId id="300" r:id="rId19"/>
    <p:sldId id="296" r:id="rId20"/>
    <p:sldId id="299" r:id="rId21"/>
    <p:sldId id="3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Cui" initials="BC" lastIdx="4" clrIdx="0">
    <p:extLst>
      <p:ext uri="{19B8F6BF-5375-455C-9EA6-DF929625EA0E}">
        <p15:presenceInfo xmlns:p15="http://schemas.microsoft.com/office/powerpoint/2012/main" userId="affd9c2201f9a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9" autoAdjust="0"/>
    <p:restoredTop sz="76944" autoAdjust="0"/>
  </p:normalViewPr>
  <p:slideViewPr>
    <p:cSldViewPr snapToGrid="0">
      <p:cViewPr varScale="1">
        <p:scale>
          <a:sx n="52" d="100"/>
          <a:sy n="52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DEE89-1C10-4A7A-B2C0-183D94ABC59D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62571-F092-45C1-8001-5A40DC5B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0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5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</a:t>
            </a:r>
            <a:r>
              <a:rPr lang="en-US" sz="1200" i="1" dirty="0" smtClean="0"/>
              <a:t>for</a:t>
            </a:r>
            <a:r>
              <a:rPr lang="en-US" sz="1200" dirty="0" smtClean="0"/>
              <a:t> loop takes the common pattern of initialization, conditional, and iteration statements and packs them all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2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can we speed up the first for loop?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98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48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off by writing a solution for the prime numbers problem using raw JavaScript.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let's build a basic webpage and augment the page such that it meets our requirements.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Solutions to this problem are in the solutions folder.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5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DOM is a</a:t>
            </a:r>
            <a:r>
              <a:rPr lang="en-US" baseline="0" dirty="0" smtClean="0"/>
              <a:t> rather abstract concept. You don't have to memorize what it is, just know what it refers to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Your First Webpage: Open your favorite text editor, add some tags with content like the paragraph tag…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&lt;p&gt;Hello, World!&lt;/p&gt;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open the page with your browser. Tada!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59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dozens of ways to interact with the DOM;</a:t>
            </a:r>
            <a:r>
              <a:rPr lang="en-US" baseline="0" dirty="0" smtClean="0"/>
              <a:t> these are some basic commands to start out with. Don't worry about memorizing them - it makes more sense when we start to use these statements on an actual webpage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 couple of workshops, we'll spend the entire session playing with DOM manipulation.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8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5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more question:</a:t>
            </a:r>
          </a:p>
          <a:p>
            <a:endParaRPr lang="en-US" dirty="0" smtClean="0"/>
          </a:p>
          <a:p>
            <a:r>
              <a:rPr lang="en-US" dirty="0" smtClean="0"/>
              <a:t>IDE's for JS? I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WebStorm</a:t>
            </a:r>
            <a:r>
              <a:rPr lang="en-US" baseline="0" dirty="0" smtClean="0"/>
              <a:t> IDE. It's made by </a:t>
            </a:r>
            <a:r>
              <a:rPr lang="en-US" baseline="0" dirty="0" err="1" smtClean="0"/>
              <a:t>JetBrains</a:t>
            </a:r>
            <a:r>
              <a:rPr lang="en-US" baseline="0" dirty="0" smtClean="0"/>
              <a:t> (IntelliJ) and is free for students. It's got code completion and will display errors and warnings in-line. However, for what we're learning for these workshops, and IDE isn't really necessary.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9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long until the material gets interesting for the average CS student? SOON. The further we go</a:t>
            </a:r>
            <a:r>
              <a:rPr lang="en-US" baseline="0" dirty="0" smtClean="0"/>
              <a:t> down the rabbit hole, the more things we'll see that are unique to the JavaScript language. The next workshop, covering Objects, is going to be pretty radical.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I've</a:t>
            </a:r>
            <a:r>
              <a:rPr lang="en-US" baseline="0" dirty="0" smtClean="0"/>
              <a:t> got an exam and a lot of interviews in the way, so I won't be able to teach next week's workshop. Take a break, learn some HTML, and get ready for the real deal next time, the week after.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85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 Images is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7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27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save yourself a couple of characters by having this knowledge, but it's always good to be explicit (e.g. write out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+ 1) to be safe.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02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undefined vs. null is a common case of confusion</a:t>
            </a:r>
            <a:r>
              <a:rPr lang="en-US" baseline="0" dirty="0" smtClean="0"/>
              <a:t> for JavaScript developers, as most other languages only have one form of "nothingness". Know the difference!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47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You </a:t>
            </a:r>
            <a:r>
              <a:rPr lang="en-US" sz="1200" i="1" dirty="0" smtClean="0"/>
              <a:t>can</a:t>
            </a:r>
            <a:r>
              <a:rPr lang="en-US" sz="1200" dirty="0" smtClean="0"/>
              <a:t> assign values to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1200" dirty="0" smtClean="0"/>
              <a:t>, but it's better practice to use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Much like the 404 page, undefined is a</a:t>
            </a:r>
            <a:r>
              <a:rPr lang="en-US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placeholder for something that doesn't and has never existed.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 is a bit more like Big Boss: there's something there, but it's meant to represent nothingness.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7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dirty="0" smtClean="0"/>
              <a:t>common case</a:t>
            </a:r>
            <a:r>
              <a:rPr lang="en-US" baseline="0" dirty="0" smtClean="0"/>
              <a:t> for switch is checking variable types:</a:t>
            </a:r>
          </a:p>
          <a:p>
            <a:endParaRPr lang="en-US" baseline="0" dirty="0" smtClean="0"/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switch 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myVariable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case "string":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console.log("a is a string!");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case "number":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console.log("a is a number!");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default: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console.log("a is something else!");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9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96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56" y="292910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9670"/>
          </a:xfrm>
        </p:spPr>
        <p:txBody>
          <a:bodyPr/>
          <a:lstStyle>
            <a:lvl1pPr marL="512763" indent="-512763">
              <a:buFont typeface="Wingdings" panose="05000000000000000000" pitchFamily="2" charset="2"/>
              <a:buChar char="Ø"/>
              <a:tabLst>
                <a:tab pos="512763" algn="l"/>
                <a:tab pos="687388" algn="l"/>
              </a:tabLst>
              <a:defRPr/>
            </a:lvl1pPr>
            <a:lvl5pPr marL="749808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1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3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3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2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665B8D-F36E-44C1-9E17-7FE8E7098B0A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1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4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665B8D-F36E-44C1-9E17-7FE8E7098B0A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Wjuw4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/>
              <a:t>JavaScript from the Ground </a:t>
            </a:r>
            <a:r>
              <a:rPr lang="en-US" sz="4800" i="1" dirty="0" smtClean="0"/>
              <a:t>Up</a:t>
            </a:r>
            <a:br>
              <a:rPr lang="en-US" sz="4800" i="1" dirty="0" smtClean="0"/>
            </a:br>
            <a:r>
              <a:rPr lang="en-US" sz="1600" i="1" dirty="0" smtClean="0"/>
              <a:t> </a:t>
            </a:r>
            <a:r>
              <a:rPr lang="en-US" sz="4800" i="1" dirty="0" smtClean="0"/>
              <a:t/>
            </a:r>
            <a:br>
              <a:rPr lang="en-US" sz="4800" i="1" dirty="0" smtClean="0"/>
            </a:br>
            <a:r>
              <a:rPr lang="en-US" sz="4000" dirty="0" smtClean="0"/>
              <a:t>Please sign </a:t>
            </a:r>
            <a:r>
              <a:rPr lang="en-US" sz="4000" dirty="0"/>
              <a:t>i</a:t>
            </a:r>
            <a:r>
              <a:rPr lang="en-US" sz="4000" dirty="0" smtClean="0"/>
              <a:t>n</a:t>
            </a:r>
            <a:r>
              <a:rPr lang="en-US" sz="4000" dirty="0"/>
              <a:t>: </a:t>
            </a:r>
            <a:r>
              <a:rPr lang="en-US" sz="4000" u="sng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http://bit.ly/1gP0GnW</a:t>
            </a:r>
            <a:endParaRPr lang="en-US" sz="4400" u="sng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Lesson 1.5: Statements Part 2</a:t>
            </a:r>
            <a:endParaRPr lang="en-US" b="1" dirty="0"/>
          </a:p>
          <a:p>
            <a:r>
              <a:rPr lang="en-US" dirty="0" smtClean="0"/>
              <a:t>Brian Cui | Web Basic | MAD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ndefined</a:t>
            </a:r>
            <a:r>
              <a:rPr lang="en-US" dirty="0" smtClean="0"/>
              <a:t> vs.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6345141" cy="44873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Think of undefined like "unexpected nothingness" </a:t>
            </a:r>
            <a:br>
              <a:rPr lang="en-US" sz="2400" dirty="0" smtClean="0"/>
            </a:br>
            <a:r>
              <a:rPr lang="en-US" sz="2400" dirty="0" smtClean="0"/>
              <a:t>and null like "there is intentionally nothing here."</a:t>
            </a:r>
          </a:p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 = undefined; </a:t>
            </a:r>
          </a:p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 = null;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 == n =&gt; true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 === n =&gt; false</a:t>
            </a:r>
          </a:p>
          <a:p>
            <a:pPr marL="0" indent="0">
              <a:buNone/>
            </a:pPr>
            <a:r>
              <a:rPr lang="en-US" sz="2400" b="1" dirty="0" smtClean="0"/>
              <a:t>JavaScript will never set values to null </a:t>
            </a:r>
            <a:br>
              <a:rPr lang="en-US" sz="2400" b="1" dirty="0" smtClean="0"/>
            </a:br>
            <a:r>
              <a:rPr lang="en-US" sz="2400" b="1" dirty="0" smtClean="0"/>
              <a:t>unless you (the user) explicitly do so.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Advanced: undefined doesn't exist in the JSON format, but null does. </a:t>
            </a:r>
            <a:br>
              <a:rPr lang="en-US" sz="1700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</a:b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{ u: undefined, n: null };</a:t>
            </a:r>
            <a:b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 =&gt; 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"n": null }"</a:t>
            </a:r>
            <a:endParaRPr lang="en-US" sz="13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8" name="Picture 4" descr="http://www.ripten.com/wp-content/uploads/2007/07/mgs4_box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946" y="3923240"/>
            <a:ext cx="41910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05946" y="5871401"/>
            <a:ext cx="41909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snake = null;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945" y="1748759"/>
            <a:ext cx="4191000" cy="15931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05947" y="3278258"/>
            <a:ext cx="41909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page = undefined;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</a:t>
            </a:r>
            <a:r>
              <a:rPr lang="en-US" dirty="0" smtClean="0"/>
              <a:t> </a:t>
            </a:r>
            <a:r>
              <a:rPr lang="en-US" i="1" dirty="0" smtClean="0"/>
              <a:t>switch</a:t>
            </a:r>
            <a:r>
              <a:rPr lang="en-US" dirty="0" smtClean="0"/>
              <a:t> control flow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404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i="1" dirty="0" smtClean="0"/>
              <a:t>switch</a:t>
            </a:r>
            <a:r>
              <a:rPr lang="en-US" sz="2800" dirty="0" smtClean="0"/>
              <a:t> statement lets you control code based on what an expression equals (===). The special </a:t>
            </a:r>
            <a:r>
              <a:rPr lang="en-US" sz="2800" i="1" dirty="0" smtClean="0"/>
              <a:t>break</a:t>
            </a:r>
            <a:r>
              <a:rPr lang="en-US" sz="2800" dirty="0" smtClean="0"/>
              <a:t> keyword prevents cases from falling through.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2661954"/>
            <a:ext cx="403131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switch (</a:t>
            </a:r>
            <a:r>
              <a:rPr lang="en-US" sz="2200" i="1" dirty="0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case </a:t>
            </a:r>
            <a:r>
              <a:rPr lang="en-US" sz="2200" i="1" dirty="0">
                <a:latin typeface="Consolas" panose="020B0609020204030204" pitchFamily="49" charset="0"/>
                <a:cs typeface="Consolas" panose="020B0609020204030204" pitchFamily="49" charset="0"/>
              </a:rPr>
              <a:t>expression1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statement1;</a:t>
            </a: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case </a:t>
            </a:r>
            <a:r>
              <a:rPr lang="en-US" sz="2200" i="1" dirty="0">
                <a:latin typeface="Consolas" panose="020B0609020204030204" pitchFamily="49" charset="0"/>
                <a:cs typeface="Consolas" panose="020B0609020204030204" pitchFamily="49" charset="0"/>
              </a:rPr>
              <a:t>expression2</a:t>
            </a:r>
            <a:r>
              <a:rPr lang="en-US" sz="2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2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sz="2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expression3: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statement2;</a:t>
            </a: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default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statement3;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1" y="2586229"/>
            <a:ext cx="629586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if statement way (yuck!):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if(expression !==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 &amp;&amp;  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(expression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||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expression3)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statement2;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!==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statement3;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Advanced: Breaking out of a switch statement </a:t>
            </a:r>
            <a:r>
              <a:rPr lang="en-US" sz="1400" b="1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anywhere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ensures no other case will execute, even if the expressions for other cases are also identical.</a:t>
            </a:r>
            <a:endParaRPr lang="en-US" sz="1400" i="1" dirty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5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case for switch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12420" y="2170212"/>
            <a:ext cx="10058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switch(terminator)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case 3: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console.log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("Talk to the hand.");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case 5: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console.log("Old, not obsolete.");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case 2: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console.log("Come with me if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you"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+ "want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 live.");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case 4: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case 1: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console.log("I'll be back.");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146" name="Picture 2" descr="Terminator 3: Rise of the Machines (2003) Pos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625" y="1355047"/>
            <a:ext cx="844519" cy="125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45336" y="1795879"/>
            <a:ext cx="3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"Talk to the hand."</a:t>
            </a:r>
            <a:endParaRPr lang="en-US" dirty="0"/>
          </a:p>
        </p:txBody>
      </p:sp>
      <p:pic>
        <p:nvPicPr>
          <p:cNvPr id="6148" name="Picture 4" descr="Terminator Genisys (2015) Pos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625" y="2606041"/>
            <a:ext cx="838488" cy="124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45336" y="3037937"/>
            <a:ext cx="3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"Old, not obsolete."</a:t>
            </a:r>
            <a:endParaRPr lang="en-US" dirty="0"/>
          </a:p>
        </p:txBody>
      </p:sp>
      <p:pic>
        <p:nvPicPr>
          <p:cNvPr id="9" name="Picture 4" descr="Terminator Genisys (2015) Pos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625" y="3848101"/>
            <a:ext cx="838488" cy="124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erminator 2: Judgment Day (1991) Pos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114" y="3848101"/>
            <a:ext cx="838488" cy="124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41080" y="414596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"Come with me if you want to live."</a:t>
            </a:r>
            <a:endParaRPr lang="en-US" dirty="0"/>
          </a:p>
        </p:txBody>
      </p:sp>
      <p:pic>
        <p:nvPicPr>
          <p:cNvPr id="6152" name="Picture 8" descr="The Terminator (1984) Pos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051" y="5090161"/>
            <a:ext cx="838488" cy="124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Terminator Genisys (2015) Pos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625" y="5090161"/>
            <a:ext cx="838488" cy="124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Terminator 2: Judgment Day (1991) Pos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114" y="5090161"/>
            <a:ext cx="838488" cy="124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Terminator Salvation (2009) Post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010" y="5082540"/>
            <a:ext cx="843633" cy="124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370820" y="553099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"I'll be back."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</a:t>
            </a:r>
            <a:r>
              <a:rPr lang="en-US" dirty="0" smtClean="0"/>
              <a:t> </a:t>
            </a:r>
            <a:r>
              <a:rPr lang="en-US" i="1" dirty="0" smtClean="0"/>
              <a:t>while</a:t>
            </a:r>
            <a:r>
              <a:rPr lang="en-US" dirty="0" smtClean="0"/>
              <a:t>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i="1" dirty="0" smtClean="0"/>
              <a:t>while</a:t>
            </a:r>
            <a:r>
              <a:rPr lang="en-US" sz="2400" dirty="0" smtClean="0"/>
              <a:t> loop </a:t>
            </a:r>
            <a:r>
              <a:rPr lang="en-US" sz="2400" b="1" dirty="0" smtClean="0"/>
              <a:t>repeats a statement</a:t>
            </a:r>
            <a:r>
              <a:rPr lang="en-US" sz="2400" dirty="0" smtClean="0"/>
              <a:t> until a given expression is </a:t>
            </a:r>
            <a:r>
              <a:rPr lang="en-US" sz="2400" dirty="0" err="1" smtClean="0"/>
              <a:t>falsy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statement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while(true) console.log("Freeze!");</a:t>
            </a:r>
          </a:p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10) console.log(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done = false;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count = 1;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while(!done) {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console.log(count = count * 2);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if(count &gt;= 4096) done = true;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while(false) console.log("this won't print");</a:t>
            </a:r>
          </a:p>
        </p:txBody>
      </p:sp>
      <p:pic>
        <p:nvPicPr>
          <p:cNvPr id="1026" name="Picture 2" descr="http://img2.wikia.nocookie.net/__cb20140802201013/super-villain/images/0/0b/Batman-and-robin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89" y="3024531"/>
            <a:ext cx="3825911" cy="215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06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</a:t>
            </a:r>
            <a:r>
              <a:rPr lang="en-US" dirty="0" smtClean="0"/>
              <a:t> </a:t>
            </a:r>
            <a:r>
              <a:rPr lang="en-US" i="1" dirty="0" smtClean="0"/>
              <a:t>do-while</a:t>
            </a:r>
            <a:r>
              <a:rPr lang="en-US" dirty="0" smtClean="0"/>
              <a:t>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i="1" dirty="0" smtClean="0"/>
              <a:t>do-while</a:t>
            </a:r>
            <a:r>
              <a:rPr lang="en-US" sz="2400" dirty="0" smtClean="0"/>
              <a:t> loop executes a statement, </a:t>
            </a:r>
            <a:r>
              <a:rPr lang="en-US" sz="2400" i="1" dirty="0" smtClean="0"/>
              <a:t>and then </a:t>
            </a:r>
            <a:r>
              <a:rPr lang="en-US" sz="2400" b="1" dirty="0" smtClean="0"/>
              <a:t>repeats the statement</a:t>
            </a:r>
            <a:r>
              <a:rPr lang="en-US" sz="2400" dirty="0" smtClean="0"/>
              <a:t> until a given expression is </a:t>
            </a:r>
            <a:r>
              <a:rPr lang="en-US" sz="2400" dirty="0" err="1" smtClean="0"/>
              <a:t>falsy</a:t>
            </a:r>
            <a:r>
              <a:rPr lang="en-US" sz="2400" dirty="0" smtClean="0"/>
              <a:t>.</a:t>
            </a:r>
            <a:r>
              <a:rPr lang="en-US" sz="2400" dirty="0">
                <a:cs typeface="Consolas" panose="020B0609020204030204" pitchFamily="49" charset="0"/>
              </a:rPr>
              <a:t> The key difference is that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statement</a:t>
            </a:r>
            <a:r>
              <a:rPr lang="en-US" sz="2400" dirty="0">
                <a:cs typeface="Consolas" panose="020B0609020204030204" pitchFamily="49" charset="0"/>
              </a:rPr>
              <a:t> is </a:t>
            </a:r>
            <a:r>
              <a:rPr lang="en-US" sz="2400" b="1" dirty="0">
                <a:cs typeface="Consolas" panose="020B0609020204030204" pitchFamily="49" charset="0"/>
              </a:rPr>
              <a:t>guaranteed to execute at least once</a:t>
            </a:r>
            <a:r>
              <a:rPr lang="en-US" sz="2400" b="1" dirty="0" smtClean="0">
                <a:cs typeface="Consolas" panose="020B0609020204030204" pitchFamily="49" charset="0"/>
              </a:rPr>
              <a:t>.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statement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console.log("can't stop")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while(false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console.log("won't stop")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while(true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while(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=== 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573" y="3403707"/>
            <a:ext cx="4152361" cy="1970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054384" y="5475963"/>
            <a:ext cx="4656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quiz.take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while(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quiz.grade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100);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</a:t>
            </a:r>
            <a:r>
              <a:rPr lang="en-US" dirty="0" smtClean="0"/>
              <a:t> </a:t>
            </a:r>
            <a:r>
              <a:rPr lang="en-US" i="1" dirty="0" smtClean="0"/>
              <a:t>for</a:t>
            </a:r>
            <a:r>
              <a:rPr lang="en-US" dirty="0" smtClean="0"/>
              <a:t>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for(initialization; condition; iteration-statement)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statement;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//prints 0 - 9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 = 4; n &lt; -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n--) //does nothing: condition false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console.log(n);</a:t>
            </a:r>
          </a:p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limit = 50;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k = 0; k &lt; 0 ? (-k &lt;= limit) : (k &lt;= limit); k = -k) {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console.log(k);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(k &lt; 0) k--; else k++;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Advanced: You can skip initialization and iteration statements by using the blank statement ;. </a:t>
            </a:r>
            <a:br>
              <a:rPr lang="en-US" sz="1900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</a:br>
            <a:r>
              <a:rPr lang="en-US" sz="1900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For example (heh), </a:t>
            </a: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for(; true; ) </a:t>
            </a:r>
            <a:r>
              <a:rPr lang="en-US" sz="1900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is an infinite loop.</a:t>
            </a:r>
            <a:endParaRPr lang="en-US" sz="1900" i="1" dirty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479422"/>
              </p:ext>
            </p:extLst>
          </p:nvPr>
        </p:nvGraphicFramePr>
        <p:xfrm>
          <a:off x="9398189" y="0"/>
          <a:ext cx="2793811" cy="1743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r:id="rId4" imgW="7872840" imgH="4914000" progId="">
                  <p:embed/>
                </p:oleObj>
              </mc:Choice>
              <mc:Fallback>
                <p:oleObj r:id="rId4" imgW="7872840" imgH="4914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98189" y="0"/>
                        <a:ext cx="2793811" cy="1743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434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 smtClean="0"/>
              <a:t>All 3 loop styles support the special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200" dirty="0" smtClean="0"/>
              <a:t> and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sz="2200" dirty="0" smtClean="0"/>
              <a:t> keywords, which allow us to "break" out of loops or skip to the iteration step early, respectively.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 2) continue;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=== 100) break;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Advanced: You can define specific statement blocks to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and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continue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 out of. It's essentially a poor man's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</a:rPr>
              <a:t>goto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b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 { b: { </a:t>
            </a:r>
            <a:b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break b; </a:t>
            </a:r>
            <a:b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console.log("b"); </a:t>
            </a:r>
            <a:b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console.log("a"); } //prints "a"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591" y="2581609"/>
            <a:ext cx="4178484" cy="45096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= 12;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 = c;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 = c - 1; 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u &gt; 0; 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 = res * u--);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console.log(res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/>
            </a:r>
            <a:br>
              <a:rPr lang="en-US" sz="1600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</a:b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Advanced: Playing code golf? You can squeeze a surprising amount of stuff out of the for loop.</a:t>
            </a:r>
            <a:endParaRPr lang="en-US" sz="1600" i="1" dirty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2926" y="1902339"/>
            <a:ext cx="6588034" cy="45096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512763" indent="-5127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512763" algn="l"/>
                <a:tab pos="687388" algn="l"/>
              </a:tabLst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smtClean="0"/>
              <a:t>What do the following loops produce in the console?</a:t>
            </a:r>
          </a:p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status = null;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console.log(status);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while(status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 = k = 1;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//double assignment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(k &lt; 1000) {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console.log(j);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temp = k;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k = k + j;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j = temp;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55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the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Optimus Prime</a:t>
            </a:r>
            <a:r>
              <a:rPr lang="en-US" sz="2800" dirty="0"/>
              <a:t> </a:t>
            </a:r>
            <a:r>
              <a:rPr lang="en-US" sz="2800" dirty="0" smtClean="0"/>
              <a:t>is feeling lonely and would like to set up a dating profile. He's asked you to make a profile website for him, with the following criteria:</a:t>
            </a:r>
          </a:p>
          <a:p>
            <a:r>
              <a:rPr lang="en-US" sz="2800" dirty="0" smtClean="0"/>
              <a:t>It has a picture of Optimus Prime</a:t>
            </a:r>
          </a:p>
          <a:p>
            <a:r>
              <a:rPr lang="en-US" sz="2800" dirty="0" smtClean="0"/>
              <a:t>It lists all the prime numbers between</a:t>
            </a:r>
            <a:br>
              <a:rPr lang="en-US" sz="2800" dirty="0" smtClean="0"/>
            </a:br>
            <a:r>
              <a:rPr lang="en-US" sz="2800" dirty="0" smtClean="0"/>
              <a:t>1 and 1000</a:t>
            </a:r>
          </a:p>
          <a:p>
            <a:pPr marL="0" indent="0">
              <a:buNone/>
            </a:pPr>
            <a:r>
              <a:rPr lang="en-US" sz="2800" b="1" dirty="0" smtClean="0"/>
              <a:t>Bonus:</a:t>
            </a:r>
            <a:r>
              <a:rPr lang="en-US" sz="2800" dirty="0" smtClean="0"/>
              <a:t> Modify your code so it prints exactly</a:t>
            </a:r>
            <a:br>
              <a:rPr lang="en-US" sz="2800" dirty="0" smtClean="0"/>
            </a:br>
            <a:r>
              <a:rPr lang="en-US" sz="2800" i="1" dirty="0" smtClean="0"/>
              <a:t>n</a:t>
            </a:r>
            <a:r>
              <a:rPr lang="en-US" sz="2800" dirty="0" smtClean="0"/>
              <a:t> prime numbers starting from 2.</a:t>
            </a:r>
          </a:p>
          <a:p>
            <a:pPr marL="0" indent="0">
              <a:buNone/>
            </a:pPr>
            <a:r>
              <a:rPr lang="en-US" sz="2800" i="1" dirty="0" smtClean="0"/>
              <a:t>(Please don't hardcode all the prime numbers by hand)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4" name="Picture 2" descr="http://www.tfw2005.com/boards/attachments/transformers-general-discussion/27419142d1392334127-2014-celebrations-ope1_by_kinniku_g-d3c9ks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933" y="2961544"/>
            <a:ext cx="3250623" cy="227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 </a:t>
            </a:r>
            <a:r>
              <a:rPr lang="en-US" dirty="0" smtClean="0"/>
              <a:t>Document Object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550009" cy="45096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The </a:t>
            </a:r>
            <a:r>
              <a:rPr lang="en-US" sz="2800" b="1" dirty="0" smtClean="0">
                <a:cs typeface="Consolas" panose="020B0609020204030204" pitchFamily="49" charset="0"/>
              </a:rPr>
              <a:t>Document Object Model </a:t>
            </a:r>
            <a:r>
              <a:rPr lang="en-US" sz="2800" dirty="0" smtClean="0">
                <a:cs typeface="Consolas" panose="020B0609020204030204" pitchFamily="49" charset="0"/>
              </a:rPr>
              <a:t>describes the representation and structure of HTML (and XHTML, XML) documents.</a:t>
            </a:r>
          </a:p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Elements, or nodes, in *ML consist of </a:t>
            </a:r>
            <a:r>
              <a:rPr lang="en-US" sz="2800" i="1" dirty="0" smtClean="0">
                <a:cs typeface="Consolas" panose="020B0609020204030204" pitchFamily="49" charset="0"/>
              </a:rPr>
              <a:t>tags</a:t>
            </a:r>
            <a:r>
              <a:rPr lang="en-US" sz="2800" dirty="0" smtClean="0">
                <a:cs typeface="Consolas" panose="020B0609020204030204" pitchFamily="49" charset="0"/>
              </a:rPr>
              <a:t> that open and close around content and children.</a:t>
            </a:r>
            <a:br>
              <a:rPr lang="en-US" sz="2800" dirty="0" smtClean="0">
                <a:cs typeface="Consolas" panose="020B0609020204030204" pitchFamily="49" charset="0"/>
              </a:rPr>
            </a:br>
            <a:endParaRPr lang="en-US" sz="2800" dirty="0" smtClean="0"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p&gt;Hello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World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!&lt;/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="my_picture.png" /&gt;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&lt;p&gt; 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Here is my picture: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="my_picture.png" /&gt; 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Elements can have </a:t>
            </a:r>
            <a:r>
              <a:rPr lang="en-US" sz="2800" i="1" dirty="0" smtClean="0">
                <a:cs typeface="Consolas" panose="020B0609020204030204" pitchFamily="49" charset="0"/>
              </a:rPr>
              <a:t>properties</a:t>
            </a:r>
            <a:r>
              <a:rPr lang="en-US" sz="2800" dirty="0" smtClean="0">
                <a:cs typeface="Consolas" panose="020B0609020204030204" pitchFamily="49" charset="0"/>
              </a:rPr>
              <a:t>, like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cs typeface="Consolas" panose="020B0609020204030204" pitchFamily="49" charset="0"/>
              </a:rPr>
              <a:t>or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id</a:t>
            </a:r>
            <a:r>
              <a:rPr lang="en-US" sz="2800" dirty="0" smtClean="0">
                <a:cs typeface="Consolas" panose="020B0609020204030204" pitchFamily="49" charset="0"/>
              </a:rPr>
              <a:t>.</a:t>
            </a:r>
          </a:p>
        </p:txBody>
      </p:sp>
      <p:pic>
        <p:nvPicPr>
          <p:cNvPr id="5122" name="Picture 2" descr="https://upload.wikimedia.org/wikipedia/commons/thumb/e/e4/JKDOM.SVG/602px-JKDO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976" y="2102450"/>
            <a:ext cx="2999669" cy="399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5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Last time on </a:t>
            </a:r>
            <a:r>
              <a:rPr lang="en-US" sz="4400" i="1" dirty="0" smtClean="0"/>
              <a:t>JavaScript from the Ground Up</a:t>
            </a:r>
            <a:endParaRPr lang="en-US" sz="4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Expressions have value.</a:t>
            </a:r>
            <a:r>
              <a:rPr lang="en-US" sz="2800" dirty="0" smtClean="0"/>
              <a:t> They can be </a:t>
            </a:r>
            <a:r>
              <a:rPr lang="en-US" sz="2800" b="1" dirty="0" smtClean="0"/>
              <a:t>truthy</a:t>
            </a:r>
            <a:r>
              <a:rPr lang="en-US" sz="2800" dirty="0" smtClean="0"/>
              <a:t> and </a:t>
            </a:r>
            <a:r>
              <a:rPr lang="en-US" sz="2800" b="1" dirty="0" err="1" smtClean="0"/>
              <a:t>falsy</a:t>
            </a:r>
            <a:r>
              <a:rPr lang="en-US" sz="2800" b="1" dirty="0" smtClean="0"/>
              <a:t>. </a:t>
            </a:r>
            <a:r>
              <a:rPr lang="en-US" sz="2800" dirty="0" smtClean="0"/>
              <a:t>We can save them into </a:t>
            </a:r>
            <a:r>
              <a:rPr lang="en-US" sz="2800" b="1" dirty="0" smtClean="0"/>
              <a:t>variables</a:t>
            </a:r>
            <a:r>
              <a:rPr lang="en-US" sz="2800" dirty="0" smtClean="0"/>
              <a:t>, akin to buckets, that we can reuse.</a:t>
            </a:r>
          </a:p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myVariable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"Brian";</a:t>
            </a:r>
          </a:p>
          <a:p>
            <a:pPr marL="0" indent="0">
              <a:buNone/>
            </a:pPr>
            <a:r>
              <a:rPr lang="en-US" sz="2800" dirty="0" smtClean="0"/>
              <a:t>Variables are </a:t>
            </a:r>
            <a:r>
              <a:rPr lang="en-US" sz="2800" b="1" dirty="0" smtClean="0"/>
              <a:t>not bounded by type</a:t>
            </a:r>
            <a:r>
              <a:rPr lang="en-US" sz="2800" dirty="0" smtClean="0"/>
              <a:t>!</a:t>
            </a:r>
            <a:endParaRPr lang="en-US" sz="2800" b="1" dirty="0" smtClean="0"/>
          </a:p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myVariable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4; //No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problemo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The </a:t>
            </a:r>
            <a:r>
              <a:rPr lang="en-US" sz="2800" b="1" dirty="0" smtClean="0">
                <a:cs typeface="Consolas" panose="020B0609020204030204" pitchFamily="49" charset="0"/>
              </a:rPr>
              <a:t>JavaScript Console </a:t>
            </a:r>
            <a:r>
              <a:rPr lang="en-US" sz="2800" dirty="0" smtClean="0">
                <a:cs typeface="Consolas" panose="020B0609020204030204" pitchFamily="49" charset="0"/>
              </a:rPr>
              <a:t>lets us interact with the state of the current page. </a:t>
            </a:r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b="1" dirty="0" smtClean="0"/>
              <a:t>if/else </a:t>
            </a:r>
            <a:r>
              <a:rPr lang="en-US" sz="2800" dirty="0" smtClean="0"/>
              <a:t>statement lets us structure code based on expressions: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myVariable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myVariable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console.log("that was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falsy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700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&lt;3 </a:t>
            </a:r>
            <a:r>
              <a:rPr lang="en-US" dirty="0" smtClean="0"/>
              <a:t>DOM: A 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As JavaScript was built for the web, we can dynamically interact with DOM elements! Here are some useful statements to start: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element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expression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Selects the DOM element with an id property of </a:t>
            </a:r>
            <a:r>
              <a:rPr lang="en-US" i="1" dirty="0" smtClean="0">
                <a:cs typeface="Consolas" panose="020B0609020204030204" pitchFamily="49" charset="0"/>
              </a:rPr>
              <a:t>expression</a:t>
            </a:r>
            <a:r>
              <a:rPr lang="en-US" dirty="0" smtClean="0">
                <a:cs typeface="Consolas" panose="020B0609020204030204" pitchFamily="49" charset="0"/>
              </a:rPr>
              <a:t>.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newElement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Creates a new DOM element in memory.</a:t>
            </a:r>
          </a:p>
          <a:p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newElement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.innerHTML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Assigns the DOM element's content to a value.</a:t>
            </a:r>
          </a:p>
          <a:p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.appendChild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newElement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Inserts an element as a child of another element.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1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 +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Thanks for coming!</a:t>
            </a:r>
          </a:p>
          <a:p>
            <a:pPr marL="0" indent="0" algn="ctr">
              <a:buNone/>
            </a:pPr>
            <a:r>
              <a:rPr lang="en-US" sz="2800" dirty="0"/>
              <a:t>Please fill out the anonymous feedback form before you leave:</a:t>
            </a:r>
          </a:p>
          <a:p>
            <a:pPr marL="0" indent="0" algn="ctr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bit.ly/1Wjuw43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There is </a:t>
            </a:r>
            <a:r>
              <a:rPr lang="en-US" sz="2800" b="1" dirty="0" smtClean="0"/>
              <a:t>no workshop</a:t>
            </a:r>
            <a:r>
              <a:rPr lang="en-US" sz="2800" dirty="0" smtClean="0"/>
              <a:t> (held by me) next week on 9/30.</a:t>
            </a:r>
          </a:p>
          <a:p>
            <a:pPr marL="0" indent="0" algn="ctr">
              <a:buNone/>
            </a:pPr>
            <a:r>
              <a:rPr lang="en-US" sz="2800" dirty="0" smtClean="0"/>
              <a:t>Take a break and learn some HTML!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3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from 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How does this contribute to web development in general</a:t>
            </a:r>
            <a:r>
              <a:rPr lang="en-US" sz="2400" dirty="0" smtClean="0"/>
              <a:t>??</a:t>
            </a:r>
          </a:p>
          <a:p>
            <a:r>
              <a:rPr lang="en-US" sz="2400" dirty="0"/>
              <a:t>don't ask the audience, "do you understand/ you got it/ anyone have any questions/ everyone understand why ____" explain it anyways please because some people may be too shy to speak up that they don't get </a:t>
            </a:r>
            <a:r>
              <a:rPr lang="en-US" sz="2400" dirty="0" smtClean="0"/>
              <a:t>it.</a:t>
            </a:r>
          </a:p>
          <a:p>
            <a:r>
              <a:rPr lang="en-US" sz="2400" dirty="0" smtClean="0"/>
              <a:t>We started from the very basics. I </a:t>
            </a:r>
            <a:r>
              <a:rPr lang="en-US" sz="2400" dirty="0"/>
              <a:t>hope courses get faster in other workshops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it went really fast </a:t>
            </a:r>
            <a:r>
              <a:rPr lang="en-US" sz="2400" dirty="0" smtClean="0"/>
              <a:t>:/</a:t>
            </a:r>
          </a:p>
          <a:p>
            <a:r>
              <a:rPr lang="en-US" sz="2400" dirty="0"/>
              <a:t>I didn't come last week but it was still pretty easy to follow along, well-paced, good examples. Thank you</a:t>
            </a:r>
            <a:r>
              <a:rPr lang="en-US" sz="2400" dirty="0" smtClean="0"/>
              <a:t>!</a:t>
            </a:r>
          </a:p>
          <a:p>
            <a:r>
              <a:rPr lang="en-US" sz="2400" dirty="0" smtClean="0"/>
              <a:t>Please </a:t>
            </a:r>
            <a:r>
              <a:rPr lang="en-US" sz="2400" dirty="0"/>
              <a:t>teach the Android workshop to do this as well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122" name="Picture 2" descr="https://i.imgur.com/huP00Pu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706" y="5313872"/>
            <a:ext cx="2058837" cy="154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49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stack.imgur.com/7Cu9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46" y="1915886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584" y="2040391"/>
            <a:ext cx="5422201" cy="3560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3700" y="3329939"/>
            <a:ext cx="1059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expressions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421879" y="2766060"/>
            <a:ext cx="1108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statements</a:t>
            </a:r>
            <a:endParaRPr lang="en-US" sz="1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8235822" y="4319997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077075" y="4754050"/>
            <a:ext cx="1604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prototype inheritance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529891" y="3200113"/>
            <a:ext cx="97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functions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9595770" y="3352799"/>
            <a:ext cx="62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05251" y="3931090"/>
            <a:ext cx="112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closures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89686" y="2186022"/>
            <a:ext cx="425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JavaScript Learning Curve</a:t>
            </a:r>
            <a:endParaRPr lang="en-US" b="1" dirty="0"/>
          </a:p>
        </p:txBody>
      </p:sp>
      <p:pic>
        <p:nvPicPr>
          <p:cNvPr id="5126" name="Picture 6" descr="https://lifeafterhavingalife.files.wordpress.com/2011/01/buddhism-nirvana.jpg?w=300&amp;h=2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893" y="2555354"/>
            <a:ext cx="1147808" cy="86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i.imgur.com/XzQx5c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963" y="4238867"/>
            <a:ext cx="1449048" cy="81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1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344242"/>
              </p:ext>
            </p:extLst>
          </p:nvPr>
        </p:nvGraphicFramePr>
        <p:xfrm>
          <a:off x="1096963" y="1846263"/>
          <a:ext cx="10058400" cy="33528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201868"/>
                <a:gridCol w="58565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Part 0: Expressions</a:t>
                      </a:r>
                      <a:endParaRPr lang="en-US" sz="28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4: JavaScript &lt;3 DOM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(JavaScript for the Web)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Part 1: Statements pt. 1</a:t>
                      </a:r>
                      <a:r>
                        <a:rPr lang="en-US" sz="2800" b="1" dirty="0" smtClean="0"/>
                        <a:t/>
                      </a:r>
                      <a:br>
                        <a:rPr lang="en-US" sz="2800" b="1" dirty="0" smtClean="0"/>
                      </a:br>
                      <a:r>
                        <a:rPr lang="en-US" sz="2800" b="1" dirty="0" smtClean="0"/>
                        <a:t>Part 1.5: Statements pt. 2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5: Object Oriented JavaScript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</a:t>
                      </a:r>
                      <a:r>
                        <a:rPr lang="en-US" sz="2800" baseline="0" dirty="0" smtClean="0"/>
                        <a:t> 2: Objects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6: Asynchronous</a:t>
                      </a:r>
                      <a:r>
                        <a:rPr lang="en-US" sz="2800" baseline="0" dirty="0" smtClean="0"/>
                        <a:t> JavaScript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3: Functions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7: Advanced JavaScript Concepts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(JavaScript Graduation</a:t>
                      </a:r>
                      <a:r>
                        <a:rPr lang="en-US" sz="2800" baseline="0" dirty="0" smtClean="0"/>
                        <a:t> Day!)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4740" y="5463822"/>
            <a:ext cx="1092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No workshop next week (9/30)! </a:t>
            </a:r>
            <a:r>
              <a:rPr lang="en-US" sz="2800" dirty="0" smtClean="0"/>
              <a:t>(If there is one, it won't be taught by me)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714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the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Optimus Prime</a:t>
            </a:r>
            <a:r>
              <a:rPr lang="en-US" sz="2800" dirty="0"/>
              <a:t> </a:t>
            </a:r>
            <a:r>
              <a:rPr lang="en-US" sz="2800" dirty="0" smtClean="0"/>
              <a:t>is feeling lonely and would like to set up a dating profile. He's asked you to make a profile website for him, with the following criteria:</a:t>
            </a:r>
          </a:p>
          <a:p>
            <a:r>
              <a:rPr lang="en-US" sz="2800" dirty="0" smtClean="0"/>
              <a:t>It has a picture of Optimus Prime</a:t>
            </a:r>
          </a:p>
          <a:p>
            <a:r>
              <a:rPr lang="en-US" sz="2800" dirty="0" smtClean="0"/>
              <a:t>It lists all the prime numbers between</a:t>
            </a:r>
            <a:br>
              <a:rPr lang="en-US" sz="2800" dirty="0" smtClean="0"/>
            </a:br>
            <a:r>
              <a:rPr lang="en-US" sz="2800" dirty="0" smtClean="0"/>
              <a:t>1 and 1000</a:t>
            </a:r>
          </a:p>
          <a:p>
            <a:pPr marL="0" indent="0">
              <a:buNone/>
            </a:pPr>
            <a:r>
              <a:rPr lang="en-US" sz="2800" b="1" dirty="0" smtClean="0"/>
              <a:t>Bonus:</a:t>
            </a:r>
            <a:r>
              <a:rPr lang="en-US" sz="2800" dirty="0" smtClean="0"/>
              <a:t> Modify your code so it prints exactly</a:t>
            </a:r>
            <a:br>
              <a:rPr lang="en-US" sz="2800" dirty="0" smtClean="0"/>
            </a:br>
            <a:r>
              <a:rPr lang="en-US" sz="2800" i="1" dirty="0" smtClean="0"/>
              <a:t>n</a:t>
            </a:r>
            <a:r>
              <a:rPr lang="en-US" sz="2800" dirty="0" smtClean="0"/>
              <a:t> prime numbers starting from 2.</a:t>
            </a:r>
          </a:p>
          <a:p>
            <a:pPr marL="0" indent="0">
              <a:buNone/>
            </a:pPr>
            <a:r>
              <a:rPr lang="en-US" sz="2800" i="1" dirty="0" smtClean="0"/>
              <a:t>(Please don't hardcode all the prime numbers by hand)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4" name="Picture 2" descr="http://www.tfw2005.com/boards/attachments/transformers-general-discussion/27419142d1392334127-2014-celebrations-ope1_by_kinniku_g-d3c9ks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933" y="2961544"/>
            <a:ext cx="3250623" cy="227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6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Friends and New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 smtClean="0"/>
              <a:t> (assignment) operator expresses to the </a:t>
            </a:r>
            <a:r>
              <a:rPr lang="en-US" sz="2800" i="1" dirty="0" smtClean="0"/>
              <a:t>new</a:t>
            </a:r>
            <a:r>
              <a:rPr lang="en-US" sz="2800" dirty="0" smtClean="0"/>
              <a:t> value of the variable.</a:t>
            </a:r>
          </a:p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 = 1; 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if(n = 5)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console.log(n); //prints 5</a:t>
            </a: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We can reassign the number to be based on itself with an expression: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 = n + 1;			n =&gt; 6</a:t>
            </a:r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2800" dirty="0" smtClean="0"/>
              <a:t> and -- operators increment and decrement a number variable: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n++;				n =&gt; 7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n--;				n =&gt; 6</a:t>
            </a:r>
          </a:p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k = "kay"; k++;	k =&gt; NaN</a:t>
            </a:r>
          </a:p>
        </p:txBody>
      </p:sp>
      <p:pic>
        <p:nvPicPr>
          <p:cNvPr id="3074" name="Picture 2" descr="https://i.imgur.com/Q5pgp4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160" y="4955940"/>
            <a:ext cx="2910840" cy="137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9540" y="5351844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Operate responsibly.</a:t>
            </a:r>
            <a:endParaRPr lang="en-US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2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++ 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Remember: </a:t>
            </a:r>
            <a:r>
              <a:rPr lang="en-US" sz="2800" b="1" dirty="0" smtClean="0"/>
              <a:t>expressions can have side effects.</a:t>
            </a:r>
            <a:r>
              <a:rPr lang="en-US" sz="2800" dirty="0" smtClean="0"/>
              <a:t> The ++ and -- operators express differently based on where you put them:</a:t>
            </a:r>
          </a:p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0;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if(a++) console.log("if " + a); 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console.log("else " + a); 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//post-increment: prints "else 1"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 = 0;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if(++b) console.log("if " + b);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console.log("else " + b);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//pre-increment: prints "if 1"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6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ndefined</a:t>
            </a:r>
            <a:r>
              <a:rPr lang="en-US" dirty="0" smtClean="0"/>
              <a:t> vs.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7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We've seen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2400" dirty="0" smtClean="0"/>
              <a:t> when we declare, but don't assign a variable. You can also manually set variables to be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2400" dirty="0" smtClean="0"/>
              <a:t>:</a:t>
            </a:r>
          </a:p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notDefined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notDefined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undefined</a:t>
            </a:r>
          </a:p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unset = undefined; 	unset =&gt; undefined</a:t>
            </a:r>
          </a:p>
          <a:p>
            <a:pPr marL="0" indent="0">
              <a:buNone/>
            </a:pPr>
            <a:r>
              <a:rPr lang="en-US" sz="2400" dirty="0" smtClean="0"/>
              <a:t>But wait, there's also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 smtClean="0"/>
              <a:t>:</a:t>
            </a:r>
          </a:p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nothing = null;		nothing =&gt; null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 === undefined =&gt; false</a:t>
            </a:r>
          </a:p>
          <a:p>
            <a:pPr marL="0" indent="0">
              <a:buNone/>
            </a:pPr>
            <a:r>
              <a:rPr lang="en-US" sz="2600" b="1" dirty="0" smtClean="0">
                <a:cs typeface="Consolas" panose="020B0609020204030204" pitchFamily="49" charset="0"/>
              </a:rPr>
              <a:t>Both 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 </a:t>
            </a:r>
            <a:r>
              <a:rPr lang="en-US" sz="2600" b="1" dirty="0" smtClean="0">
                <a:cs typeface="Consolas" panose="020B0609020204030204" pitchFamily="49" charset="0"/>
              </a:rPr>
              <a:t>and </a:t>
            </a:r>
            <a:r>
              <a:rPr lang="en-US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 </a:t>
            </a:r>
            <a:r>
              <a:rPr lang="en-US" sz="2600" b="1" dirty="0" smtClean="0">
                <a:cs typeface="Consolas" panose="020B0609020204030204" pitchFamily="49" charset="0"/>
              </a:rPr>
              <a:t>are </a:t>
            </a:r>
            <a:r>
              <a:rPr lang="en-US" sz="2600" b="1" dirty="0" err="1" smtClean="0">
                <a:cs typeface="Consolas" panose="020B0609020204030204" pitchFamily="49" charset="0"/>
              </a:rPr>
              <a:t>falsy</a:t>
            </a:r>
            <a:r>
              <a:rPr lang="en-US" sz="2600" b="1" dirty="0" smtClean="0"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Advanced: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is its own type, while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is an Object. Tell that to your interviewer! </a:t>
            </a:r>
            <a:br>
              <a:rPr lang="en-US" sz="1800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</a:b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undefined =&gt; "undefined"	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null = "object"</a:t>
            </a:r>
          </a:p>
        </p:txBody>
      </p:sp>
    </p:spTree>
    <p:extLst>
      <p:ext uri="{BB962C8B-B14F-4D97-AF65-F5344CB8AC3E}">
        <p14:creationId xmlns:p14="http://schemas.microsoft.com/office/powerpoint/2010/main" val="25782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1703</TotalTime>
  <Words>1497</Words>
  <Application>Microsoft Office PowerPoint</Application>
  <PresentationFormat>Widescreen</PresentationFormat>
  <Paragraphs>225</Paragraphs>
  <Slides>21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Wingdings</vt:lpstr>
      <vt:lpstr>Retrospect</vt:lpstr>
      <vt:lpstr>JavaScript from the Ground Up   Please sign in: http://bit.ly/1gP0GnW</vt:lpstr>
      <vt:lpstr>Last time on JavaScript from the Ground Up</vt:lpstr>
      <vt:lpstr>Thoughts from last time…</vt:lpstr>
      <vt:lpstr>PowerPoint Presentation</vt:lpstr>
      <vt:lpstr>General Schedule</vt:lpstr>
      <vt:lpstr>Problem of the Day</vt:lpstr>
      <vt:lpstr>Old Friends and New Operators</vt:lpstr>
      <vt:lpstr>More on ++ --</vt:lpstr>
      <vt:lpstr>undefined vs. null</vt:lpstr>
      <vt:lpstr>undefined vs. null</vt:lpstr>
      <vt:lpstr>Concept: switch control flow statement</vt:lpstr>
      <vt:lpstr>A case for switch</vt:lpstr>
      <vt:lpstr>Concept: while loop</vt:lpstr>
      <vt:lpstr>Concept: do-while loop</vt:lpstr>
      <vt:lpstr>Concept: for loop</vt:lpstr>
      <vt:lpstr>break and continue</vt:lpstr>
      <vt:lpstr>Loop Practice</vt:lpstr>
      <vt:lpstr>Problem of the Day</vt:lpstr>
      <vt:lpstr>Concept: Document Object Model</vt:lpstr>
      <vt:lpstr>JavaScript &lt;3 DOM: A Preview</vt:lpstr>
      <vt:lpstr>Q&amp;A + Feedback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from the Ground Up</dc:title>
  <dc:creator>Brian Cui</dc:creator>
  <cp:lastModifiedBy>Brian Cui</cp:lastModifiedBy>
  <cp:revision>921</cp:revision>
  <dcterms:created xsi:type="dcterms:W3CDTF">2015-09-01T00:31:42Z</dcterms:created>
  <dcterms:modified xsi:type="dcterms:W3CDTF">2015-09-23T22:41:14Z</dcterms:modified>
</cp:coreProperties>
</file>