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56" r:id="rId2"/>
    <p:sldId id="287" r:id="rId3"/>
    <p:sldId id="293" r:id="rId4"/>
    <p:sldId id="332" r:id="rId5"/>
    <p:sldId id="280" r:id="rId6"/>
    <p:sldId id="331" r:id="rId7"/>
    <p:sldId id="312" r:id="rId8"/>
    <p:sldId id="313" r:id="rId9"/>
    <p:sldId id="315" r:id="rId10"/>
    <p:sldId id="316" r:id="rId11"/>
    <p:sldId id="317" r:id="rId12"/>
    <p:sldId id="318" r:id="rId13"/>
    <p:sldId id="324" r:id="rId14"/>
    <p:sldId id="325" r:id="rId15"/>
    <p:sldId id="319" r:id="rId16"/>
    <p:sldId id="322" r:id="rId17"/>
    <p:sldId id="321" r:id="rId18"/>
    <p:sldId id="323" r:id="rId19"/>
    <p:sldId id="326" r:id="rId20"/>
    <p:sldId id="320" r:id="rId21"/>
    <p:sldId id="327" r:id="rId22"/>
    <p:sldId id="328" r:id="rId23"/>
    <p:sldId id="33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ian Cui" initials="BC" lastIdx="5" clrIdx="0">
    <p:extLst>
      <p:ext uri="{19B8F6BF-5375-455C-9EA6-DF929625EA0E}">
        <p15:presenceInfo xmlns:p15="http://schemas.microsoft.com/office/powerpoint/2012/main" userId="affd9c2201f9a06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49" autoAdjust="0"/>
    <p:restoredTop sz="85687" autoAdjust="0"/>
  </p:normalViewPr>
  <p:slideViewPr>
    <p:cSldViewPr snapToGrid="0">
      <p:cViewPr varScale="1">
        <p:scale>
          <a:sx n="100" d="100"/>
          <a:sy n="100" d="100"/>
        </p:scale>
        <p:origin x="101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8DEE89-1C10-4A7A-B2C0-183D94ABC59D}" type="datetimeFigureOut">
              <a:rPr lang="en-US" smtClean="0"/>
              <a:t>10/14/2015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62571-F092-45C1-8001-5A40DC5B8EA2}" type="slidenum">
              <a:rPr lang="en-US" smtClean="0"/>
              <a:t>‹#›</a:t>
            </a:fld>
            <a:endParaRPr lang="en-US"/>
          </a:p>
        </p:txBody>
      </p:sp>
    </p:spTree>
    <p:extLst>
      <p:ext uri="{BB962C8B-B14F-4D97-AF65-F5344CB8AC3E}">
        <p14:creationId xmlns:p14="http://schemas.microsoft.com/office/powerpoint/2010/main" val="3645606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Except, the properties of the primitive</a:t>
            </a:r>
            <a:r>
              <a:rPr lang="en-US" baseline="0" dirty="0" smtClean="0"/>
              <a:t> types are </a:t>
            </a:r>
            <a:r>
              <a:rPr lang="en-US" i="1" baseline="0" dirty="0" smtClean="0"/>
              <a:t>immutable</a:t>
            </a:r>
            <a:r>
              <a:rPr lang="en-US" i="0" baseline="0" dirty="0" smtClean="0"/>
              <a:t> or </a:t>
            </a:r>
            <a:r>
              <a:rPr lang="en-US" i="1" baseline="0" dirty="0" smtClean="0"/>
              <a:t>unchangeable</a:t>
            </a:r>
            <a:r>
              <a:rPr lang="en-US" i="0" baseline="0" dirty="0" smtClean="0"/>
              <a:t>. Attempting to assign properties to a primitive type won't cause an error, but those </a:t>
            </a:r>
            <a:r>
              <a:rPr lang="en-US" i="0" baseline="0" smtClean="0"/>
              <a:t>properties w</a:t>
            </a:r>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2</a:t>
            </a:fld>
            <a:endParaRPr lang="en-US"/>
          </a:p>
        </p:txBody>
      </p:sp>
    </p:spTree>
    <p:extLst>
      <p:ext uri="{BB962C8B-B14F-4D97-AF65-F5344CB8AC3E}">
        <p14:creationId xmlns:p14="http://schemas.microsoft.com/office/powerpoint/2010/main" val="379826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B462571-F092-45C1-8001-5A40DC5B8EA2}" type="slidenum">
              <a:rPr lang="en-US" smtClean="0"/>
              <a:t>12</a:t>
            </a:fld>
            <a:endParaRPr lang="en-US"/>
          </a:p>
        </p:txBody>
      </p:sp>
    </p:spTree>
    <p:extLst>
      <p:ext uri="{BB962C8B-B14F-4D97-AF65-F5344CB8AC3E}">
        <p14:creationId xmlns:p14="http://schemas.microsoft.com/office/powerpoint/2010/main" val="3552032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13</a:t>
            </a:fld>
            <a:endParaRPr lang="en-US"/>
          </a:p>
        </p:txBody>
      </p:sp>
    </p:spTree>
    <p:extLst>
      <p:ext uri="{BB962C8B-B14F-4D97-AF65-F5344CB8AC3E}">
        <p14:creationId xmlns:p14="http://schemas.microsoft.com/office/powerpoint/2010/main" val="748844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14</a:t>
            </a:fld>
            <a:endParaRPr lang="en-US"/>
          </a:p>
        </p:txBody>
      </p:sp>
    </p:spTree>
    <p:extLst>
      <p:ext uri="{BB962C8B-B14F-4D97-AF65-F5344CB8AC3E}">
        <p14:creationId xmlns:p14="http://schemas.microsoft.com/office/powerpoint/2010/main" val="2673329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if((function() { return 1 })()) console.log("truth!");</a:t>
            </a:r>
            <a:endParaRPr lang="en-US" baseline="0" dirty="0" smtClean="0"/>
          </a:p>
        </p:txBody>
      </p:sp>
      <p:sp>
        <p:nvSpPr>
          <p:cNvPr id="4" name="Slide Number Placeholder 3"/>
          <p:cNvSpPr>
            <a:spLocks noGrp="1"/>
          </p:cNvSpPr>
          <p:nvPr>
            <p:ph type="sldNum" sz="quarter" idx="10"/>
          </p:nvPr>
        </p:nvSpPr>
        <p:spPr/>
        <p:txBody>
          <a:bodyPr/>
          <a:lstStyle/>
          <a:p>
            <a:fld id="{2B462571-F092-45C1-8001-5A40DC5B8EA2}" type="slidenum">
              <a:rPr lang="en-US" smtClean="0"/>
              <a:t>15</a:t>
            </a:fld>
            <a:endParaRPr lang="en-US"/>
          </a:p>
        </p:txBody>
      </p:sp>
    </p:spTree>
    <p:extLst>
      <p:ext uri="{BB962C8B-B14F-4D97-AF65-F5344CB8AC3E}">
        <p14:creationId xmlns:p14="http://schemas.microsoft.com/office/powerpoint/2010/main" val="3370164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16</a:t>
            </a:fld>
            <a:endParaRPr lang="en-US"/>
          </a:p>
        </p:txBody>
      </p:sp>
    </p:spTree>
    <p:extLst>
      <p:ext uri="{BB962C8B-B14F-4D97-AF65-F5344CB8AC3E}">
        <p14:creationId xmlns:p14="http://schemas.microsoft.com/office/powerpoint/2010/main" val="2203575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output is "I Object,</a:t>
            </a:r>
            <a:r>
              <a:rPr lang="en-US" baseline="0" dirty="0" smtClean="0"/>
              <a:t> therefore I Truthy"</a:t>
            </a:r>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18</a:t>
            </a:fld>
            <a:endParaRPr lang="en-US"/>
          </a:p>
        </p:txBody>
      </p:sp>
    </p:spTree>
    <p:extLst>
      <p:ext uri="{BB962C8B-B14F-4D97-AF65-F5344CB8AC3E}">
        <p14:creationId xmlns:p14="http://schemas.microsoft.com/office/powerpoint/2010/main" val="40687609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19</a:t>
            </a:fld>
            <a:endParaRPr lang="en-US"/>
          </a:p>
        </p:txBody>
      </p:sp>
    </p:spTree>
    <p:extLst>
      <p:ext uri="{BB962C8B-B14F-4D97-AF65-F5344CB8AC3E}">
        <p14:creationId xmlns:p14="http://schemas.microsoft.com/office/powerpoint/2010/main" val="36186982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 the</a:t>
            </a:r>
            <a:r>
              <a:rPr lang="en-US" baseline="0" dirty="0" smtClean="0"/>
              <a:t> </a:t>
            </a:r>
            <a:r>
              <a:rPr lang="en-US" i="1" baseline="0" dirty="0" smtClean="0"/>
              <a:t>procedural style</a:t>
            </a:r>
            <a:r>
              <a:rPr lang="en-US" i="0" baseline="0" dirty="0" smtClean="0"/>
              <a:t> of programming being used here. We aren't referring to a global variable in the </a:t>
            </a:r>
            <a:r>
              <a:rPr lang="en-US" i="0" baseline="0" dirty="0" err="1" smtClean="0"/>
              <a:t>timeTravel</a:t>
            </a:r>
            <a:r>
              <a:rPr lang="en-US" i="0" baseline="0" dirty="0" smtClean="0"/>
              <a:t> function (other than Date, which is a library class and OK), and instead, we're mutating the argument time. This makes our code more modular and the function re-usable.</a:t>
            </a:r>
          </a:p>
          <a:p>
            <a:endParaRPr lang="en-US" i="0" baseline="0" dirty="0" smtClean="0"/>
          </a:p>
          <a:p>
            <a:r>
              <a:rPr lang="en-US" sz="1200" dirty="0" err="1" smtClean="0">
                <a:latin typeface="Consolas" panose="020B0609020204030204" pitchFamily="49" charset="0"/>
                <a:cs typeface="Consolas" panose="020B0609020204030204" pitchFamily="49" charset="0"/>
              </a:rPr>
              <a:t>var</a:t>
            </a:r>
            <a:r>
              <a:rPr lang="en-US" sz="1200" dirty="0" smtClean="0">
                <a:latin typeface="Consolas" panose="020B0609020204030204" pitchFamily="49" charset="0"/>
                <a:cs typeface="Consolas" panose="020B0609020204030204" pitchFamily="49" charset="0"/>
              </a:rPr>
              <a:t> now = { year: new Date().</a:t>
            </a:r>
            <a:r>
              <a:rPr lang="en-US" sz="1200" dirty="0" err="1" smtClean="0">
                <a:latin typeface="Consolas" panose="020B0609020204030204" pitchFamily="49" charset="0"/>
                <a:cs typeface="Consolas" panose="020B0609020204030204" pitchFamily="49" charset="0"/>
              </a:rPr>
              <a:t>getFullYear</a:t>
            </a:r>
            <a:r>
              <a:rPr lang="en-US" sz="1200" dirty="0" smtClean="0">
                <a:latin typeface="Consolas" panose="020B0609020204030204" pitchFamily="49" charset="0"/>
                <a:cs typeface="Consolas" panose="020B0609020204030204" pitchFamily="49" charset="0"/>
              </a:rPr>
              <a:t>() };</a:t>
            </a:r>
            <a:br>
              <a:rPr lang="en-US" sz="1200" dirty="0" smtClean="0">
                <a:latin typeface="Consolas" panose="020B0609020204030204" pitchFamily="49" charset="0"/>
                <a:cs typeface="Consolas" panose="020B0609020204030204" pitchFamily="49" charset="0"/>
              </a:rPr>
            </a:br>
            <a:r>
              <a:rPr lang="en-US" sz="1200" dirty="0" err="1" smtClean="0">
                <a:latin typeface="Consolas" panose="020B0609020204030204" pitchFamily="49" charset="0"/>
                <a:cs typeface="Consolas" panose="020B0609020204030204" pitchFamily="49" charset="0"/>
              </a:rPr>
              <a:t>timeTravel</a:t>
            </a:r>
            <a:r>
              <a:rPr lang="en-US" sz="1200" dirty="0" smtClean="0">
                <a:latin typeface="Consolas" panose="020B0609020204030204" pitchFamily="49" charset="0"/>
                <a:cs typeface="Consolas" panose="020B0609020204030204" pitchFamily="49" charset="0"/>
              </a:rPr>
              <a:t>(now, 1985);</a:t>
            </a:r>
          </a:p>
          <a:p>
            <a:r>
              <a:rPr lang="en-US" sz="1200" dirty="0" smtClean="0">
                <a:latin typeface="Consolas" panose="020B0609020204030204" pitchFamily="49" charset="0"/>
                <a:cs typeface="Consolas" panose="020B0609020204030204" pitchFamily="49" charset="0"/>
              </a:rPr>
              <a:t>function </a:t>
            </a:r>
            <a:r>
              <a:rPr lang="en-US" sz="1200" dirty="0" err="1" smtClean="0">
                <a:latin typeface="Consolas" panose="020B0609020204030204" pitchFamily="49" charset="0"/>
                <a:cs typeface="Consolas" panose="020B0609020204030204" pitchFamily="49" charset="0"/>
              </a:rPr>
              <a:t>timeTravel</a:t>
            </a:r>
            <a:r>
              <a:rPr lang="en-US" sz="1200" dirty="0" smtClean="0">
                <a:latin typeface="Consolas" panose="020B0609020204030204" pitchFamily="49" charset="0"/>
                <a:cs typeface="Consolas" panose="020B0609020204030204" pitchFamily="49" charset="0"/>
              </a:rPr>
              <a:t>(time, date) {</a:t>
            </a:r>
            <a:br>
              <a:rPr lang="en-US" sz="1200" dirty="0" smtClean="0">
                <a:latin typeface="Consolas" panose="020B0609020204030204" pitchFamily="49" charset="0"/>
                <a:cs typeface="Consolas" panose="020B0609020204030204" pitchFamily="49" charset="0"/>
              </a:rPr>
            </a:br>
            <a:r>
              <a:rPr lang="en-US" sz="1200" dirty="0" smtClean="0">
                <a:latin typeface="Consolas" panose="020B0609020204030204" pitchFamily="49" charset="0"/>
                <a:cs typeface="Consolas" panose="020B0609020204030204" pitchFamily="49" charset="0"/>
              </a:rPr>
              <a:t/>
            </a:r>
            <a:br>
              <a:rPr lang="en-US" sz="1200" dirty="0" smtClean="0">
                <a:latin typeface="Consolas" panose="020B0609020204030204" pitchFamily="49" charset="0"/>
                <a:cs typeface="Consolas" panose="020B0609020204030204" pitchFamily="49" charset="0"/>
              </a:rPr>
            </a:br>
            <a:r>
              <a:rPr lang="en-US" sz="1200" dirty="0" smtClean="0">
                <a:latin typeface="Consolas" panose="020B0609020204030204" pitchFamily="49" charset="0"/>
                <a:cs typeface="Consolas" panose="020B0609020204030204" pitchFamily="49" charset="0"/>
              </a:rPr>
              <a:t>    console.log(date &gt; new Date().</a:t>
            </a:r>
            <a:r>
              <a:rPr lang="en-US" sz="1200" dirty="0" err="1" smtClean="0">
                <a:latin typeface="Consolas" panose="020B0609020204030204" pitchFamily="49" charset="0"/>
                <a:cs typeface="Consolas" panose="020B0609020204030204" pitchFamily="49" charset="0"/>
              </a:rPr>
              <a:t>getFullYear</a:t>
            </a:r>
            <a:r>
              <a:rPr lang="en-US" sz="1200" dirty="0" smtClean="0">
                <a:latin typeface="Consolas" panose="020B0609020204030204" pitchFamily="49" charset="0"/>
                <a:cs typeface="Consolas" panose="020B0609020204030204" pitchFamily="49" charset="0"/>
              </a:rPr>
              <a:t>() ?</a:t>
            </a:r>
            <a:br>
              <a:rPr lang="en-US" sz="1200" dirty="0" smtClean="0">
                <a:latin typeface="Consolas" panose="020B0609020204030204" pitchFamily="49" charset="0"/>
                <a:cs typeface="Consolas" panose="020B0609020204030204" pitchFamily="49" charset="0"/>
              </a:rPr>
            </a:br>
            <a:r>
              <a:rPr lang="en-US" sz="1200" dirty="0" smtClean="0">
                <a:latin typeface="Consolas" panose="020B0609020204030204" pitchFamily="49" charset="0"/>
                <a:cs typeface="Consolas" panose="020B0609020204030204" pitchFamily="49" charset="0"/>
              </a:rPr>
              <a:t>                "Where we're going, we don't need roads!" :</a:t>
            </a:r>
            <a:br>
              <a:rPr lang="en-US" sz="1200" dirty="0" smtClean="0">
                <a:latin typeface="Consolas" panose="020B0609020204030204" pitchFamily="49" charset="0"/>
                <a:cs typeface="Consolas" panose="020B0609020204030204" pitchFamily="49" charset="0"/>
              </a:rPr>
            </a:br>
            <a:r>
              <a:rPr lang="en-US" sz="1200" dirty="0" smtClean="0">
                <a:latin typeface="Consolas" panose="020B0609020204030204" pitchFamily="49" charset="0"/>
                <a:cs typeface="Consolas" panose="020B0609020204030204" pitchFamily="49" charset="0"/>
              </a:rPr>
              <a:t>                "We're sending you back to the future!");</a:t>
            </a:r>
            <a:br>
              <a:rPr lang="en-US" sz="1200" dirty="0" smtClean="0">
                <a:latin typeface="Consolas" panose="020B0609020204030204" pitchFamily="49" charset="0"/>
                <a:cs typeface="Consolas" panose="020B0609020204030204" pitchFamily="49" charset="0"/>
              </a:rPr>
            </a:br>
            <a:r>
              <a:rPr lang="en-US" sz="1200" dirty="0" smtClean="0">
                <a:latin typeface="Consolas" panose="020B0609020204030204" pitchFamily="49" charset="0"/>
                <a:cs typeface="Consolas" panose="020B0609020204030204" pitchFamily="49" charset="0"/>
              </a:rPr>
              <a:t/>
            </a:r>
            <a:br>
              <a:rPr lang="en-US" sz="1200" dirty="0" smtClean="0">
                <a:latin typeface="Consolas" panose="020B0609020204030204" pitchFamily="49" charset="0"/>
                <a:cs typeface="Consolas" panose="020B0609020204030204" pitchFamily="49" charset="0"/>
              </a:rPr>
            </a:br>
            <a:r>
              <a:rPr lang="en-US" sz="1200" dirty="0" smtClean="0">
                <a:latin typeface="Consolas" panose="020B0609020204030204" pitchFamily="49" charset="0"/>
                <a:cs typeface="Consolas" panose="020B0609020204030204" pitchFamily="49" charset="0"/>
              </a:rPr>
              <a:t>    if(time </a:t>
            </a:r>
            <a:r>
              <a:rPr lang="en-US" sz="1200" dirty="0" err="1" smtClean="0">
                <a:solidFill>
                  <a:srgbClr val="0070C0"/>
                </a:solidFill>
                <a:latin typeface="Consolas" panose="020B0609020204030204" pitchFamily="49" charset="0"/>
                <a:cs typeface="Consolas" panose="020B0609020204030204" pitchFamily="49" charset="0"/>
              </a:rPr>
              <a:t>instanceof</a:t>
            </a:r>
            <a:r>
              <a:rPr lang="en-US" sz="1200" dirty="0" smtClean="0">
                <a:solidFill>
                  <a:srgbClr val="0070C0"/>
                </a:solidFill>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Object) </a:t>
            </a:r>
            <a:r>
              <a:rPr lang="en-US" sz="1200" dirty="0" err="1" smtClean="0">
                <a:latin typeface="Consolas" panose="020B0609020204030204" pitchFamily="49" charset="0"/>
                <a:cs typeface="Consolas" panose="020B0609020204030204" pitchFamily="49" charset="0"/>
              </a:rPr>
              <a:t>time.year</a:t>
            </a:r>
            <a:r>
              <a:rPr lang="en-US" sz="1200" dirty="0" smtClean="0">
                <a:latin typeface="Consolas" panose="020B0609020204030204" pitchFamily="49" charset="0"/>
                <a:cs typeface="Consolas" panose="020B0609020204030204" pitchFamily="49" charset="0"/>
              </a:rPr>
              <a:t> = date;</a:t>
            </a:r>
            <a:br>
              <a:rPr lang="en-US" sz="1200" dirty="0" smtClean="0">
                <a:latin typeface="Consolas" panose="020B0609020204030204" pitchFamily="49" charset="0"/>
                <a:cs typeface="Consolas" panose="020B0609020204030204" pitchFamily="49" charset="0"/>
              </a:rPr>
            </a:br>
            <a:r>
              <a:rPr lang="en-US" sz="1200" dirty="0" smtClean="0">
                <a:latin typeface="Consolas" panose="020B0609020204030204" pitchFamily="49" charset="0"/>
                <a:cs typeface="Consolas" panose="020B0609020204030204" pitchFamily="49" charset="0"/>
              </a:rPr>
              <a:t>    else time = { year: date };</a:t>
            </a:r>
            <a:br>
              <a:rPr lang="en-US" sz="1200" dirty="0" smtClean="0">
                <a:latin typeface="Consolas" panose="020B0609020204030204" pitchFamily="49" charset="0"/>
                <a:cs typeface="Consolas" panose="020B0609020204030204" pitchFamily="49" charset="0"/>
              </a:rPr>
            </a:br>
            <a:r>
              <a:rPr lang="en-US" sz="1200" dirty="0" smtClean="0">
                <a:latin typeface="Consolas" panose="020B0609020204030204" pitchFamily="49" charset="0"/>
                <a:cs typeface="Consolas" panose="020B0609020204030204" pitchFamily="49" charset="0"/>
              </a:rPr>
              <a:t/>
            </a:r>
            <a:br>
              <a:rPr lang="en-US" sz="1200" dirty="0" smtClean="0">
                <a:latin typeface="Consolas" panose="020B0609020204030204" pitchFamily="49" charset="0"/>
                <a:cs typeface="Consolas" panose="020B0609020204030204" pitchFamily="49" charset="0"/>
              </a:rPr>
            </a:br>
            <a:r>
              <a:rPr lang="en-US" sz="1200" dirty="0" smtClean="0">
                <a:latin typeface="Consolas" panose="020B0609020204030204" pitchFamily="49" charset="0"/>
                <a:cs typeface="Consolas" panose="020B0609020204030204" pitchFamily="49" charset="0"/>
              </a:rPr>
              <a:t>    return time;</a:t>
            </a:r>
            <a:br>
              <a:rPr lang="en-US" sz="1200" dirty="0" smtClean="0">
                <a:latin typeface="Consolas" panose="020B0609020204030204" pitchFamily="49" charset="0"/>
                <a:cs typeface="Consolas" panose="020B0609020204030204" pitchFamily="49" charset="0"/>
              </a:rPr>
            </a:br>
            <a:r>
              <a:rPr lang="en-US" sz="1200" dirty="0" smtClean="0">
                <a:latin typeface="Consolas" panose="020B0609020204030204" pitchFamily="49" charset="0"/>
                <a:cs typeface="Consolas" panose="020B0609020204030204" pitchFamily="49" charset="0"/>
              </a:rPr>
              <a:t>} </a:t>
            </a:r>
          </a:p>
          <a:p>
            <a:endParaRPr lang="en-US" baseline="0" dirty="0" smtClean="0"/>
          </a:p>
        </p:txBody>
      </p:sp>
      <p:sp>
        <p:nvSpPr>
          <p:cNvPr id="4" name="Slide Number Placeholder 3"/>
          <p:cNvSpPr>
            <a:spLocks noGrp="1"/>
          </p:cNvSpPr>
          <p:nvPr>
            <p:ph type="sldNum" sz="quarter" idx="10"/>
          </p:nvPr>
        </p:nvSpPr>
        <p:spPr/>
        <p:txBody>
          <a:bodyPr/>
          <a:lstStyle/>
          <a:p>
            <a:fld id="{2B462571-F092-45C1-8001-5A40DC5B8EA2}" type="slidenum">
              <a:rPr lang="en-US" smtClean="0"/>
              <a:t>20</a:t>
            </a:fld>
            <a:endParaRPr lang="en-US"/>
          </a:p>
        </p:txBody>
      </p:sp>
    </p:spTree>
    <p:extLst>
      <p:ext uri="{BB962C8B-B14F-4D97-AF65-F5344CB8AC3E}">
        <p14:creationId xmlns:p14="http://schemas.microsoft.com/office/powerpoint/2010/main" val="41751457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would</a:t>
            </a:r>
            <a:r>
              <a:rPr lang="en-US" baseline="0" dirty="0" smtClean="0"/>
              <a:t> be a good time to open up MDN:</a:t>
            </a:r>
          </a:p>
          <a:p>
            <a:r>
              <a:rPr lang="en-US" dirty="0" smtClean="0"/>
              <a:t>https://developer.mozilla.org/en-US/docs/Web/JavaScript/Reference/Global_Objects/Array/map</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onsolas" panose="020B0609020204030204" pitchFamily="49" charset="0"/>
                <a:cs typeface="Consolas" panose="020B0609020204030204" pitchFamily="49" charset="0"/>
              </a:rPr>
              <a:t>function abs(value) {</a:t>
            </a:r>
            <a:br>
              <a:rPr lang="en-US" sz="1200" dirty="0" smtClean="0">
                <a:latin typeface="Consolas" panose="020B0609020204030204" pitchFamily="49" charset="0"/>
                <a:cs typeface="Consolas" panose="020B0609020204030204" pitchFamily="49" charset="0"/>
              </a:rPr>
            </a:br>
            <a:r>
              <a:rPr lang="en-US" sz="1200" dirty="0" smtClean="0">
                <a:latin typeface="Consolas" panose="020B0609020204030204" pitchFamily="49" charset="0"/>
                <a:cs typeface="Consolas" panose="020B0609020204030204" pitchFamily="49" charset="0"/>
              </a:rPr>
              <a:t>    return value &lt; 0 ? -value : value;</a:t>
            </a:r>
            <a:br>
              <a:rPr lang="en-US" sz="1200" dirty="0" smtClean="0">
                <a:latin typeface="Consolas" panose="020B0609020204030204" pitchFamily="49" charset="0"/>
                <a:cs typeface="Consolas" panose="020B0609020204030204" pitchFamily="49" charset="0"/>
              </a:rPr>
            </a:br>
            <a:r>
              <a:rPr lang="en-US" sz="1200" dirty="0" smtClean="0">
                <a:latin typeface="Consolas" panose="020B0609020204030204" pitchFamily="49" charset="0"/>
                <a:cs typeface="Consolas" panose="020B0609020204030204" pitchFamily="49" charset="0"/>
              </a:rPr>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onsolas" panose="020B0609020204030204" pitchFamily="49" charset="0"/>
                <a:cs typeface="Consolas" panose="020B0609020204030204" pitchFamily="49" charset="0"/>
              </a:rPr>
              <a:t>[-5, 2, 0, -9].map(abs) =&gt; [5, 2, 0, 9]</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onsolas" panose="020B0609020204030204" pitchFamily="49" charset="0"/>
                <a:cs typeface="Consolas" panose="020B0609020204030204" pitchFamily="49" charset="0"/>
              </a:rPr>
              <a:t>[-93, 328, 3, -4, 17].map(abs).filter(function(value) { </a:t>
            </a:r>
            <a:br>
              <a:rPr lang="en-US" sz="1200" dirty="0" smtClean="0">
                <a:latin typeface="Consolas" panose="020B0609020204030204" pitchFamily="49" charset="0"/>
                <a:cs typeface="Consolas" panose="020B0609020204030204" pitchFamily="49" charset="0"/>
              </a:rPr>
            </a:br>
            <a:r>
              <a:rPr lang="en-US" sz="1200" dirty="0" smtClean="0">
                <a:latin typeface="Consolas" panose="020B0609020204030204" pitchFamily="49" charset="0"/>
                <a:cs typeface="Consolas" panose="020B0609020204030204" pitchFamily="49" charset="0"/>
              </a:rPr>
              <a:t>    return !(value % 2)</a:t>
            </a:r>
            <a:br>
              <a:rPr lang="en-US" sz="1200" dirty="0" smtClean="0">
                <a:latin typeface="Consolas" panose="020B0609020204030204" pitchFamily="49" charset="0"/>
                <a:cs typeface="Consolas" panose="020B0609020204030204" pitchFamily="49" charset="0"/>
              </a:rPr>
            </a:br>
            <a:r>
              <a:rPr lang="en-US" sz="1200" dirty="0" smtClean="0">
                <a:latin typeface="Consolas" panose="020B0609020204030204" pitchFamily="49" charset="0"/>
                <a:cs typeface="Consolas" panose="020B0609020204030204" pitchFamily="49" charset="0"/>
              </a:rPr>
              <a:t>}) =&gt; [328, 4]</a:t>
            </a:r>
          </a:p>
          <a:p>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21</a:t>
            </a:fld>
            <a:endParaRPr lang="en-US"/>
          </a:p>
        </p:txBody>
      </p:sp>
    </p:spTree>
    <p:extLst>
      <p:ext uri="{BB962C8B-B14F-4D97-AF65-F5344CB8AC3E}">
        <p14:creationId xmlns:p14="http://schemas.microsoft.com/office/powerpoint/2010/main" val="2832301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22</a:t>
            </a:fld>
            <a:endParaRPr lang="en-US"/>
          </a:p>
        </p:txBody>
      </p:sp>
    </p:spTree>
    <p:extLst>
      <p:ext uri="{BB962C8B-B14F-4D97-AF65-F5344CB8AC3E}">
        <p14:creationId xmlns:p14="http://schemas.microsoft.com/office/powerpoint/2010/main" val="3684748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Tx/>
              <a:buAutoNum type="arabicPeriod"/>
            </a:pPr>
            <a:r>
              <a:rPr lang="en-US" b="0" baseline="0" dirty="0" smtClean="0"/>
              <a:t>My HTML background actually comes from W3Schools. This was before MDN existed, and Firefox was literally in beta. W3Schools is generally not a very good reference website, it has no actual affiliation with the W3C organization, and you should generally use Mozilla Developer Network. However, for basic stuff, it is usable, and I can at least recommend its HTML course. Don't venture onto its other tutorials though; they tend to provide bad practices and you should look elsewhere.</a:t>
            </a:r>
            <a:br>
              <a:rPr lang="en-US" b="0" baseline="0" dirty="0" smtClean="0"/>
            </a:br>
            <a:r>
              <a:rPr lang="en-US" b="0" baseline="0" dirty="0" smtClean="0"/>
              <a:t>http://www.w3schools.com/html/</a:t>
            </a:r>
            <a:br>
              <a:rPr lang="en-US" b="0" baseline="0" dirty="0" smtClean="0"/>
            </a:br>
            <a:endParaRPr lang="en-US" b="0" baseline="0" dirty="0" smtClean="0"/>
          </a:p>
          <a:p>
            <a:pPr marL="228600" indent="-228600">
              <a:buFontTx/>
              <a:buAutoNum type="arabicPeriod"/>
            </a:pPr>
            <a:r>
              <a:rPr lang="en-US" b="0" baseline="0" dirty="0" smtClean="0"/>
              <a:t>Yes! I showed you this example to show off the power of the web platform. If you didn't know how to use Git, I apologize: you can go ahead and download everything as .zip if you want the source code. HTML documents stored on the hard drive can be opened directly in the browser, no "emulator" required. Take that, Android.</a:t>
            </a:r>
            <a:br>
              <a:rPr lang="en-US" b="0" baseline="0" dirty="0" smtClean="0"/>
            </a:br>
            <a:endParaRPr lang="en-US" b="0" baseline="0" dirty="0" smtClean="0"/>
          </a:p>
          <a:p>
            <a:pPr marL="228600" indent="-228600">
              <a:buFontTx/>
              <a:buAutoNum type="arabicPeriod"/>
            </a:pPr>
            <a:r>
              <a:rPr lang="en-US" b="0" baseline="0" dirty="0" err="1" smtClean="0"/>
              <a:t>Hooah</a:t>
            </a:r>
            <a:r>
              <a:rPr lang="en-US" b="0" baseline="0" dirty="0" smtClean="0"/>
              <a:t>! Our next workshop </a:t>
            </a:r>
            <a:r>
              <a:rPr lang="en-US" b="0" i="1" baseline="0" dirty="0" smtClean="0"/>
              <a:t>is</a:t>
            </a:r>
            <a:r>
              <a:rPr lang="en-US" b="0" i="0" baseline="0" dirty="0" smtClean="0"/>
              <a:t> going to be entirely about creating dynamic webpages and by that point you'll be able to understand past examples. Hang in there!</a:t>
            </a:r>
            <a:br>
              <a:rPr lang="en-US" b="0" i="0" baseline="0" dirty="0" smtClean="0"/>
            </a:br>
            <a:endParaRPr lang="en-US" b="0" i="0" baseline="0" dirty="0" smtClean="0"/>
          </a:p>
          <a:p>
            <a:pPr marL="228600" indent="-228600">
              <a:buFontTx/>
              <a:buAutoNum type="arabicPeriod"/>
            </a:pPr>
            <a:r>
              <a:rPr lang="en-US" b="0" i="0" baseline="0" dirty="0" smtClean="0"/>
              <a:t>That's the spirit.</a:t>
            </a:r>
            <a:br>
              <a:rPr lang="en-US" b="0" i="0" baseline="0" dirty="0" smtClean="0"/>
            </a:br>
            <a:endParaRPr lang="en-US" b="0" i="0" baseline="0" dirty="0" smtClean="0"/>
          </a:p>
          <a:p>
            <a:pPr marL="228600" indent="-228600">
              <a:buFontTx/>
              <a:buAutoNum type="arabicPeriod"/>
            </a:pPr>
            <a:r>
              <a:rPr lang="en-US" b="0" baseline="0" dirty="0" smtClean="0"/>
              <a:t>Maybe. The real question you should ask is are </a:t>
            </a:r>
            <a:r>
              <a:rPr lang="en-US" b="0" i="1" baseline="0" dirty="0" smtClean="0"/>
              <a:t>you</a:t>
            </a:r>
            <a:r>
              <a:rPr lang="en-US" b="0" i="0" baseline="0" dirty="0" smtClean="0"/>
              <a:t> the next Steve Jobs?</a:t>
            </a:r>
            <a:endParaRPr lang="en-US" b="0" baseline="0" dirty="0" smtClean="0"/>
          </a:p>
          <a:p>
            <a:pPr marL="228600" indent="-228600">
              <a:buFontTx/>
              <a:buAutoNum type="arabicPeriod"/>
            </a:pPr>
            <a:endParaRPr lang="en-US" b="0" baseline="0" dirty="0" smtClean="0"/>
          </a:p>
        </p:txBody>
      </p:sp>
      <p:sp>
        <p:nvSpPr>
          <p:cNvPr id="4" name="Slide Number Placeholder 3"/>
          <p:cNvSpPr>
            <a:spLocks noGrp="1"/>
          </p:cNvSpPr>
          <p:nvPr>
            <p:ph type="sldNum" sz="quarter" idx="10"/>
          </p:nvPr>
        </p:nvSpPr>
        <p:spPr/>
        <p:txBody>
          <a:bodyPr/>
          <a:lstStyle/>
          <a:p>
            <a:fld id="{2B462571-F092-45C1-8001-5A40DC5B8EA2}" type="slidenum">
              <a:rPr lang="en-US" smtClean="0"/>
              <a:t>3</a:t>
            </a:fld>
            <a:endParaRPr lang="en-US"/>
          </a:p>
        </p:txBody>
      </p:sp>
    </p:spTree>
    <p:extLst>
      <p:ext uri="{BB962C8B-B14F-4D97-AF65-F5344CB8AC3E}">
        <p14:creationId xmlns:p14="http://schemas.microsoft.com/office/powerpoint/2010/main" val="3563291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23</a:t>
            </a:fld>
            <a:endParaRPr lang="en-US"/>
          </a:p>
        </p:txBody>
      </p:sp>
    </p:spTree>
    <p:extLst>
      <p:ext uri="{BB962C8B-B14F-4D97-AF65-F5344CB8AC3E}">
        <p14:creationId xmlns:p14="http://schemas.microsoft.com/office/powerpoint/2010/main" val="3107831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2B462571-F092-45C1-8001-5A40DC5B8EA2}" type="slidenum">
              <a:rPr lang="en-US" smtClean="0"/>
              <a:t>5</a:t>
            </a:fld>
            <a:endParaRPr lang="en-US"/>
          </a:p>
        </p:txBody>
      </p:sp>
    </p:spTree>
    <p:extLst>
      <p:ext uri="{BB962C8B-B14F-4D97-AF65-F5344CB8AC3E}">
        <p14:creationId xmlns:p14="http://schemas.microsoft.com/office/powerpoint/2010/main" val="2584185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6</a:t>
            </a:fld>
            <a:endParaRPr lang="en-US"/>
          </a:p>
        </p:txBody>
      </p:sp>
    </p:spTree>
    <p:extLst>
      <p:ext uri="{BB962C8B-B14F-4D97-AF65-F5344CB8AC3E}">
        <p14:creationId xmlns:p14="http://schemas.microsoft.com/office/powerpoint/2010/main" val="3665626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7</a:t>
            </a:fld>
            <a:endParaRPr lang="en-US"/>
          </a:p>
        </p:txBody>
      </p:sp>
    </p:spTree>
    <p:extLst>
      <p:ext uri="{BB962C8B-B14F-4D97-AF65-F5344CB8AC3E}">
        <p14:creationId xmlns:p14="http://schemas.microsoft.com/office/powerpoint/2010/main" val="2357177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simplify the while loop into</a:t>
            </a:r>
            <a:r>
              <a:rPr lang="en-US" baseline="0" dirty="0" smtClean="0"/>
              <a:t> a for loop.</a:t>
            </a:r>
            <a:endParaRPr lang="en-US" dirty="0" smtClean="0"/>
          </a:p>
          <a:p>
            <a:endParaRPr lang="en-US" dirty="0" smtClean="0"/>
          </a:p>
          <a:p>
            <a:r>
              <a:rPr lang="en-US" dirty="0" smtClean="0"/>
              <a:t>"set values" means all the values</a:t>
            </a:r>
            <a:r>
              <a:rPr lang="en-US" baseline="0" dirty="0" smtClean="0"/>
              <a:t> that you, the developer, have assigned. This </a:t>
            </a:r>
            <a:r>
              <a:rPr lang="en-US" i="1" baseline="0" dirty="0" smtClean="0"/>
              <a:t>includes</a:t>
            </a:r>
            <a:r>
              <a:rPr lang="en-US" i="0" baseline="0" dirty="0" smtClean="0"/>
              <a:t> undefined. primes[</a:t>
            </a:r>
            <a:r>
              <a:rPr lang="en-US" i="0" baseline="0" dirty="0" err="1" smtClean="0"/>
              <a:t>primes.length</a:t>
            </a:r>
            <a:r>
              <a:rPr lang="en-US" i="0" baseline="0" dirty="0" smtClean="0"/>
              <a:t>] = undefined will increase the length of primes, but primes[99999] is undefined.</a:t>
            </a:r>
          </a:p>
          <a:p>
            <a:endParaRPr lang="en-US" i="0" baseline="0" dirty="0" smtClean="0"/>
          </a:p>
          <a:p>
            <a:r>
              <a:rPr lang="en-US" i="0" baseline="0" dirty="0" smtClean="0"/>
              <a:t>As Objects, we can also add more properties to Arrays! Properties that are not numbers will not contribute to the length of the Array. It's best that you avoid assigning non-ordered properties to Arrays because it's confusing behavior.</a:t>
            </a:r>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8</a:t>
            </a:fld>
            <a:endParaRPr lang="en-US"/>
          </a:p>
        </p:txBody>
      </p:sp>
    </p:spTree>
    <p:extLst>
      <p:ext uri="{BB962C8B-B14F-4D97-AF65-F5344CB8AC3E}">
        <p14:creationId xmlns:p14="http://schemas.microsoft.com/office/powerpoint/2010/main" val="1618680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9</a:t>
            </a:fld>
            <a:endParaRPr lang="en-US"/>
          </a:p>
        </p:txBody>
      </p:sp>
    </p:spTree>
    <p:extLst>
      <p:ext uri="{BB962C8B-B14F-4D97-AF65-F5344CB8AC3E}">
        <p14:creationId xmlns:p14="http://schemas.microsoft.com/office/powerpoint/2010/main" val="132678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Suppose I remove the</a:t>
            </a:r>
            <a:r>
              <a:rPr lang="en-US" baseline="0" dirty="0" smtClean="0"/>
              <a:t> else statement from </a:t>
            </a:r>
            <a:r>
              <a:rPr lang="en-US" baseline="0" dirty="0" err="1" smtClean="0"/>
              <a:t>vendingBot</a:t>
            </a:r>
            <a:r>
              <a:rPr lang="en-US" baseline="0" dirty="0" smtClean="0"/>
              <a:t>. Does the function run </a:t>
            </a:r>
            <a:r>
              <a:rPr lang="en-US" baseline="0" dirty="0" err="1" smtClean="0"/>
              <a:t>correcty</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10</a:t>
            </a:fld>
            <a:endParaRPr lang="en-US"/>
          </a:p>
        </p:txBody>
      </p:sp>
    </p:spTree>
    <p:extLst>
      <p:ext uri="{BB962C8B-B14F-4D97-AF65-F5344CB8AC3E}">
        <p14:creationId xmlns:p14="http://schemas.microsoft.com/office/powerpoint/2010/main" val="217433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 how</a:t>
            </a:r>
            <a:r>
              <a:rPr lang="en-US" baseline="0" dirty="0" smtClean="0"/>
              <a:t> if arguments aren't provided, they're set to undefined.</a:t>
            </a:r>
          </a:p>
          <a:p>
            <a:endParaRPr lang="en-US" baseline="0" dirty="0" smtClean="0"/>
          </a:p>
          <a:p>
            <a:r>
              <a:rPr lang="en-US" baseline="0" dirty="0" smtClean="0"/>
              <a:t>If more arguments are provided than a function has defined, only the ones defined, in order, are assigned to the defined identifiers.</a:t>
            </a:r>
          </a:p>
        </p:txBody>
      </p:sp>
      <p:sp>
        <p:nvSpPr>
          <p:cNvPr id="4" name="Slide Number Placeholder 3"/>
          <p:cNvSpPr>
            <a:spLocks noGrp="1"/>
          </p:cNvSpPr>
          <p:nvPr>
            <p:ph type="sldNum" sz="quarter" idx="10"/>
          </p:nvPr>
        </p:nvSpPr>
        <p:spPr/>
        <p:txBody>
          <a:bodyPr/>
          <a:lstStyle/>
          <a:p>
            <a:fld id="{2B462571-F092-45C1-8001-5A40DC5B8EA2}" type="slidenum">
              <a:rPr lang="en-US" smtClean="0"/>
              <a:t>11</a:t>
            </a:fld>
            <a:endParaRPr lang="en-US"/>
          </a:p>
        </p:txBody>
      </p:sp>
    </p:spTree>
    <p:extLst>
      <p:ext uri="{BB962C8B-B14F-4D97-AF65-F5344CB8AC3E}">
        <p14:creationId xmlns:p14="http://schemas.microsoft.com/office/powerpoint/2010/main" val="81570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0665B8D-F36E-44C1-9E17-7FE8E7098B0A}" type="datetimeFigureOut">
              <a:rPr lang="en-US" smtClean="0"/>
              <a:t>10/14/2015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8FFA9E-B436-431C-B990-FD7566A1AC8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196089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665B8D-F36E-44C1-9E17-7FE8E7098B0A}" type="datetimeFigureOut">
              <a:rPr lang="en-US" smtClean="0"/>
              <a:t>10/14/2015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8FFA9E-B436-431C-B990-FD7566A1AC8A}" type="slidenum">
              <a:rPr lang="en-US" smtClean="0"/>
              <a:t>‹#›</a:t>
            </a:fld>
            <a:endParaRPr lang="en-US"/>
          </a:p>
        </p:txBody>
      </p:sp>
    </p:spTree>
    <p:extLst>
      <p:ext uri="{BB962C8B-B14F-4D97-AF65-F5344CB8AC3E}">
        <p14:creationId xmlns:p14="http://schemas.microsoft.com/office/powerpoint/2010/main" val="33481632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665B8D-F36E-44C1-9E17-7FE8E7098B0A}" type="datetimeFigureOut">
              <a:rPr lang="en-US" smtClean="0"/>
              <a:t>10/14/2015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8FFA9E-B436-431C-B990-FD7566A1AC8A}" type="slidenum">
              <a:rPr lang="en-US" smtClean="0"/>
              <a:t>‹#›</a:t>
            </a:fld>
            <a:endParaRPr lang="en-US"/>
          </a:p>
        </p:txBody>
      </p:sp>
    </p:spTree>
    <p:extLst>
      <p:ext uri="{BB962C8B-B14F-4D97-AF65-F5344CB8AC3E}">
        <p14:creationId xmlns:p14="http://schemas.microsoft.com/office/powerpoint/2010/main" val="15888645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156" y="292910"/>
            <a:ext cx="10058400" cy="1450757"/>
          </a:xfrm>
        </p:spPr>
        <p:txBody>
          <a:bodyPr/>
          <a:lstStyle>
            <a:lvl1pPr marL="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097280" y="1845734"/>
            <a:ext cx="10058400" cy="4509670"/>
          </a:xfrm>
        </p:spPr>
        <p:txBody>
          <a:bodyPr/>
          <a:lstStyle>
            <a:lvl1pPr marL="512763" indent="-512763">
              <a:buFont typeface="Wingdings" panose="05000000000000000000" pitchFamily="2" charset="2"/>
              <a:buChar char="Ø"/>
              <a:tabLst>
                <a:tab pos="512763" algn="l"/>
                <a:tab pos="687388" algn="l"/>
              </a:tabLst>
              <a:defRPr/>
            </a:lvl1pPr>
            <a:lvl5pPr marL="749808"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10"/>
          </p:nvPr>
        </p:nvSpPr>
        <p:spPr/>
        <p:txBody>
          <a:bodyPr/>
          <a:lstStyle/>
          <a:p>
            <a:fld id="{A0665B8D-F36E-44C1-9E17-7FE8E7098B0A}" type="datetimeFigureOut">
              <a:rPr lang="en-US" smtClean="0"/>
              <a:t>10/14/2015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8FFA9E-B436-431C-B990-FD7566A1AC8A}" type="slidenum">
              <a:rPr lang="en-US" smtClean="0"/>
              <a:t>‹#›</a:t>
            </a:fld>
            <a:endParaRPr lang="en-US" dirty="0"/>
          </a:p>
        </p:txBody>
      </p:sp>
    </p:spTree>
    <p:extLst>
      <p:ext uri="{BB962C8B-B14F-4D97-AF65-F5344CB8AC3E}">
        <p14:creationId xmlns:p14="http://schemas.microsoft.com/office/powerpoint/2010/main" val="109271971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665B8D-F36E-44C1-9E17-7FE8E7098B0A}" type="datetimeFigureOut">
              <a:rPr lang="en-US" smtClean="0"/>
              <a:t>10/14/2015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8FFA9E-B436-431C-B990-FD7566A1AC8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45342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0665B8D-F36E-44C1-9E17-7FE8E7098B0A}" type="datetimeFigureOut">
              <a:rPr lang="en-US" smtClean="0"/>
              <a:t>10/14/2015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8FFA9E-B436-431C-B990-FD7566A1AC8A}" type="slidenum">
              <a:rPr lang="en-US" smtClean="0"/>
              <a:t>‹#›</a:t>
            </a:fld>
            <a:endParaRPr lang="en-US"/>
          </a:p>
        </p:txBody>
      </p:sp>
    </p:spTree>
    <p:extLst>
      <p:ext uri="{BB962C8B-B14F-4D97-AF65-F5344CB8AC3E}">
        <p14:creationId xmlns:p14="http://schemas.microsoft.com/office/powerpoint/2010/main" val="180069874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0665B8D-F36E-44C1-9E17-7FE8E7098B0A}" type="datetimeFigureOut">
              <a:rPr lang="en-US" smtClean="0"/>
              <a:t>10/14/2015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8FFA9E-B436-431C-B990-FD7566A1AC8A}" type="slidenum">
              <a:rPr lang="en-US" smtClean="0"/>
              <a:t>‹#›</a:t>
            </a:fld>
            <a:endParaRPr lang="en-US" dirty="0"/>
          </a:p>
        </p:txBody>
      </p:sp>
    </p:spTree>
    <p:extLst>
      <p:ext uri="{BB962C8B-B14F-4D97-AF65-F5344CB8AC3E}">
        <p14:creationId xmlns:p14="http://schemas.microsoft.com/office/powerpoint/2010/main" val="17934159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0665B8D-F36E-44C1-9E17-7FE8E7098B0A}" type="datetimeFigureOut">
              <a:rPr lang="en-US" smtClean="0"/>
              <a:t>10/14/2015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8FFA9E-B436-431C-B990-FD7566A1AC8A}" type="slidenum">
              <a:rPr lang="en-US" smtClean="0"/>
              <a:t>‹#›</a:t>
            </a:fld>
            <a:endParaRPr lang="en-US"/>
          </a:p>
        </p:txBody>
      </p:sp>
    </p:spTree>
    <p:extLst>
      <p:ext uri="{BB962C8B-B14F-4D97-AF65-F5344CB8AC3E}">
        <p14:creationId xmlns:p14="http://schemas.microsoft.com/office/powerpoint/2010/main" val="2746336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0665B8D-F36E-44C1-9E17-7FE8E7098B0A}" type="datetimeFigureOut">
              <a:rPr lang="en-US" smtClean="0"/>
              <a:t>10/14/2015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48FFA9E-B436-431C-B990-FD7566A1AC8A}" type="slidenum">
              <a:rPr lang="en-US" smtClean="0"/>
              <a:t>‹#›</a:t>
            </a:fld>
            <a:endParaRPr lang="en-US"/>
          </a:p>
        </p:txBody>
      </p:sp>
    </p:spTree>
    <p:extLst>
      <p:ext uri="{BB962C8B-B14F-4D97-AF65-F5344CB8AC3E}">
        <p14:creationId xmlns:p14="http://schemas.microsoft.com/office/powerpoint/2010/main" val="219342529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0665B8D-F36E-44C1-9E17-7FE8E7098B0A}" type="datetimeFigureOut">
              <a:rPr lang="en-US" smtClean="0"/>
              <a:t>10/14/2015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48FFA9E-B436-431C-B990-FD7566A1AC8A}" type="slidenum">
              <a:rPr lang="en-US" smtClean="0"/>
              <a:t>‹#›</a:t>
            </a:fld>
            <a:endParaRPr lang="en-US"/>
          </a:p>
        </p:txBody>
      </p:sp>
    </p:spTree>
    <p:extLst>
      <p:ext uri="{BB962C8B-B14F-4D97-AF65-F5344CB8AC3E}">
        <p14:creationId xmlns:p14="http://schemas.microsoft.com/office/powerpoint/2010/main" val="1071911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665B8D-F36E-44C1-9E17-7FE8E7098B0A}" type="datetimeFigureOut">
              <a:rPr lang="en-US" smtClean="0"/>
              <a:t>10/14/2015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8FFA9E-B436-431C-B990-FD7566A1AC8A}" type="slidenum">
              <a:rPr lang="en-US" smtClean="0"/>
              <a:t>‹#›</a:t>
            </a:fld>
            <a:endParaRPr lang="en-US"/>
          </a:p>
        </p:txBody>
      </p:sp>
    </p:spTree>
    <p:extLst>
      <p:ext uri="{BB962C8B-B14F-4D97-AF65-F5344CB8AC3E}">
        <p14:creationId xmlns:p14="http://schemas.microsoft.com/office/powerpoint/2010/main" val="256164485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0665B8D-F36E-44C1-9E17-7FE8E7098B0A}" type="datetimeFigureOut">
              <a:rPr lang="en-US" smtClean="0"/>
              <a:t>10/14/2015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48FFA9E-B436-431C-B990-FD7566A1AC8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79055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Ø"/>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i="1" dirty="0" smtClean="0"/>
              <a:t>JavaScript from the Ground Up</a:t>
            </a:r>
            <a:br>
              <a:rPr lang="en-US" sz="4800" i="1" dirty="0" smtClean="0"/>
            </a:br>
            <a:r>
              <a:rPr lang="en-US" sz="1600" i="1" dirty="0" smtClean="0"/>
              <a:t> </a:t>
            </a:r>
            <a:r>
              <a:rPr lang="en-US" sz="4800" i="1" dirty="0" smtClean="0"/>
              <a:t/>
            </a:r>
            <a:br>
              <a:rPr lang="en-US" sz="4800" i="1" dirty="0" smtClean="0"/>
            </a:br>
            <a:r>
              <a:rPr lang="en-US" sz="4000" dirty="0" smtClean="0"/>
              <a:t>Please sign </a:t>
            </a:r>
            <a:r>
              <a:rPr lang="en-US" sz="4000" dirty="0"/>
              <a:t>i</a:t>
            </a:r>
            <a:r>
              <a:rPr lang="en-US" sz="4000" dirty="0" smtClean="0"/>
              <a:t>n</a:t>
            </a:r>
            <a:r>
              <a:rPr lang="en-US" sz="4000" dirty="0" smtClean="0"/>
              <a:t>: </a:t>
            </a:r>
            <a:r>
              <a:rPr lang="en-US" sz="3600" dirty="0">
                <a:solidFill>
                  <a:srgbClr val="0070C0"/>
                </a:solidFill>
                <a:latin typeface="Consolas" panose="020B0609020204030204" pitchFamily="49" charset="0"/>
                <a:cs typeface="Consolas" panose="020B0609020204030204" pitchFamily="49" charset="0"/>
              </a:rPr>
              <a:t>https://</a:t>
            </a:r>
            <a:r>
              <a:rPr lang="en-US" sz="3600" dirty="0" smtClean="0">
                <a:solidFill>
                  <a:srgbClr val="0070C0"/>
                </a:solidFill>
                <a:latin typeface="Consolas" panose="020B0609020204030204" pitchFamily="49" charset="0"/>
                <a:cs typeface="Consolas" panose="020B0609020204030204" pitchFamily="49" charset="0"/>
              </a:rPr>
              <a:t>tinyurl.com/nl6ysvr</a:t>
            </a:r>
            <a:endParaRPr lang="en-US" sz="3600" dirty="0">
              <a:solidFill>
                <a:srgbClr val="0070C0"/>
              </a:solidFill>
              <a:latin typeface="Consolas" panose="020B0609020204030204" pitchFamily="49" charset="0"/>
              <a:cs typeface="Consolas" panose="020B0609020204030204" pitchFamily="49" charset="0"/>
            </a:endParaRPr>
          </a:p>
        </p:txBody>
      </p:sp>
      <p:sp>
        <p:nvSpPr>
          <p:cNvPr id="3" name="Subtitle 2"/>
          <p:cNvSpPr>
            <a:spLocks noGrp="1"/>
          </p:cNvSpPr>
          <p:nvPr>
            <p:ph type="subTitle" idx="1"/>
          </p:nvPr>
        </p:nvSpPr>
        <p:spPr/>
        <p:txBody>
          <a:bodyPr/>
          <a:lstStyle/>
          <a:p>
            <a:r>
              <a:rPr lang="en-US" b="1" dirty="0" smtClean="0"/>
              <a:t>Lesson 4: Functions</a:t>
            </a:r>
            <a:endParaRPr lang="en-US" b="1" dirty="0"/>
          </a:p>
          <a:p>
            <a:r>
              <a:rPr lang="en-US" dirty="0" smtClean="0"/>
              <a:t>Brian Cui | Web Basic | MAD 2015</a:t>
            </a:r>
            <a:endParaRPr lang="en-US" dirty="0"/>
          </a:p>
        </p:txBody>
      </p:sp>
    </p:spTree>
    <p:extLst>
      <p:ext uri="{BB962C8B-B14F-4D97-AF65-F5344CB8AC3E}">
        <p14:creationId xmlns:p14="http://schemas.microsoft.com/office/powerpoint/2010/main" val="2926886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Concept: </a:t>
            </a:r>
            <a:r>
              <a:rPr lang="en-US" dirty="0" smtClean="0"/>
              <a:t>Function</a:t>
            </a:r>
            <a:endParaRPr lang="en-US" dirty="0"/>
          </a:p>
        </p:txBody>
      </p:sp>
      <p:sp>
        <p:nvSpPr>
          <p:cNvPr id="3" name="Content Placeholder 2"/>
          <p:cNvSpPr>
            <a:spLocks noGrp="1"/>
          </p:cNvSpPr>
          <p:nvPr>
            <p:ph idx="1"/>
          </p:nvPr>
        </p:nvSpPr>
        <p:spPr>
          <a:xfrm>
            <a:off x="1097280" y="1845734"/>
            <a:ext cx="6827520" cy="4684606"/>
          </a:xfrm>
        </p:spPr>
        <p:txBody>
          <a:bodyPr>
            <a:normAutofit fontScale="70000" lnSpcReduction="20000"/>
          </a:bodyPr>
          <a:lstStyle/>
          <a:p>
            <a:pPr marL="0" indent="0" algn="ctr">
              <a:buNone/>
            </a:pPr>
            <a:r>
              <a:rPr lang="en-US" sz="2600" dirty="0" smtClean="0">
                <a:latin typeface="Consolas" panose="020B0609020204030204" pitchFamily="49" charset="0"/>
                <a:cs typeface="Consolas" panose="020B0609020204030204" pitchFamily="49" charset="0"/>
              </a:rPr>
              <a:t>function(</a:t>
            </a:r>
            <a:r>
              <a:rPr lang="en-US" sz="2600" i="1" dirty="0" err="1" smtClean="0">
                <a:latin typeface="Consolas" panose="020B0609020204030204" pitchFamily="49" charset="0"/>
                <a:cs typeface="Consolas" panose="020B0609020204030204" pitchFamily="49" charset="0"/>
              </a:rPr>
              <a:t>args</a:t>
            </a:r>
            <a:r>
              <a:rPr lang="en-US" sz="2600" dirty="0" smtClean="0">
                <a:latin typeface="Consolas" panose="020B0609020204030204" pitchFamily="49" charset="0"/>
                <a:cs typeface="Consolas" panose="020B0609020204030204" pitchFamily="49" charset="0"/>
              </a:rPr>
              <a:t>) { </a:t>
            </a:r>
            <a:r>
              <a:rPr lang="en-US" sz="2600" i="1" dirty="0" smtClean="0">
                <a:latin typeface="Consolas" panose="020B0609020204030204" pitchFamily="49" charset="0"/>
                <a:cs typeface="Consolas" panose="020B0609020204030204" pitchFamily="49" charset="0"/>
              </a:rPr>
              <a:t>statements </a:t>
            </a:r>
            <a:r>
              <a:rPr lang="en-US" sz="2600" dirty="0" smtClean="0">
                <a:latin typeface="Consolas" panose="020B0609020204030204" pitchFamily="49" charset="0"/>
                <a:cs typeface="Consolas" panose="020B0609020204030204" pitchFamily="49" charset="0"/>
              </a:rPr>
              <a:t>}</a:t>
            </a:r>
          </a:p>
          <a:p>
            <a:pPr marL="0" indent="0">
              <a:buNone/>
            </a:pPr>
            <a:r>
              <a:rPr lang="en-US" sz="2400" dirty="0" smtClean="0">
                <a:cs typeface="Consolas" panose="020B0609020204030204" pitchFamily="49" charset="0"/>
              </a:rPr>
              <a:t>We define </a:t>
            </a:r>
            <a:r>
              <a:rPr lang="en-US" sz="2400" i="1" dirty="0" smtClean="0">
                <a:cs typeface="Consolas" panose="020B0609020204030204" pitchFamily="49" charset="0"/>
              </a:rPr>
              <a:t>identifiers</a:t>
            </a:r>
            <a:r>
              <a:rPr lang="en-US" sz="2400" dirty="0" smtClean="0">
                <a:cs typeface="Consolas" panose="020B0609020204030204" pitchFamily="49" charset="0"/>
              </a:rPr>
              <a:t> for arguments in our function definition to refer to </a:t>
            </a:r>
            <a:r>
              <a:rPr lang="en-US" sz="2400" dirty="0">
                <a:cs typeface="Consolas" panose="020B0609020204030204" pitchFamily="49" charset="0"/>
              </a:rPr>
              <a:t>later. When the function is invoked, the identifiers are set to the values </a:t>
            </a:r>
            <a:r>
              <a:rPr lang="en-US" sz="2400" dirty="0" smtClean="0">
                <a:cs typeface="Consolas" panose="020B0609020204030204" pitchFamily="49" charset="0"/>
              </a:rPr>
              <a:t>passed:</a:t>
            </a:r>
          </a:p>
          <a:p>
            <a:r>
              <a:rPr lang="en-US" sz="2400" dirty="0" err="1" smtClean="0">
                <a:latin typeface="Consolas" panose="020B0609020204030204" pitchFamily="49" charset="0"/>
                <a:cs typeface="Consolas" panose="020B0609020204030204" pitchFamily="49" charset="0"/>
              </a:rPr>
              <a:t>var</a:t>
            </a: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printPlus</a:t>
            </a:r>
            <a:r>
              <a:rPr lang="en-US" sz="2400" dirty="0" smtClean="0">
                <a:latin typeface="Consolas" panose="020B0609020204030204" pitchFamily="49" charset="0"/>
                <a:cs typeface="Consolas" panose="020B0609020204030204" pitchFamily="49" charset="0"/>
              </a:rPr>
              <a:t> = function(value) {</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    console.log(value + 1);</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a:t>
            </a:r>
            <a:br>
              <a:rPr lang="en-US" sz="2400" dirty="0" smtClean="0">
                <a:latin typeface="Consolas" panose="020B0609020204030204" pitchFamily="49" charset="0"/>
                <a:cs typeface="Consolas" panose="020B0609020204030204" pitchFamily="49" charset="0"/>
              </a:rPr>
            </a:br>
            <a:r>
              <a:rPr lang="en-US" sz="2400" dirty="0" err="1" smtClean="0">
                <a:latin typeface="Consolas" panose="020B0609020204030204" pitchFamily="49" charset="0"/>
                <a:cs typeface="Consolas" panose="020B0609020204030204" pitchFamily="49" charset="0"/>
              </a:rPr>
              <a:t>printPlus</a:t>
            </a:r>
            <a:r>
              <a:rPr lang="en-US" sz="2400" dirty="0" smtClean="0">
                <a:latin typeface="Consolas" panose="020B0609020204030204" pitchFamily="49" charset="0"/>
                <a:cs typeface="Consolas" panose="020B0609020204030204" pitchFamily="49" charset="0"/>
              </a:rPr>
              <a:t>(54) //prints 55</a:t>
            </a:r>
          </a:p>
          <a:p>
            <a:pPr marL="0" indent="0">
              <a:buNone/>
            </a:pPr>
            <a:r>
              <a:rPr lang="en-US" sz="2400" dirty="0" smtClean="0">
                <a:cs typeface="Consolas" panose="020B0609020204030204" pitchFamily="49" charset="0"/>
              </a:rPr>
              <a:t>The </a:t>
            </a:r>
            <a:r>
              <a:rPr lang="en-US" sz="2400" b="1" dirty="0" smtClean="0">
                <a:latin typeface="Consolas" panose="020B0609020204030204" pitchFamily="49" charset="0"/>
                <a:cs typeface="Consolas" panose="020B0609020204030204" pitchFamily="49" charset="0"/>
              </a:rPr>
              <a:t>return</a:t>
            </a:r>
            <a:r>
              <a:rPr lang="en-US" sz="2400" dirty="0" smtClean="0">
                <a:latin typeface="Consolas" panose="020B0609020204030204" pitchFamily="49" charset="0"/>
                <a:cs typeface="Consolas" panose="020B0609020204030204" pitchFamily="49" charset="0"/>
              </a:rPr>
              <a:t> </a:t>
            </a:r>
            <a:r>
              <a:rPr lang="en-US" sz="2400" dirty="0" smtClean="0">
                <a:cs typeface="Consolas" panose="020B0609020204030204" pitchFamily="49" charset="0"/>
              </a:rPr>
              <a:t>statement immediately exits the function and determines </a:t>
            </a:r>
            <a:br>
              <a:rPr lang="en-US" sz="2400" dirty="0" smtClean="0">
                <a:cs typeface="Consolas" panose="020B0609020204030204" pitchFamily="49" charset="0"/>
              </a:rPr>
            </a:br>
            <a:r>
              <a:rPr lang="en-US" sz="2400" u="sng" dirty="0" smtClean="0">
                <a:cs typeface="Consolas" panose="020B0609020204030204" pitchFamily="49" charset="0"/>
              </a:rPr>
              <a:t>what the function evaluates to when invoked</a:t>
            </a:r>
            <a:r>
              <a:rPr lang="en-US" sz="2400" dirty="0" smtClean="0">
                <a:cs typeface="Consolas" panose="020B0609020204030204" pitchFamily="49" charset="0"/>
              </a:rPr>
              <a:t>.</a:t>
            </a:r>
          </a:p>
          <a:p>
            <a:r>
              <a:rPr lang="en-US" sz="2400" dirty="0" err="1" smtClean="0">
                <a:latin typeface="Consolas" panose="020B0609020204030204" pitchFamily="49" charset="0"/>
                <a:cs typeface="Consolas" panose="020B0609020204030204" pitchFamily="49" charset="0"/>
              </a:rPr>
              <a:t>var</a:t>
            </a: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vendingBot</a:t>
            </a:r>
            <a:r>
              <a:rPr lang="en-US" sz="2400" dirty="0" smtClean="0">
                <a:latin typeface="Consolas" panose="020B0609020204030204" pitchFamily="49" charset="0"/>
                <a:cs typeface="Consolas" panose="020B0609020204030204" pitchFamily="49" charset="0"/>
              </a:rPr>
              <a:t> = function(</a:t>
            </a:r>
            <a:r>
              <a:rPr lang="en-US" sz="2400" dirty="0" err="1" smtClean="0">
                <a:latin typeface="Consolas" panose="020B0609020204030204" pitchFamily="49" charset="0"/>
                <a:cs typeface="Consolas" panose="020B0609020204030204" pitchFamily="49" charset="0"/>
              </a:rPr>
              <a:t>iAm</a:t>
            </a:r>
            <a:r>
              <a:rPr lang="en-US" sz="2400" dirty="0" smtClean="0">
                <a:latin typeface="Consolas" panose="020B0609020204030204" pitchFamily="49" charset="0"/>
                <a:cs typeface="Consolas" panose="020B0609020204030204" pitchFamily="49" charset="0"/>
              </a:rPr>
              <a:t>) {</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    if (</a:t>
            </a:r>
            <a:r>
              <a:rPr lang="en-US" sz="2400" dirty="0" err="1" smtClean="0">
                <a:latin typeface="Consolas" panose="020B0609020204030204" pitchFamily="49" charset="0"/>
                <a:cs typeface="Consolas" panose="020B0609020204030204" pitchFamily="49" charset="0"/>
              </a:rPr>
              <a:t>iAm</a:t>
            </a:r>
            <a:r>
              <a:rPr lang="en-US" sz="2400" dirty="0" smtClean="0">
                <a:latin typeface="Consolas" panose="020B0609020204030204" pitchFamily="49" charset="0"/>
                <a:cs typeface="Consolas" panose="020B0609020204030204" pitchFamily="49" charset="0"/>
              </a:rPr>
              <a:t> === "thirsty")</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        return "mountain dew";</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    else if(</a:t>
            </a:r>
            <a:r>
              <a:rPr lang="en-US" sz="2400" dirty="0" err="1" smtClean="0">
                <a:latin typeface="Consolas" panose="020B0609020204030204" pitchFamily="49" charset="0"/>
                <a:cs typeface="Consolas" panose="020B0609020204030204" pitchFamily="49" charset="0"/>
              </a:rPr>
              <a:t>iAm</a:t>
            </a:r>
            <a:r>
              <a:rPr lang="en-US" sz="2400" dirty="0" smtClean="0">
                <a:latin typeface="Consolas" panose="020B0609020204030204" pitchFamily="49" charset="0"/>
                <a:cs typeface="Consolas" panose="020B0609020204030204" pitchFamily="49" charset="0"/>
              </a:rPr>
              <a:t> === "hungry")</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        return "</a:t>
            </a:r>
            <a:r>
              <a:rPr lang="en-US" sz="2400" dirty="0" err="1" smtClean="0">
                <a:latin typeface="Consolas" panose="020B0609020204030204" pitchFamily="49" charset="0"/>
                <a:cs typeface="Consolas" panose="020B0609020204030204" pitchFamily="49" charset="0"/>
              </a:rPr>
              <a:t>oreos</a:t>
            </a:r>
            <a:r>
              <a:rPr lang="en-US" sz="2400" dirty="0" smtClean="0">
                <a:latin typeface="Consolas" panose="020B0609020204030204" pitchFamily="49" charset="0"/>
                <a:cs typeface="Consolas" panose="020B0609020204030204" pitchFamily="49" charset="0"/>
              </a:rPr>
              <a:t>";</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    return "shrapnel";</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a:t>
            </a:r>
          </a:p>
          <a:p>
            <a:r>
              <a:rPr lang="en-US" sz="2400" dirty="0" err="1" smtClean="0">
                <a:latin typeface="Consolas" panose="020B0609020204030204" pitchFamily="49" charset="0"/>
                <a:cs typeface="Consolas" panose="020B0609020204030204" pitchFamily="49" charset="0"/>
              </a:rPr>
              <a:t>vendingBot</a:t>
            </a:r>
            <a:r>
              <a:rPr lang="en-US" sz="2400" dirty="0" smtClean="0">
                <a:latin typeface="Consolas" panose="020B0609020204030204" pitchFamily="49" charset="0"/>
                <a:cs typeface="Consolas" panose="020B0609020204030204" pitchFamily="49" charset="0"/>
              </a:rPr>
              <a:t>("thirsty") =&gt; "mountain dew"</a:t>
            </a:r>
            <a:br>
              <a:rPr lang="en-US" sz="2400" dirty="0" smtClean="0">
                <a:latin typeface="Consolas" panose="020B0609020204030204" pitchFamily="49" charset="0"/>
                <a:cs typeface="Consolas" panose="020B0609020204030204" pitchFamily="49" charset="0"/>
              </a:rPr>
            </a:br>
            <a:r>
              <a:rPr lang="en-US" sz="2400" dirty="0" err="1" smtClean="0">
                <a:latin typeface="Consolas" panose="020B0609020204030204" pitchFamily="49" charset="0"/>
                <a:cs typeface="Consolas" panose="020B0609020204030204" pitchFamily="49" charset="0"/>
              </a:rPr>
              <a:t>vendingBot</a:t>
            </a:r>
            <a:r>
              <a:rPr lang="en-US" sz="2400" dirty="0" smtClean="0">
                <a:latin typeface="Consolas" panose="020B0609020204030204" pitchFamily="49" charset="0"/>
                <a:cs typeface="Consolas" panose="020B0609020204030204" pitchFamily="49" charset="0"/>
              </a:rPr>
              <a:t>("hungry") =&gt; "</a:t>
            </a:r>
            <a:r>
              <a:rPr lang="en-US" sz="2400" dirty="0" err="1" smtClean="0">
                <a:latin typeface="Consolas" panose="020B0609020204030204" pitchFamily="49" charset="0"/>
                <a:cs typeface="Consolas" panose="020B0609020204030204" pitchFamily="49" charset="0"/>
              </a:rPr>
              <a:t>oreos</a:t>
            </a:r>
            <a:r>
              <a:rPr lang="en-US" sz="2400" dirty="0" smtClean="0">
                <a:latin typeface="Consolas" panose="020B0609020204030204" pitchFamily="49" charset="0"/>
                <a:cs typeface="Consolas" panose="020B0609020204030204" pitchFamily="49" charset="0"/>
              </a:rPr>
              <a:t>"</a:t>
            </a:r>
            <a:r>
              <a:rPr lang="en-US" sz="2400" dirty="0">
                <a:latin typeface="Consolas" panose="020B0609020204030204" pitchFamily="49" charset="0"/>
                <a:cs typeface="Consolas" panose="020B0609020204030204" pitchFamily="49" charset="0"/>
              </a:rPr>
              <a:t/>
            </a:r>
            <a:br>
              <a:rPr lang="en-US" sz="2400" dirty="0">
                <a:latin typeface="Consolas" panose="020B0609020204030204" pitchFamily="49" charset="0"/>
                <a:cs typeface="Consolas" panose="020B0609020204030204" pitchFamily="49" charset="0"/>
              </a:rPr>
            </a:br>
            <a:r>
              <a:rPr lang="en-US" sz="2400" dirty="0" err="1" smtClean="0">
                <a:latin typeface="Consolas" panose="020B0609020204030204" pitchFamily="49" charset="0"/>
                <a:cs typeface="Consolas" panose="020B0609020204030204" pitchFamily="49" charset="0"/>
              </a:rPr>
              <a:t>vendingBot</a:t>
            </a:r>
            <a:r>
              <a:rPr lang="en-US" sz="2400" dirty="0" smtClean="0">
                <a:latin typeface="Consolas" panose="020B0609020204030204" pitchFamily="49" charset="0"/>
                <a:cs typeface="Consolas" panose="020B0609020204030204" pitchFamily="49" charset="0"/>
              </a:rPr>
              <a:t>("nothing") =&gt; "shrapnel"</a:t>
            </a:r>
          </a:p>
        </p:txBody>
      </p:sp>
      <p:pic>
        <p:nvPicPr>
          <p:cNvPr id="4102" name="Picture 6" descr="https://s-media-cache-ak0.pinimg.com/736x/01/a3/e2/01a3e2d85951fd259c0083b91ed8a3a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9155" y="2665948"/>
            <a:ext cx="3044190" cy="171678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vignette3.wikia.nocookie.net/transformers/images/2/24/Mountaindewrobot.jpg/revision/latest?cb=20111028185418"/>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8389" r="17228"/>
          <a:stretch/>
        </p:blipFill>
        <p:spPr bwMode="auto">
          <a:xfrm>
            <a:off x="8484870" y="623527"/>
            <a:ext cx="3040380" cy="1686092"/>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http://images.akamai.steamusercontent.com/ugc/687145780028407688/15348C9449447591927B384E4D5A7E6B9D220D6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79155" y="4739059"/>
            <a:ext cx="3044190" cy="15220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332398" y="1943284"/>
            <a:ext cx="1336916" cy="369332"/>
          </a:xfrm>
          <a:prstGeom prst="rect">
            <a:avLst/>
          </a:prstGeom>
          <a:solidFill>
            <a:schemeClr val="bg2"/>
          </a:solidFill>
        </p:spPr>
        <p:txBody>
          <a:bodyPr wrap="square" rtlCol="0">
            <a:spAutoFit/>
          </a:bodyPr>
          <a:lstStyle/>
          <a:p>
            <a:pPr algn="ctr"/>
            <a:r>
              <a:rPr lang="en-US" dirty="0" smtClean="0"/>
              <a:t>Thirsty?</a:t>
            </a:r>
            <a:endParaRPr lang="en-US" dirty="0"/>
          </a:p>
        </p:txBody>
      </p:sp>
      <p:sp>
        <p:nvSpPr>
          <p:cNvPr id="11" name="TextBox 10"/>
          <p:cNvSpPr txBox="1"/>
          <p:nvPr/>
        </p:nvSpPr>
        <p:spPr>
          <a:xfrm>
            <a:off x="9332398" y="4013398"/>
            <a:ext cx="1336916" cy="369332"/>
          </a:xfrm>
          <a:prstGeom prst="rect">
            <a:avLst/>
          </a:prstGeom>
          <a:solidFill>
            <a:schemeClr val="bg2"/>
          </a:solidFill>
        </p:spPr>
        <p:txBody>
          <a:bodyPr wrap="square" rtlCol="0">
            <a:spAutoFit/>
          </a:bodyPr>
          <a:lstStyle/>
          <a:p>
            <a:pPr algn="ctr"/>
            <a:r>
              <a:rPr lang="en-US" dirty="0" smtClean="0"/>
              <a:t>Hungry?</a:t>
            </a:r>
            <a:endParaRPr lang="en-US" dirty="0"/>
          </a:p>
        </p:txBody>
      </p:sp>
      <p:sp>
        <p:nvSpPr>
          <p:cNvPr id="12" name="TextBox 11"/>
          <p:cNvSpPr txBox="1"/>
          <p:nvPr/>
        </p:nvSpPr>
        <p:spPr>
          <a:xfrm>
            <a:off x="9332398" y="5891822"/>
            <a:ext cx="1336916" cy="369332"/>
          </a:xfrm>
          <a:prstGeom prst="rect">
            <a:avLst/>
          </a:prstGeom>
          <a:solidFill>
            <a:schemeClr val="bg2"/>
          </a:solidFill>
        </p:spPr>
        <p:txBody>
          <a:bodyPr wrap="square" rtlCol="0">
            <a:spAutoFit/>
          </a:bodyPr>
          <a:lstStyle/>
          <a:p>
            <a:pPr algn="ctr"/>
            <a:r>
              <a:rPr lang="en-US" dirty="0" smtClean="0"/>
              <a:t>Neither?</a:t>
            </a:r>
            <a:endParaRPr lang="en-US" dirty="0"/>
          </a:p>
        </p:txBody>
      </p:sp>
    </p:spTree>
    <p:extLst>
      <p:ext uri="{BB962C8B-B14F-4D97-AF65-F5344CB8AC3E}">
        <p14:creationId xmlns:p14="http://schemas.microsoft.com/office/powerpoint/2010/main" val="415465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104"/>
                                        </p:tgtEl>
                                        <p:attrNameLst>
                                          <p:attrName>style.visibility</p:attrName>
                                        </p:attrNameLst>
                                      </p:cBhvr>
                                      <p:to>
                                        <p:strVal val="visible"/>
                                      </p:to>
                                    </p:set>
                                    <p:animEffect transition="in" filter="fade">
                                      <p:cBhvr>
                                        <p:cTn id="24" dur="500"/>
                                        <p:tgtEl>
                                          <p:spTgt spid="410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nodeType="withEffect">
                                  <p:stCondLst>
                                    <p:cond delay="0"/>
                                  </p:stCondLst>
                                  <p:childTnLst>
                                    <p:set>
                                      <p:cBhvr>
                                        <p:cTn id="29" dur="1" fill="hold">
                                          <p:stCondLst>
                                            <p:cond delay="0"/>
                                          </p:stCondLst>
                                        </p:cTn>
                                        <p:tgtEl>
                                          <p:spTgt spid="4102"/>
                                        </p:tgtEl>
                                        <p:attrNameLst>
                                          <p:attrName>style.visibility</p:attrName>
                                        </p:attrNameLst>
                                      </p:cBhvr>
                                      <p:to>
                                        <p:strVal val="visible"/>
                                      </p:to>
                                    </p:set>
                                    <p:animEffect transition="in" filter="fade">
                                      <p:cBhvr>
                                        <p:cTn id="30" dur="500"/>
                                        <p:tgtEl>
                                          <p:spTgt spid="410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nodeType="withEffect">
                                  <p:stCondLst>
                                    <p:cond delay="0"/>
                                  </p:stCondLst>
                                  <p:childTnLst>
                                    <p:set>
                                      <p:cBhvr>
                                        <p:cTn id="35" dur="1" fill="hold">
                                          <p:stCondLst>
                                            <p:cond delay="0"/>
                                          </p:stCondLst>
                                        </p:cTn>
                                        <p:tgtEl>
                                          <p:spTgt spid="4106"/>
                                        </p:tgtEl>
                                        <p:attrNameLst>
                                          <p:attrName>style.visibility</p:attrName>
                                        </p:attrNameLst>
                                      </p:cBhvr>
                                      <p:to>
                                        <p:strVal val="visible"/>
                                      </p:to>
                                    </p:set>
                                    <p:animEffect transition="in" filter="fade">
                                      <p:cBhvr>
                                        <p:cTn id="36" dur="500"/>
                                        <p:tgtEl>
                                          <p:spTgt spid="410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Effect transition="in" filter="fade">
                                      <p:cBhvr>
                                        <p:cTn id="4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Concept: </a:t>
            </a:r>
            <a:r>
              <a:rPr lang="en-US" dirty="0" smtClean="0"/>
              <a:t>Function Arguments</a:t>
            </a:r>
            <a:endParaRPr lang="en-US" dirty="0"/>
          </a:p>
        </p:txBody>
      </p:sp>
      <p:sp>
        <p:nvSpPr>
          <p:cNvPr id="3" name="Content Placeholder 2"/>
          <p:cNvSpPr>
            <a:spLocks noGrp="1"/>
          </p:cNvSpPr>
          <p:nvPr>
            <p:ph idx="1"/>
          </p:nvPr>
        </p:nvSpPr>
        <p:spPr>
          <a:xfrm>
            <a:off x="1097279" y="1845734"/>
            <a:ext cx="10364251" cy="4623646"/>
          </a:xfrm>
        </p:spPr>
        <p:txBody>
          <a:bodyPr>
            <a:normAutofit fontScale="92500" lnSpcReduction="20000"/>
          </a:bodyPr>
          <a:lstStyle/>
          <a:p>
            <a:pPr marL="0" indent="0" algn="ctr">
              <a:buNone/>
            </a:pPr>
            <a:r>
              <a:rPr lang="en-US" sz="2600" dirty="0" smtClean="0">
                <a:latin typeface="Consolas" panose="020B0609020204030204" pitchFamily="49" charset="0"/>
                <a:cs typeface="Consolas" panose="020B0609020204030204" pitchFamily="49" charset="0"/>
              </a:rPr>
              <a:t>function(</a:t>
            </a:r>
            <a:r>
              <a:rPr lang="en-US" sz="2600" i="1" dirty="0" err="1" smtClean="0">
                <a:latin typeface="Consolas" panose="020B0609020204030204" pitchFamily="49" charset="0"/>
                <a:cs typeface="Consolas" panose="020B0609020204030204" pitchFamily="49" charset="0"/>
              </a:rPr>
              <a:t>args</a:t>
            </a:r>
            <a:r>
              <a:rPr lang="en-US" sz="2600" dirty="0" smtClean="0">
                <a:latin typeface="Consolas" panose="020B0609020204030204" pitchFamily="49" charset="0"/>
                <a:cs typeface="Consolas" panose="020B0609020204030204" pitchFamily="49" charset="0"/>
              </a:rPr>
              <a:t>) { </a:t>
            </a:r>
            <a:r>
              <a:rPr lang="en-US" sz="2600" i="1" dirty="0" smtClean="0">
                <a:latin typeface="Consolas" panose="020B0609020204030204" pitchFamily="49" charset="0"/>
                <a:cs typeface="Consolas" panose="020B0609020204030204" pitchFamily="49" charset="0"/>
              </a:rPr>
              <a:t>statements </a:t>
            </a:r>
            <a:r>
              <a:rPr lang="en-US" sz="2600" dirty="0" smtClean="0">
                <a:latin typeface="Consolas" panose="020B0609020204030204" pitchFamily="49" charset="0"/>
                <a:cs typeface="Consolas" panose="020B0609020204030204" pitchFamily="49" charset="0"/>
              </a:rPr>
              <a:t>}</a:t>
            </a:r>
          </a:p>
          <a:p>
            <a:pPr marL="0" indent="0">
              <a:buNone/>
            </a:pPr>
            <a:r>
              <a:rPr lang="en-US" sz="2400" dirty="0" smtClean="0">
                <a:cs typeface="Consolas" panose="020B0609020204030204" pitchFamily="49" charset="0"/>
              </a:rPr>
              <a:t>There are </a:t>
            </a:r>
            <a:r>
              <a:rPr lang="en-US" sz="2400" u="sng" dirty="0" smtClean="0">
                <a:cs typeface="Consolas" panose="020B0609020204030204" pitchFamily="49" charset="0"/>
              </a:rPr>
              <a:t>no strict types</a:t>
            </a:r>
            <a:r>
              <a:rPr lang="en-US" sz="2400" dirty="0" smtClean="0">
                <a:cs typeface="Consolas" panose="020B0609020204030204" pitchFamily="49" charset="0"/>
              </a:rPr>
              <a:t> with function arguments, in fact, </a:t>
            </a:r>
            <a:r>
              <a:rPr lang="en-US" sz="2400" u="sng" dirty="0" smtClean="0">
                <a:cs typeface="Consolas" panose="020B0609020204030204" pitchFamily="49" charset="0"/>
              </a:rPr>
              <a:t>you can pass an arbitrary number of arguments to any function</a:t>
            </a:r>
            <a:r>
              <a:rPr lang="en-US" sz="2400" dirty="0" smtClean="0">
                <a:cs typeface="Consolas" panose="020B0609020204030204" pitchFamily="49" charset="0"/>
              </a:rPr>
              <a:t>:</a:t>
            </a:r>
          </a:p>
          <a:p>
            <a:r>
              <a:rPr lang="en-US" sz="2400" dirty="0" err="1" smtClean="0">
                <a:latin typeface="Consolas" panose="020B0609020204030204" pitchFamily="49" charset="0"/>
                <a:cs typeface="Consolas" panose="020B0609020204030204" pitchFamily="49" charset="0"/>
              </a:rPr>
              <a:t>var</a:t>
            </a: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printIfTruthy</a:t>
            </a:r>
            <a:r>
              <a:rPr lang="en-US" sz="2400" dirty="0" smtClean="0">
                <a:latin typeface="Consolas" panose="020B0609020204030204" pitchFamily="49" charset="0"/>
                <a:cs typeface="Consolas" panose="020B0609020204030204" pitchFamily="49" charset="0"/>
              </a:rPr>
              <a:t> = function(print) {</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    console.log(print ? print : print + " isn't truthy!");</a:t>
            </a:r>
            <a:r>
              <a:rPr lang="en-US" sz="2400" dirty="0">
                <a:latin typeface="Consolas" panose="020B0609020204030204" pitchFamily="49" charset="0"/>
                <a:cs typeface="Consolas" panose="020B0609020204030204" pitchFamily="49" charset="0"/>
              </a:rPr>
              <a:t/>
            </a:r>
            <a:br>
              <a:rPr lang="en-US" sz="2400" dirty="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a:t>
            </a:r>
          </a:p>
          <a:p>
            <a:r>
              <a:rPr lang="en-US" sz="2400" dirty="0" err="1" smtClean="0">
                <a:latin typeface="Consolas" panose="020B0609020204030204" pitchFamily="49" charset="0"/>
                <a:cs typeface="Consolas" panose="020B0609020204030204" pitchFamily="49" charset="0"/>
              </a:rPr>
              <a:t>printIfTruthy</a:t>
            </a:r>
            <a:r>
              <a:rPr lang="en-US" sz="2400" dirty="0" smtClean="0">
                <a:latin typeface="Consolas" panose="020B0609020204030204" pitchFamily="49" charset="0"/>
                <a:cs typeface="Consolas" panose="020B0609020204030204" pitchFamily="49" charset="0"/>
              </a:rPr>
              <a:t>(); 		// prints "undefined isn't truthy!"</a:t>
            </a:r>
            <a:br>
              <a:rPr lang="en-US" sz="2400" dirty="0" smtClean="0">
                <a:latin typeface="Consolas" panose="020B0609020204030204" pitchFamily="49" charset="0"/>
                <a:cs typeface="Consolas" panose="020B0609020204030204" pitchFamily="49" charset="0"/>
              </a:rPr>
            </a:br>
            <a:r>
              <a:rPr lang="en-US" sz="2400" dirty="0" err="1" smtClean="0">
                <a:latin typeface="Consolas" panose="020B0609020204030204" pitchFamily="49" charset="0"/>
                <a:cs typeface="Consolas" panose="020B0609020204030204" pitchFamily="49" charset="0"/>
              </a:rPr>
              <a:t>printIfTruthy</a:t>
            </a:r>
            <a:r>
              <a:rPr lang="en-US" sz="2400" dirty="0" smtClean="0">
                <a:latin typeface="Consolas" panose="020B0609020204030204" pitchFamily="49" charset="0"/>
                <a:cs typeface="Consolas" panose="020B0609020204030204" pitchFamily="49" charset="0"/>
              </a:rPr>
              <a:t>("ding!");	// prints "ding!"</a:t>
            </a:r>
            <a:r>
              <a:rPr lang="en-US" sz="2400" dirty="0">
                <a:latin typeface="Consolas" panose="020B0609020204030204" pitchFamily="49" charset="0"/>
                <a:cs typeface="Consolas" panose="020B0609020204030204" pitchFamily="49" charset="0"/>
              </a:rPr>
              <a:t/>
            </a:r>
            <a:br>
              <a:rPr lang="en-US" sz="2400" dirty="0">
                <a:latin typeface="Consolas" panose="020B0609020204030204" pitchFamily="49" charset="0"/>
                <a:cs typeface="Consolas" panose="020B0609020204030204" pitchFamily="49" charset="0"/>
              </a:rPr>
            </a:br>
            <a:r>
              <a:rPr lang="en-US" sz="2400" dirty="0" err="1" smtClean="0">
                <a:latin typeface="Consolas" panose="020B0609020204030204" pitchFamily="49" charset="0"/>
                <a:cs typeface="Consolas" panose="020B0609020204030204" pitchFamily="49" charset="0"/>
              </a:rPr>
              <a:t>printIfTruthy</a:t>
            </a:r>
            <a:r>
              <a:rPr lang="en-US" sz="2400" dirty="0" smtClean="0">
                <a:latin typeface="Consolas" panose="020B0609020204030204" pitchFamily="49" charset="0"/>
                <a:cs typeface="Consolas" panose="020B0609020204030204" pitchFamily="49" charset="0"/>
              </a:rPr>
              <a:t>(1); 		// prints "1"</a:t>
            </a:r>
            <a:br>
              <a:rPr lang="en-US" sz="2400" dirty="0" smtClean="0">
                <a:latin typeface="Consolas" panose="020B0609020204030204" pitchFamily="49" charset="0"/>
                <a:cs typeface="Consolas" panose="020B0609020204030204" pitchFamily="49" charset="0"/>
              </a:rPr>
            </a:br>
            <a:r>
              <a:rPr lang="en-US" sz="2400" dirty="0" err="1" smtClean="0">
                <a:latin typeface="Consolas" panose="020B0609020204030204" pitchFamily="49" charset="0"/>
                <a:cs typeface="Consolas" panose="020B0609020204030204" pitchFamily="49" charset="0"/>
              </a:rPr>
              <a:t>printIfTruthy</a:t>
            </a:r>
            <a:r>
              <a:rPr lang="en-US" sz="2400" dirty="0" smtClean="0">
                <a:latin typeface="Consolas" panose="020B0609020204030204" pitchFamily="49" charset="0"/>
                <a:cs typeface="Consolas" panose="020B0609020204030204" pitchFamily="49" charset="0"/>
              </a:rPr>
              <a:t>(false); 	// prints "false isn't truthy!"</a:t>
            </a:r>
          </a:p>
          <a:p>
            <a:r>
              <a:rPr lang="en-US" sz="2400" dirty="0" err="1" smtClean="0">
                <a:latin typeface="Consolas" panose="020B0609020204030204" pitchFamily="49" charset="0"/>
                <a:cs typeface="Consolas" panose="020B0609020204030204" pitchFamily="49" charset="0"/>
              </a:rPr>
              <a:t>printIfTruthy</a:t>
            </a:r>
            <a:r>
              <a:rPr lang="en-US" sz="2400" dirty="0" smtClean="0">
                <a:latin typeface="Consolas" panose="020B0609020204030204" pitchFamily="49" charset="0"/>
                <a:cs typeface="Consolas" panose="020B0609020204030204" pitchFamily="49" charset="0"/>
              </a:rPr>
              <a:t>("hey", "I", "just", "met", "you"); // prints ???</a:t>
            </a:r>
            <a:br>
              <a:rPr lang="en-US" sz="2400" dirty="0" smtClean="0">
                <a:latin typeface="Consolas" panose="020B0609020204030204" pitchFamily="49" charset="0"/>
                <a:cs typeface="Consolas" panose="020B0609020204030204" pitchFamily="49" charset="0"/>
              </a:rPr>
            </a:br>
            <a:r>
              <a:rPr lang="en-US" sz="2400" dirty="0" err="1" smtClean="0">
                <a:latin typeface="Consolas" panose="020B0609020204030204" pitchFamily="49" charset="0"/>
                <a:cs typeface="Consolas" panose="020B0609020204030204" pitchFamily="49" charset="0"/>
              </a:rPr>
              <a:t>printIfTruthy</a:t>
            </a:r>
            <a:r>
              <a:rPr lang="en-US" sz="2400" dirty="0" smtClean="0">
                <a:latin typeface="Consolas" panose="020B0609020204030204" pitchFamily="49" charset="0"/>
                <a:cs typeface="Consolas" panose="020B0609020204030204" pitchFamily="49" charset="0"/>
              </a:rPr>
              <a:t>({});	</a:t>
            </a:r>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 prints ???</a:t>
            </a:r>
            <a:br>
              <a:rPr lang="en-US" sz="2400" dirty="0" smtClean="0">
                <a:latin typeface="Consolas" panose="020B0609020204030204" pitchFamily="49" charset="0"/>
                <a:cs typeface="Consolas" panose="020B0609020204030204" pitchFamily="49" charset="0"/>
              </a:rPr>
            </a:br>
            <a:r>
              <a:rPr lang="en-US" sz="2400" dirty="0" err="1" smtClean="0">
                <a:latin typeface="Consolas" panose="020B0609020204030204" pitchFamily="49" charset="0"/>
                <a:cs typeface="Consolas" panose="020B0609020204030204" pitchFamily="49" charset="0"/>
              </a:rPr>
              <a:t>printIfTruthy</a:t>
            </a:r>
            <a:r>
              <a:rPr lang="en-US" sz="2400" dirty="0" smtClean="0">
                <a:latin typeface="Consolas" panose="020B0609020204030204" pitchFamily="49" charset="0"/>
                <a:cs typeface="Consolas" panose="020B0609020204030204" pitchFamily="49" charset="0"/>
              </a:rPr>
              <a:t>(new String("")) 	// prints ???</a:t>
            </a:r>
          </a:p>
          <a:p>
            <a:pPr marL="0" indent="0">
              <a:buNone/>
            </a:pPr>
            <a:r>
              <a:rPr lang="en-US" sz="1700" i="1" dirty="0" smtClean="0">
                <a:solidFill>
                  <a:schemeClr val="bg1">
                    <a:lumMod val="50000"/>
                  </a:schemeClr>
                </a:solidFill>
                <a:cs typeface="Consolas" panose="020B0609020204030204" pitchFamily="49" charset="0"/>
              </a:rPr>
              <a:t>Advanced: unlike Java, there's no function overloading in JavaScript. (Plus, you shouldn't define a function twice.)</a:t>
            </a:r>
            <a:endParaRPr lang="en-US" sz="2400" i="1" dirty="0" smtClean="0">
              <a:solidFill>
                <a:schemeClr val="bg1">
                  <a:lumMod val="50000"/>
                </a:schemeClr>
              </a:solidFill>
              <a:cs typeface="Consolas" panose="020B0609020204030204" pitchFamily="49" charset="0"/>
            </a:endParaRPr>
          </a:p>
        </p:txBody>
      </p:sp>
    </p:spTree>
    <p:extLst>
      <p:ext uri="{BB962C8B-B14F-4D97-AF65-F5344CB8AC3E}">
        <p14:creationId xmlns:p14="http://schemas.microsoft.com/office/powerpoint/2010/main" val="1961429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Concept: </a:t>
            </a:r>
            <a:r>
              <a:rPr lang="en-US" dirty="0" smtClean="0"/>
              <a:t>Function </a:t>
            </a:r>
            <a:r>
              <a:rPr lang="en-US" dirty="0" smtClean="0">
                <a:latin typeface="Consolas" panose="020B0609020204030204" pitchFamily="49" charset="0"/>
                <a:cs typeface="Consolas" panose="020B0609020204030204" pitchFamily="49" charset="0"/>
              </a:rPr>
              <a:t>arguments</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1097279" y="1845734"/>
            <a:ext cx="10364251" cy="4521200"/>
          </a:xfrm>
        </p:spPr>
        <p:txBody>
          <a:bodyPr>
            <a:normAutofit fontScale="92500" lnSpcReduction="10000"/>
          </a:bodyPr>
          <a:lstStyle/>
          <a:p>
            <a:pPr marL="0" indent="0">
              <a:buNone/>
            </a:pPr>
            <a:r>
              <a:rPr lang="en-US" sz="2400" dirty="0" smtClean="0">
                <a:cs typeface="Consolas" panose="020B0609020204030204" pitchFamily="49" charset="0"/>
              </a:rPr>
              <a:t>Each function has a special </a:t>
            </a:r>
            <a:r>
              <a:rPr lang="en-US" sz="2400" dirty="0" smtClean="0">
                <a:latin typeface="Consolas" panose="020B0609020204030204" pitchFamily="49" charset="0"/>
                <a:cs typeface="Consolas" panose="020B0609020204030204" pitchFamily="49" charset="0"/>
              </a:rPr>
              <a:t>arguments</a:t>
            </a:r>
            <a:r>
              <a:rPr lang="en-US" sz="2400" dirty="0" smtClean="0">
                <a:cs typeface="Consolas" panose="020B0609020204030204" pitchFamily="49" charset="0"/>
              </a:rPr>
              <a:t> Array that, when invoked, stores all the arguments passed to the function, in order. Here's a function that adds all of its arguments together:</a:t>
            </a:r>
          </a:p>
          <a:p>
            <a:r>
              <a:rPr lang="en-US" sz="2400" dirty="0" err="1" smtClean="0">
                <a:latin typeface="Consolas" panose="020B0609020204030204" pitchFamily="49" charset="0"/>
                <a:cs typeface="Consolas" panose="020B0609020204030204" pitchFamily="49" charset="0"/>
              </a:rPr>
              <a:t>var</a:t>
            </a: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concat</a:t>
            </a:r>
            <a:r>
              <a:rPr lang="en-US" sz="2400" dirty="0" smtClean="0">
                <a:latin typeface="Consolas" panose="020B0609020204030204" pitchFamily="49" charset="0"/>
                <a:cs typeface="Consolas" panose="020B0609020204030204" pitchFamily="49" charset="0"/>
              </a:rPr>
              <a:t> = function() {</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    if(arguments === undefined) return null;</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var</a:t>
            </a:r>
            <a:r>
              <a:rPr lang="en-US" sz="2400" dirty="0" smtClean="0">
                <a:latin typeface="Consolas" panose="020B0609020204030204" pitchFamily="49" charset="0"/>
                <a:cs typeface="Consolas" panose="020B0609020204030204" pitchFamily="49" charset="0"/>
              </a:rPr>
              <a:t> result = arguments[0];</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    for(</a:t>
            </a:r>
            <a:r>
              <a:rPr lang="en-US" sz="2400" dirty="0" err="1" smtClean="0">
                <a:latin typeface="Consolas" panose="020B0609020204030204" pitchFamily="49" charset="0"/>
                <a:cs typeface="Consolas" panose="020B0609020204030204" pitchFamily="49" charset="0"/>
              </a:rPr>
              <a:t>var</a:t>
            </a: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i</a:t>
            </a:r>
            <a:r>
              <a:rPr lang="en-US" sz="2400" dirty="0" smtClean="0">
                <a:latin typeface="Consolas" panose="020B0609020204030204" pitchFamily="49" charset="0"/>
                <a:cs typeface="Consolas" panose="020B0609020204030204" pitchFamily="49" charset="0"/>
              </a:rPr>
              <a:t> = 1; </a:t>
            </a:r>
            <a:r>
              <a:rPr lang="en-US" sz="2400" dirty="0" err="1" smtClean="0">
                <a:latin typeface="Consolas" panose="020B0609020204030204" pitchFamily="49" charset="0"/>
                <a:cs typeface="Consolas" panose="020B0609020204030204" pitchFamily="49" charset="0"/>
              </a:rPr>
              <a:t>i</a:t>
            </a:r>
            <a:r>
              <a:rPr lang="en-US" sz="2400" dirty="0" smtClean="0">
                <a:latin typeface="Consolas" panose="020B0609020204030204" pitchFamily="49" charset="0"/>
                <a:cs typeface="Consolas" panose="020B0609020204030204" pitchFamily="49" charset="0"/>
              </a:rPr>
              <a:t> &lt; </a:t>
            </a:r>
            <a:r>
              <a:rPr lang="en-US" sz="2400" dirty="0" err="1" smtClean="0">
                <a:latin typeface="Consolas" panose="020B0609020204030204" pitchFamily="49" charset="0"/>
                <a:cs typeface="Consolas" panose="020B0609020204030204" pitchFamily="49" charset="0"/>
              </a:rPr>
              <a:t>arguments.length</a:t>
            </a: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i</a:t>
            </a:r>
            <a:r>
              <a:rPr lang="en-US" sz="2400" dirty="0" smtClean="0">
                <a:latin typeface="Consolas" panose="020B0609020204030204" pitchFamily="49" charset="0"/>
                <a:cs typeface="Consolas" panose="020B0609020204030204" pitchFamily="49" charset="0"/>
              </a:rPr>
              <a:t>++)</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        result = result + arguments[</a:t>
            </a:r>
            <a:r>
              <a:rPr lang="en-US" sz="2400" dirty="0" err="1" smtClean="0">
                <a:latin typeface="Consolas" panose="020B0609020204030204" pitchFamily="49" charset="0"/>
                <a:cs typeface="Consolas" panose="020B0609020204030204" pitchFamily="49" charset="0"/>
              </a:rPr>
              <a:t>i</a:t>
            </a:r>
            <a:r>
              <a:rPr lang="en-US" sz="2400" dirty="0" smtClean="0">
                <a:latin typeface="Consolas" panose="020B0609020204030204" pitchFamily="49" charset="0"/>
                <a:cs typeface="Consolas" panose="020B0609020204030204" pitchFamily="49" charset="0"/>
              </a:rPr>
              <a:t>];</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    return result;</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a:t>
            </a:r>
          </a:p>
          <a:p>
            <a:r>
              <a:rPr lang="en-US" sz="2400" dirty="0" err="1" smtClean="0">
                <a:latin typeface="Consolas" panose="020B0609020204030204" pitchFamily="49" charset="0"/>
                <a:cs typeface="Consolas" panose="020B0609020204030204" pitchFamily="49" charset="0"/>
              </a:rPr>
              <a:t>concat</a:t>
            </a:r>
            <a:r>
              <a:rPr lang="en-US" sz="2400" dirty="0" smtClean="0">
                <a:latin typeface="Consolas" panose="020B0609020204030204" pitchFamily="49" charset="0"/>
                <a:cs typeface="Consolas" panose="020B0609020204030204" pitchFamily="49" charset="0"/>
              </a:rPr>
              <a:t>() =&gt; null</a:t>
            </a:r>
            <a:br>
              <a:rPr lang="en-US" sz="2400" dirty="0" smtClean="0">
                <a:latin typeface="Consolas" panose="020B0609020204030204" pitchFamily="49" charset="0"/>
                <a:cs typeface="Consolas" panose="020B0609020204030204" pitchFamily="49" charset="0"/>
              </a:rPr>
            </a:br>
            <a:r>
              <a:rPr lang="en-US" sz="2400" dirty="0" err="1" smtClean="0">
                <a:latin typeface="Consolas" panose="020B0609020204030204" pitchFamily="49" charset="0"/>
                <a:cs typeface="Consolas" panose="020B0609020204030204" pitchFamily="49" charset="0"/>
              </a:rPr>
              <a:t>concat</a:t>
            </a:r>
            <a:r>
              <a:rPr lang="en-US" sz="2400" dirty="0" smtClean="0">
                <a:latin typeface="Consolas" panose="020B0609020204030204" pitchFamily="49" charset="0"/>
                <a:cs typeface="Consolas" panose="020B0609020204030204" pitchFamily="49" charset="0"/>
              </a:rPr>
              <a:t>("birds") =&gt; "birds"</a:t>
            </a:r>
            <a:br>
              <a:rPr lang="en-US" sz="2400" dirty="0" smtClean="0">
                <a:latin typeface="Consolas" panose="020B0609020204030204" pitchFamily="49" charset="0"/>
                <a:cs typeface="Consolas" panose="020B0609020204030204" pitchFamily="49" charset="0"/>
              </a:rPr>
            </a:br>
            <a:r>
              <a:rPr lang="en-US" sz="2400" dirty="0" err="1" smtClean="0">
                <a:latin typeface="Consolas" panose="020B0609020204030204" pitchFamily="49" charset="0"/>
                <a:cs typeface="Consolas" panose="020B0609020204030204" pitchFamily="49" charset="0"/>
              </a:rPr>
              <a:t>concat</a:t>
            </a:r>
            <a:r>
              <a:rPr lang="en-US" sz="2400" dirty="0" smtClean="0">
                <a:latin typeface="Consolas" panose="020B0609020204030204" pitchFamily="49" charset="0"/>
                <a:cs typeface="Consolas" panose="020B0609020204030204" pitchFamily="49" charset="0"/>
              </a:rPr>
              <a:t>("this", "is", "my", "branch") =&gt; "</a:t>
            </a:r>
            <a:r>
              <a:rPr lang="en-US" sz="2400" dirty="0" err="1" smtClean="0">
                <a:latin typeface="Consolas" panose="020B0609020204030204" pitchFamily="49" charset="0"/>
                <a:cs typeface="Consolas" panose="020B0609020204030204" pitchFamily="49" charset="0"/>
              </a:rPr>
              <a:t>thisismybranch</a:t>
            </a:r>
            <a:r>
              <a:rPr lang="en-US" sz="2400" dirty="0" smtClean="0">
                <a:latin typeface="Consolas" panose="020B0609020204030204" pitchFamily="49" charset="0"/>
                <a:cs typeface="Consolas" panose="020B0609020204030204" pitchFamily="49" charset="0"/>
              </a:rPr>
              <a:t>"</a:t>
            </a:r>
            <a:br>
              <a:rPr lang="en-US" sz="2400" dirty="0" smtClean="0">
                <a:latin typeface="Consolas" panose="020B0609020204030204" pitchFamily="49" charset="0"/>
                <a:cs typeface="Consolas" panose="020B0609020204030204" pitchFamily="49" charset="0"/>
              </a:rPr>
            </a:br>
            <a:r>
              <a:rPr lang="en-US" sz="2400" dirty="0" err="1" smtClean="0">
                <a:latin typeface="Consolas" panose="020B0609020204030204" pitchFamily="49" charset="0"/>
                <a:cs typeface="Consolas" panose="020B0609020204030204" pitchFamily="49" charset="0"/>
              </a:rPr>
              <a:t>concat</a:t>
            </a:r>
            <a:r>
              <a:rPr lang="en-US" sz="2400" dirty="0" smtClean="0">
                <a:latin typeface="Consolas" panose="020B0609020204030204" pitchFamily="49" charset="0"/>
                <a:cs typeface="Consolas" panose="020B0609020204030204" pitchFamily="49" charset="0"/>
              </a:rPr>
              <a:t>(1, 2, 3) =&gt; </a:t>
            </a:r>
            <a:r>
              <a:rPr lang="en-US" sz="2400" dirty="0" smtClean="0">
                <a:latin typeface="Consolas" panose="020B0609020204030204" pitchFamily="49" charset="0"/>
                <a:cs typeface="Consolas" panose="020B0609020204030204" pitchFamily="49" charset="0"/>
              </a:rPr>
              <a:t>6</a:t>
            </a:r>
          </a:p>
          <a:p>
            <a:pPr marL="0" indent="0">
              <a:buNone/>
            </a:pPr>
            <a:r>
              <a:rPr lang="en-US" sz="1700" i="1" dirty="0" smtClean="0">
                <a:solidFill>
                  <a:schemeClr val="bg1">
                    <a:lumMod val="50000"/>
                  </a:schemeClr>
                </a:solidFill>
                <a:cs typeface="Consolas" panose="020B0609020204030204" pitchFamily="49" charset="0"/>
              </a:rPr>
              <a:t>Advanced:</a:t>
            </a:r>
            <a:r>
              <a:rPr lang="en-US" sz="1700" dirty="0" smtClean="0">
                <a:solidFill>
                  <a:schemeClr val="bg1">
                    <a:lumMod val="50000"/>
                  </a:schemeClr>
                </a:solidFill>
                <a:cs typeface="Consolas" panose="020B0609020204030204" pitchFamily="49" charset="0"/>
              </a:rPr>
              <a:t> </a:t>
            </a:r>
            <a:r>
              <a:rPr lang="en-US" sz="1700" i="1" dirty="0" smtClean="0">
                <a:solidFill>
                  <a:schemeClr val="bg1">
                    <a:lumMod val="50000"/>
                  </a:schemeClr>
                </a:solidFill>
                <a:cs typeface="Consolas" panose="020B0609020204030204" pitchFamily="49" charset="0"/>
              </a:rPr>
              <a:t>The Java equivalent for variable arguments is something like </a:t>
            </a:r>
            <a:br>
              <a:rPr lang="en-US" sz="1700" i="1" dirty="0" smtClean="0">
                <a:solidFill>
                  <a:schemeClr val="bg1">
                    <a:lumMod val="50000"/>
                  </a:schemeClr>
                </a:solidFill>
                <a:cs typeface="Consolas" panose="020B0609020204030204" pitchFamily="49" charset="0"/>
              </a:rPr>
            </a:br>
            <a:r>
              <a:rPr lang="en-US" sz="1700" i="1" dirty="0" smtClean="0">
                <a:solidFill>
                  <a:schemeClr val="bg1">
                    <a:lumMod val="50000"/>
                  </a:schemeClr>
                </a:solidFill>
                <a:latin typeface="Consolas" panose="020B0609020204030204" pitchFamily="49" charset="0"/>
                <a:cs typeface="Consolas" panose="020B0609020204030204" pitchFamily="49" charset="0"/>
              </a:rPr>
              <a:t>public void foo(String... </a:t>
            </a:r>
            <a:r>
              <a:rPr lang="en-US" sz="1700" i="1" dirty="0" err="1" smtClean="0">
                <a:solidFill>
                  <a:schemeClr val="bg1">
                    <a:lumMod val="50000"/>
                  </a:schemeClr>
                </a:solidFill>
                <a:latin typeface="Consolas" panose="020B0609020204030204" pitchFamily="49" charset="0"/>
                <a:cs typeface="Consolas" panose="020B0609020204030204" pitchFamily="49" charset="0"/>
              </a:rPr>
              <a:t>args</a:t>
            </a:r>
            <a:r>
              <a:rPr lang="en-US" sz="1700" i="1" dirty="0" smtClean="0">
                <a:solidFill>
                  <a:schemeClr val="bg1">
                    <a:lumMod val="50000"/>
                  </a:schemeClr>
                </a:solidFill>
                <a:latin typeface="Consolas" panose="020B0609020204030204" pitchFamily="49" charset="0"/>
                <a:cs typeface="Consolas" panose="020B0609020204030204" pitchFamily="49" charset="0"/>
              </a:rPr>
              <a:t>) </a:t>
            </a:r>
            <a:r>
              <a:rPr lang="en-US" sz="1700" i="1" dirty="0" smtClean="0">
                <a:solidFill>
                  <a:schemeClr val="bg1">
                    <a:lumMod val="50000"/>
                  </a:schemeClr>
                </a:solidFill>
                <a:cs typeface="Consolas" panose="020B0609020204030204" pitchFamily="49" charset="0"/>
              </a:rPr>
              <a:t>to accept unlimited comma separated strings.</a:t>
            </a:r>
            <a:endParaRPr lang="en-US" sz="1700" i="1" dirty="0" smtClean="0">
              <a:solidFill>
                <a:schemeClr val="bg1">
                  <a:lumMod val="50000"/>
                </a:schemeClr>
              </a:solidFill>
              <a:cs typeface="Consolas" panose="020B0609020204030204" pitchFamily="49" charset="0"/>
            </a:endParaRPr>
          </a:p>
        </p:txBody>
      </p:sp>
      <p:pic>
        <p:nvPicPr>
          <p:cNvPr id="1026" name="Picture 2" descr="https://www.tombola.co.uk/times/wp-content/uploads/2014/09/640px-Mocking_Bird_Argumen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7800" y="3002261"/>
            <a:ext cx="3124200" cy="195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592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Concept:</a:t>
            </a:r>
            <a:r>
              <a:rPr lang="en-US" dirty="0" smtClean="0"/>
              <a:t> Method</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sz="2400" dirty="0" smtClean="0"/>
              <a:t>A </a:t>
            </a:r>
            <a:r>
              <a:rPr lang="en-US" sz="2400" i="1" dirty="0" smtClean="0"/>
              <a:t>method</a:t>
            </a:r>
            <a:r>
              <a:rPr lang="en-US" sz="2400" dirty="0" smtClean="0"/>
              <a:t> is a function that is the property of an Object. We can manually assign functions to Object properties:</a:t>
            </a:r>
          </a:p>
          <a:p>
            <a:r>
              <a:rPr lang="en-US" dirty="0" err="1" smtClean="0">
                <a:latin typeface="Consolas" panose="020B0609020204030204" pitchFamily="49" charset="0"/>
                <a:cs typeface="Consolas" panose="020B0609020204030204" pitchFamily="49" charset="0"/>
              </a:rPr>
              <a:t>var</a:t>
            </a:r>
            <a:r>
              <a:rPr lang="en-US" dirty="0" smtClean="0">
                <a:latin typeface="Consolas" panose="020B0609020204030204" pitchFamily="49" charset="0"/>
                <a:cs typeface="Consolas" panose="020B0609020204030204" pitchFamily="49" charset="0"/>
              </a:rPr>
              <a:t> batman = {};</a:t>
            </a:r>
            <a:br>
              <a:rPr lang="en-US" dirty="0" smtClean="0">
                <a:latin typeface="Consolas" panose="020B0609020204030204" pitchFamily="49" charset="0"/>
                <a:cs typeface="Consolas" panose="020B0609020204030204" pitchFamily="49" charset="0"/>
              </a:rPr>
            </a:br>
            <a:r>
              <a:rPr lang="en-US" dirty="0" err="1" smtClean="0">
                <a:latin typeface="Consolas" panose="020B0609020204030204" pitchFamily="49" charset="0"/>
                <a:cs typeface="Consolas" panose="020B0609020204030204" pitchFamily="49" charset="0"/>
              </a:rPr>
              <a:t>batman.prompt</a:t>
            </a:r>
            <a:r>
              <a:rPr lang="en-US" dirty="0" smtClean="0">
                <a:latin typeface="Consolas" panose="020B0609020204030204" pitchFamily="49" charset="0"/>
                <a:cs typeface="Consolas" panose="020B0609020204030204" pitchFamily="49" charset="0"/>
              </a:rPr>
              <a:t> = function(target) { </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return "(to " + target + "): "; </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a:t>
            </a:r>
            <a:br>
              <a:rPr lang="en-US" dirty="0" smtClean="0">
                <a:latin typeface="Consolas" panose="020B0609020204030204" pitchFamily="49" charset="0"/>
                <a:cs typeface="Consolas" panose="020B0609020204030204" pitchFamily="49" charset="0"/>
              </a:rPr>
            </a:br>
            <a:r>
              <a:rPr lang="en-US" dirty="0" err="1" smtClean="0">
                <a:latin typeface="Consolas" panose="020B0609020204030204" pitchFamily="49" charset="0"/>
                <a:cs typeface="Consolas" panose="020B0609020204030204" pitchFamily="49" charset="0"/>
              </a:rPr>
              <a:t>batman.seduce</a:t>
            </a:r>
            <a:r>
              <a:rPr lang="en-US" dirty="0" smtClean="0">
                <a:latin typeface="Consolas" panose="020B0609020204030204" pitchFamily="49" charset="0"/>
                <a:cs typeface="Consolas" panose="020B0609020204030204" pitchFamily="49" charset="0"/>
              </a:rPr>
              <a:t> = function(target) {</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console.log(</a:t>
            </a:r>
            <a:r>
              <a:rPr lang="en-US" dirty="0" err="1" smtClean="0">
                <a:solidFill>
                  <a:srgbClr val="0070C0"/>
                </a:solidFill>
                <a:latin typeface="Consolas" panose="020B0609020204030204" pitchFamily="49" charset="0"/>
                <a:cs typeface="Consolas" panose="020B0609020204030204" pitchFamily="49" charset="0"/>
              </a:rPr>
              <a:t>this</a:t>
            </a:r>
            <a:r>
              <a:rPr lang="en-US" dirty="0" err="1" smtClean="0">
                <a:latin typeface="Consolas" panose="020B0609020204030204" pitchFamily="49" charset="0"/>
                <a:cs typeface="Consolas" panose="020B0609020204030204" pitchFamily="49" charset="0"/>
              </a:rPr>
              <a:t>.prompt</a:t>
            </a:r>
            <a:r>
              <a:rPr lang="en-US" dirty="0" smtClean="0">
                <a:latin typeface="Consolas" panose="020B0609020204030204" pitchFamily="49" charset="0"/>
                <a:cs typeface="Consolas" panose="020B0609020204030204" pitchFamily="49" charset="0"/>
              </a:rPr>
              <a:t>(target) + "THEN YOU'RE GONNA LOVE ME.");</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a:t>
            </a:r>
            <a:br>
              <a:rPr lang="en-US" dirty="0" smtClean="0">
                <a:latin typeface="Consolas" panose="020B0609020204030204" pitchFamily="49" charset="0"/>
                <a:cs typeface="Consolas" panose="020B0609020204030204" pitchFamily="49" charset="0"/>
              </a:rPr>
            </a:br>
            <a:r>
              <a:rPr lang="en-US" dirty="0" err="1" smtClean="0">
                <a:latin typeface="Consolas" panose="020B0609020204030204" pitchFamily="49" charset="0"/>
                <a:cs typeface="Consolas" panose="020B0609020204030204" pitchFamily="49" charset="0"/>
              </a:rPr>
              <a:t>batman.threaten</a:t>
            </a:r>
            <a:r>
              <a:rPr lang="en-US" dirty="0" smtClean="0">
                <a:latin typeface="Consolas" panose="020B0609020204030204" pitchFamily="49" charset="0"/>
                <a:cs typeface="Consolas" panose="020B0609020204030204" pitchFamily="49" charset="0"/>
              </a:rPr>
              <a:t> = function(target) {</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console.log(</a:t>
            </a:r>
            <a:r>
              <a:rPr lang="en-US" dirty="0" err="1" smtClean="0">
                <a:solidFill>
                  <a:srgbClr val="0070C0"/>
                </a:solidFill>
                <a:latin typeface="Consolas" panose="020B0609020204030204" pitchFamily="49" charset="0"/>
                <a:cs typeface="Consolas" panose="020B0609020204030204" pitchFamily="49" charset="0"/>
              </a:rPr>
              <a:t>this</a:t>
            </a:r>
            <a:r>
              <a:rPr lang="en-US" dirty="0" err="1" smtClean="0">
                <a:latin typeface="Consolas" panose="020B0609020204030204" pitchFamily="49" charset="0"/>
                <a:cs typeface="Consolas" panose="020B0609020204030204" pitchFamily="49" charset="0"/>
              </a:rPr>
              <a:t>.prompt</a:t>
            </a:r>
            <a:r>
              <a:rPr lang="en-US" dirty="0" smtClean="0">
                <a:latin typeface="Consolas" panose="020B0609020204030204" pitchFamily="49" charset="0"/>
                <a:cs typeface="Consolas" panose="020B0609020204030204" pitchFamily="49" charset="0"/>
              </a:rPr>
              <a:t>(target)</a:t>
            </a: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 "YOU'LL BE IN A PADDED CELL FOREVER.");</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a:t>
            </a:r>
          </a:p>
          <a:p>
            <a:r>
              <a:rPr lang="en-US" dirty="0" err="1" smtClean="0">
                <a:latin typeface="Consolas" panose="020B0609020204030204" pitchFamily="49" charset="0"/>
                <a:cs typeface="Consolas" panose="020B0609020204030204" pitchFamily="49" charset="0"/>
              </a:rPr>
              <a:t>batman.threaten</a:t>
            </a:r>
            <a:r>
              <a:rPr lang="en-US" dirty="0" smtClean="0">
                <a:latin typeface="Consolas" panose="020B0609020204030204" pitchFamily="49" charset="0"/>
                <a:cs typeface="Consolas" panose="020B0609020204030204" pitchFamily="49" charset="0"/>
              </a:rPr>
              <a:t>("joker"); </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//prints "(to joker): YOU'LL BE IN A PADDED CELL FOREVER."</a:t>
            </a:r>
            <a:endParaRPr lang="en-US" dirty="0">
              <a:latin typeface="Consolas" panose="020B0609020204030204" pitchFamily="49" charset="0"/>
              <a:cs typeface="Consolas" panose="020B0609020204030204" pitchFamily="49" charset="0"/>
            </a:endParaRPr>
          </a:p>
        </p:txBody>
      </p:sp>
      <p:pic>
        <p:nvPicPr>
          <p:cNvPr id="1026" name="Picture 2" descr="http://new1.fjcdn.com/comments/Then+youre+gonna+love+me+_d530965645e9d336a6aa2e5ff41bb4d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9080" y="2286952"/>
            <a:ext cx="3276600" cy="1390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42577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 Methods for Fun Programmers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JavaScript comes packed with a lot of fun methods that you'll find useful:</a:t>
            </a:r>
          </a:p>
          <a:p>
            <a:r>
              <a:rPr lang="en-US" sz="1800" i="1" dirty="0" err="1" smtClean="0">
                <a:latin typeface="Consolas" panose="020B0609020204030204" pitchFamily="49" charset="0"/>
                <a:cs typeface="Consolas" panose="020B0609020204030204" pitchFamily="49" charset="0"/>
              </a:rPr>
              <a:t>expression</a:t>
            </a:r>
            <a:r>
              <a:rPr lang="en-US" sz="1800" dirty="0" err="1" smtClean="0">
                <a:latin typeface="Consolas" panose="020B0609020204030204" pitchFamily="49" charset="0"/>
                <a:cs typeface="Consolas" panose="020B0609020204030204" pitchFamily="49" charset="0"/>
              </a:rPr>
              <a:t>.toString</a:t>
            </a:r>
            <a:r>
              <a:rPr lang="en-US" sz="1800" dirty="0" smtClean="0">
                <a:latin typeface="Consolas" panose="020B0609020204030204" pitchFamily="49" charset="0"/>
                <a:cs typeface="Consolas" panose="020B0609020204030204" pitchFamily="49" charset="0"/>
              </a:rPr>
              <a:t>() </a:t>
            </a:r>
            <a:r>
              <a:rPr lang="en-US" sz="1800" dirty="0" smtClean="0">
                <a:solidFill>
                  <a:schemeClr val="bg1">
                    <a:lumMod val="50000"/>
                  </a:schemeClr>
                </a:solidFill>
                <a:latin typeface="Consolas" panose="020B0609020204030204" pitchFamily="49" charset="0"/>
                <a:cs typeface="Consolas" panose="020B0609020204030204" pitchFamily="49" charset="0"/>
              </a:rPr>
              <a:t>// returns a string version of the expression</a:t>
            </a:r>
            <a:endParaRPr lang="en-US" sz="1800" i="1" dirty="0" smtClean="0">
              <a:solidFill>
                <a:schemeClr val="bg1">
                  <a:lumMod val="50000"/>
                </a:schemeClr>
              </a:solidFill>
              <a:latin typeface="Consolas" panose="020B0609020204030204" pitchFamily="49" charset="0"/>
              <a:cs typeface="Consolas" panose="020B0609020204030204" pitchFamily="49" charset="0"/>
            </a:endParaRPr>
          </a:p>
          <a:p>
            <a:r>
              <a:rPr lang="en-US" sz="1800" i="1" dirty="0" smtClean="0">
                <a:latin typeface="Consolas" panose="020B0609020204030204" pitchFamily="49" charset="0"/>
                <a:cs typeface="Consolas" panose="020B0609020204030204" pitchFamily="49" charset="0"/>
              </a:rPr>
              <a:t>string-</a:t>
            </a:r>
            <a:r>
              <a:rPr lang="en-US" sz="1800" i="1" dirty="0" err="1" smtClean="0">
                <a:latin typeface="Consolas" panose="020B0609020204030204" pitchFamily="49" charset="0"/>
                <a:cs typeface="Consolas" panose="020B0609020204030204" pitchFamily="49" charset="0"/>
              </a:rPr>
              <a:t>expression</a:t>
            </a:r>
            <a:r>
              <a:rPr lang="en-US" sz="1800" dirty="0" err="1" smtClean="0">
                <a:latin typeface="Consolas" panose="020B0609020204030204" pitchFamily="49" charset="0"/>
                <a:cs typeface="Consolas" panose="020B0609020204030204" pitchFamily="49" charset="0"/>
              </a:rPr>
              <a:t>.toLowerCase</a:t>
            </a:r>
            <a:r>
              <a:rPr lang="en-US" sz="1800" dirty="0" smtClean="0">
                <a:latin typeface="Consolas" panose="020B0609020204030204" pitchFamily="49" charset="0"/>
                <a:cs typeface="Consolas" panose="020B0609020204030204" pitchFamily="49" charset="0"/>
              </a:rPr>
              <a:t>() </a:t>
            </a:r>
            <a:r>
              <a:rPr lang="en-US" sz="1800" dirty="0" smtClean="0">
                <a:solidFill>
                  <a:schemeClr val="bg1">
                    <a:lumMod val="50000"/>
                  </a:schemeClr>
                </a:solidFill>
                <a:latin typeface="Consolas" panose="020B0609020204030204" pitchFamily="49" charset="0"/>
                <a:cs typeface="Consolas" panose="020B0609020204030204" pitchFamily="49" charset="0"/>
              </a:rPr>
              <a:t>// returns a new string in lowercase</a:t>
            </a:r>
            <a:br>
              <a:rPr lang="en-US" sz="1800" dirty="0" smtClean="0">
                <a:solidFill>
                  <a:schemeClr val="bg1">
                    <a:lumMod val="50000"/>
                  </a:schemeClr>
                </a:solidFill>
                <a:latin typeface="Consolas" panose="020B0609020204030204" pitchFamily="49" charset="0"/>
                <a:cs typeface="Consolas" panose="020B0609020204030204" pitchFamily="49" charset="0"/>
              </a:rPr>
            </a:br>
            <a:r>
              <a:rPr lang="en-US" sz="1800" i="1" dirty="0" smtClean="0">
                <a:latin typeface="Consolas" panose="020B0609020204030204" pitchFamily="49" charset="0"/>
                <a:cs typeface="Consolas" panose="020B0609020204030204" pitchFamily="49" charset="0"/>
              </a:rPr>
              <a:t>string-</a:t>
            </a:r>
            <a:r>
              <a:rPr lang="en-US" sz="1800" i="1" dirty="0" err="1" smtClean="0">
                <a:latin typeface="Consolas" panose="020B0609020204030204" pitchFamily="49" charset="0"/>
                <a:cs typeface="Consolas" panose="020B0609020204030204" pitchFamily="49" charset="0"/>
              </a:rPr>
              <a:t>expression</a:t>
            </a:r>
            <a:r>
              <a:rPr lang="en-US" sz="1800" dirty="0" err="1" smtClean="0">
                <a:latin typeface="Consolas" panose="020B0609020204030204" pitchFamily="49" charset="0"/>
                <a:cs typeface="Consolas" panose="020B0609020204030204" pitchFamily="49" charset="0"/>
              </a:rPr>
              <a:t>.toUpperCase</a:t>
            </a:r>
            <a:r>
              <a:rPr lang="en-US" sz="1800" dirty="0" smtClean="0">
                <a:latin typeface="Consolas" panose="020B0609020204030204" pitchFamily="49" charset="0"/>
                <a:cs typeface="Consolas" panose="020B0609020204030204" pitchFamily="49" charset="0"/>
              </a:rPr>
              <a:t>() </a:t>
            </a:r>
            <a:r>
              <a:rPr lang="en-US" sz="1800" dirty="0" smtClean="0">
                <a:solidFill>
                  <a:schemeClr val="bg1">
                    <a:lumMod val="50000"/>
                  </a:schemeClr>
                </a:solidFill>
                <a:latin typeface="Consolas" panose="020B0609020204030204" pitchFamily="49" charset="0"/>
                <a:cs typeface="Consolas" panose="020B0609020204030204" pitchFamily="49" charset="0"/>
              </a:rPr>
              <a:t>// returns a new string in uppercase</a:t>
            </a:r>
            <a:br>
              <a:rPr lang="en-US" sz="1800" dirty="0" smtClean="0">
                <a:solidFill>
                  <a:schemeClr val="bg1">
                    <a:lumMod val="50000"/>
                  </a:schemeClr>
                </a:solidFill>
                <a:latin typeface="Consolas" panose="020B0609020204030204" pitchFamily="49" charset="0"/>
                <a:cs typeface="Consolas" panose="020B0609020204030204" pitchFamily="49" charset="0"/>
              </a:rPr>
            </a:br>
            <a:r>
              <a:rPr lang="en-US" sz="1800" i="1" dirty="0" smtClean="0">
                <a:latin typeface="Consolas" panose="020B0609020204030204" pitchFamily="49" charset="0"/>
                <a:cs typeface="Consolas" panose="020B0609020204030204" pitchFamily="49" charset="0"/>
              </a:rPr>
              <a:t>string-</a:t>
            </a:r>
            <a:r>
              <a:rPr lang="en-US" sz="1800" i="1" dirty="0" err="1" smtClean="0">
                <a:latin typeface="Consolas" panose="020B0609020204030204" pitchFamily="49" charset="0"/>
                <a:cs typeface="Consolas" panose="020B0609020204030204" pitchFamily="49" charset="0"/>
              </a:rPr>
              <a:t>expression.</a:t>
            </a:r>
            <a:r>
              <a:rPr lang="en-US" sz="1800" dirty="0" err="1" smtClean="0">
                <a:latin typeface="Consolas" panose="020B0609020204030204" pitchFamily="49" charset="0"/>
                <a:cs typeface="Consolas" panose="020B0609020204030204" pitchFamily="49" charset="0"/>
              </a:rPr>
              <a:t>trim</a:t>
            </a:r>
            <a:r>
              <a:rPr lang="en-US" sz="1800" dirty="0" smtClean="0">
                <a:latin typeface="Consolas" panose="020B0609020204030204" pitchFamily="49" charset="0"/>
                <a:cs typeface="Consolas" panose="020B0609020204030204" pitchFamily="49" charset="0"/>
              </a:rPr>
              <a:t>() </a:t>
            </a:r>
            <a:r>
              <a:rPr lang="en-US" sz="1800" dirty="0" smtClean="0">
                <a:solidFill>
                  <a:schemeClr val="bg1">
                    <a:lumMod val="50000"/>
                  </a:schemeClr>
                </a:solidFill>
                <a:latin typeface="Consolas" panose="020B0609020204030204" pitchFamily="49" charset="0"/>
                <a:cs typeface="Consolas" panose="020B0609020204030204" pitchFamily="49" charset="0"/>
              </a:rPr>
              <a:t>// returns a new string without whitespace padding</a:t>
            </a:r>
            <a:r>
              <a:rPr lang="en-US" sz="1800" dirty="0" smtClean="0">
                <a:latin typeface="Consolas" panose="020B0609020204030204" pitchFamily="49" charset="0"/>
                <a:cs typeface="Consolas" panose="020B0609020204030204" pitchFamily="49" charset="0"/>
              </a:rPr>
              <a:t/>
            </a:r>
            <a:br>
              <a:rPr lang="en-US" sz="1800" dirty="0" smtClean="0">
                <a:latin typeface="Consolas" panose="020B0609020204030204" pitchFamily="49" charset="0"/>
                <a:cs typeface="Consolas" panose="020B0609020204030204" pitchFamily="49" charset="0"/>
              </a:rPr>
            </a:br>
            <a:r>
              <a:rPr lang="en-US" sz="1800" i="1" dirty="0" smtClean="0">
                <a:latin typeface="Consolas" panose="020B0609020204030204" pitchFamily="49" charset="0"/>
                <a:cs typeface="Consolas" panose="020B0609020204030204" pitchFamily="49" charset="0"/>
              </a:rPr>
              <a:t>string-</a:t>
            </a:r>
            <a:r>
              <a:rPr lang="en-US" sz="1800" i="1" dirty="0" err="1" smtClean="0">
                <a:latin typeface="Consolas" panose="020B0609020204030204" pitchFamily="49" charset="0"/>
                <a:cs typeface="Consolas" panose="020B0609020204030204" pitchFamily="49" charset="0"/>
              </a:rPr>
              <a:t>expression</a:t>
            </a:r>
            <a:r>
              <a:rPr lang="en-US" sz="1800" dirty="0" err="1" smtClean="0">
                <a:latin typeface="Consolas" panose="020B0609020204030204" pitchFamily="49" charset="0"/>
                <a:cs typeface="Consolas" panose="020B0609020204030204" pitchFamily="49" charset="0"/>
              </a:rPr>
              <a:t>.split</a:t>
            </a:r>
            <a:r>
              <a:rPr lang="en-US" sz="1800" dirty="0" smtClean="0">
                <a:latin typeface="Consolas" panose="020B0609020204030204" pitchFamily="49" charset="0"/>
                <a:cs typeface="Consolas" panose="020B0609020204030204" pitchFamily="49" charset="0"/>
              </a:rPr>
              <a:t>(</a:t>
            </a:r>
            <a:r>
              <a:rPr lang="en-US" sz="1800" i="1" dirty="0" smtClean="0">
                <a:latin typeface="Consolas" panose="020B0609020204030204" pitchFamily="49" charset="0"/>
                <a:cs typeface="Consolas" panose="020B0609020204030204" pitchFamily="49" charset="0"/>
              </a:rPr>
              <a:t>expression</a:t>
            </a:r>
            <a:r>
              <a:rPr lang="en-US" sz="1800" dirty="0" smtClean="0">
                <a:latin typeface="Consolas" panose="020B0609020204030204" pitchFamily="49" charset="0"/>
                <a:cs typeface="Consolas" panose="020B0609020204030204" pitchFamily="49" charset="0"/>
              </a:rPr>
              <a:t>) </a:t>
            </a:r>
            <a:br>
              <a:rPr lang="en-US" sz="1800" dirty="0" smtClean="0">
                <a:latin typeface="Consolas" panose="020B0609020204030204" pitchFamily="49" charset="0"/>
                <a:cs typeface="Consolas" panose="020B0609020204030204" pitchFamily="49" charset="0"/>
              </a:rPr>
            </a:br>
            <a:r>
              <a:rPr lang="en-US" sz="1800" dirty="0" smtClean="0">
                <a:solidFill>
                  <a:schemeClr val="bg1">
                    <a:lumMod val="50000"/>
                  </a:schemeClr>
                </a:solidFill>
                <a:latin typeface="Consolas" panose="020B0609020204030204" pitchFamily="49" charset="0"/>
                <a:cs typeface="Consolas" panose="020B0609020204030204" pitchFamily="49" charset="0"/>
              </a:rPr>
              <a:t>/* returns a new array that represents the string broken up into pieces, split at </a:t>
            </a:r>
            <a:r>
              <a:rPr lang="en-US" sz="1800" i="1" dirty="0" smtClean="0">
                <a:solidFill>
                  <a:schemeClr val="bg1">
                    <a:lumMod val="50000"/>
                  </a:schemeClr>
                </a:solidFill>
                <a:latin typeface="Consolas" panose="020B0609020204030204" pitchFamily="49" charset="0"/>
                <a:cs typeface="Consolas" panose="020B0609020204030204" pitchFamily="49" charset="0"/>
              </a:rPr>
              <a:t>expression </a:t>
            </a:r>
            <a:r>
              <a:rPr lang="en-US" sz="1800" dirty="0" smtClean="0">
                <a:solidFill>
                  <a:schemeClr val="bg1">
                    <a:lumMod val="50000"/>
                  </a:schemeClr>
                </a:solidFill>
                <a:latin typeface="Consolas" panose="020B0609020204030204" pitchFamily="49" charset="0"/>
                <a:cs typeface="Consolas" panose="020B0609020204030204" pitchFamily="49" charset="0"/>
              </a:rPr>
              <a:t>*/</a:t>
            </a:r>
          </a:p>
          <a:p>
            <a:r>
              <a:rPr lang="en-US" sz="1800" i="1" dirty="0" err="1" smtClean="0">
                <a:latin typeface="Consolas" panose="020B0609020204030204" pitchFamily="49" charset="0"/>
                <a:cs typeface="Consolas" panose="020B0609020204030204" pitchFamily="49" charset="0"/>
              </a:rPr>
              <a:t>array</a:t>
            </a:r>
            <a:r>
              <a:rPr lang="en-US" sz="1800" dirty="0" err="1" smtClean="0">
                <a:latin typeface="Consolas" panose="020B0609020204030204" pitchFamily="49" charset="0"/>
                <a:cs typeface="Consolas" panose="020B0609020204030204" pitchFamily="49" charset="0"/>
              </a:rPr>
              <a:t>.push</a:t>
            </a:r>
            <a:r>
              <a:rPr lang="en-US" sz="1800" dirty="0" smtClean="0">
                <a:latin typeface="Consolas" panose="020B0609020204030204" pitchFamily="49" charset="0"/>
                <a:cs typeface="Consolas" panose="020B0609020204030204" pitchFamily="49" charset="0"/>
              </a:rPr>
              <a:t>(</a:t>
            </a:r>
            <a:r>
              <a:rPr lang="en-US" sz="1800" i="1" dirty="0" smtClean="0">
                <a:latin typeface="Consolas" panose="020B0609020204030204" pitchFamily="49" charset="0"/>
                <a:cs typeface="Consolas" panose="020B0609020204030204" pitchFamily="49" charset="0"/>
              </a:rPr>
              <a:t>expression</a:t>
            </a:r>
            <a:r>
              <a:rPr lang="en-US" sz="1800" dirty="0" smtClean="0">
                <a:latin typeface="Consolas" panose="020B0609020204030204" pitchFamily="49" charset="0"/>
                <a:cs typeface="Consolas" panose="020B0609020204030204" pitchFamily="49" charset="0"/>
              </a:rPr>
              <a:t>) </a:t>
            </a:r>
            <a:r>
              <a:rPr lang="en-US" sz="1800" dirty="0" smtClean="0">
                <a:solidFill>
                  <a:schemeClr val="bg1">
                    <a:lumMod val="50000"/>
                  </a:schemeClr>
                </a:solidFill>
                <a:latin typeface="Consolas" panose="020B0609020204030204" pitchFamily="49" charset="0"/>
                <a:cs typeface="Consolas" panose="020B0609020204030204" pitchFamily="49" charset="0"/>
              </a:rPr>
              <a:t>//adds </a:t>
            </a:r>
            <a:r>
              <a:rPr lang="en-US" sz="1800" i="1" dirty="0" smtClean="0">
                <a:solidFill>
                  <a:schemeClr val="bg1">
                    <a:lumMod val="50000"/>
                  </a:schemeClr>
                </a:solidFill>
                <a:latin typeface="Consolas" panose="020B0609020204030204" pitchFamily="49" charset="0"/>
                <a:cs typeface="Consolas" panose="020B0609020204030204" pitchFamily="49" charset="0"/>
              </a:rPr>
              <a:t>expression</a:t>
            </a:r>
            <a:r>
              <a:rPr lang="en-US" sz="1800" dirty="0" smtClean="0">
                <a:solidFill>
                  <a:schemeClr val="bg1">
                    <a:lumMod val="50000"/>
                  </a:schemeClr>
                </a:solidFill>
                <a:latin typeface="Consolas" panose="020B0609020204030204" pitchFamily="49" charset="0"/>
                <a:cs typeface="Consolas" panose="020B0609020204030204" pitchFamily="49" charset="0"/>
              </a:rPr>
              <a:t> to the end of the array</a:t>
            </a:r>
            <a:r>
              <a:rPr lang="en-US" sz="1800" i="1" dirty="0" smtClean="0">
                <a:solidFill>
                  <a:schemeClr val="bg1">
                    <a:lumMod val="50000"/>
                  </a:schemeClr>
                </a:solidFill>
                <a:latin typeface="Consolas" panose="020B0609020204030204" pitchFamily="49" charset="0"/>
                <a:cs typeface="Consolas" panose="020B0609020204030204" pitchFamily="49" charset="0"/>
              </a:rPr>
              <a:t/>
            </a:r>
            <a:br>
              <a:rPr lang="en-US" sz="1800" i="1" dirty="0" smtClean="0">
                <a:solidFill>
                  <a:schemeClr val="bg1">
                    <a:lumMod val="50000"/>
                  </a:schemeClr>
                </a:solidFill>
                <a:latin typeface="Consolas" panose="020B0609020204030204" pitchFamily="49" charset="0"/>
                <a:cs typeface="Consolas" panose="020B0609020204030204" pitchFamily="49" charset="0"/>
              </a:rPr>
            </a:br>
            <a:r>
              <a:rPr lang="en-US" sz="1800" i="1" dirty="0" err="1" smtClean="0">
                <a:latin typeface="Consolas" panose="020B0609020204030204" pitchFamily="49" charset="0"/>
                <a:cs typeface="Consolas" panose="020B0609020204030204" pitchFamily="49" charset="0"/>
              </a:rPr>
              <a:t>array.</a:t>
            </a:r>
            <a:r>
              <a:rPr lang="en-US" sz="1800" dirty="0" err="1" smtClean="0">
                <a:latin typeface="Consolas" panose="020B0609020204030204" pitchFamily="49" charset="0"/>
                <a:cs typeface="Consolas" panose="020B0609020204030204" pitchFamily="49" charset="0"/>
              </a:rPr>
              <a:t>pop</a:t>
            </a:r>
            <a:r>
              <a:rPr lang="en-US" sz="1800" dirty="0" smtClean="0">
                <a:latin typeface="Consolas" panose="020B0609020204030204" pitchFamily="49" charset="0"/>
                <a:cs typeface="Consolas" panose="020B0609020204030204" pitchFamily="49" charset="0"/>
              </a:rPr>
              <a:t>() </a:t>
            </a:r>
            <a:r>
              <a:rPr lang="en-US" sz="1800" dirty="0" smtClean="0">
                <a:solidFill>
                  <a:schemeClr val="bg1">
                    <a:lumMod val="50000"/>
                  </a:schemeClr>
                </a:solidFill>
                <a:latin typeface="Consolas" panose="020B0609020204030204" pitchFamily="49" charset="0"/>
                <a:cs typeface="Consolas" panose="020B0609020204030204" pitchFamily="49" charset="0"/>
              </a:rPr>
              <a:t>/* removes and returns the element at the end of the array, and decrements the length */</a:t>
            </a:r>
            <a:br>
              <a:rPr lang="en-US" sz="1800" dirty="0" smtClean="0">
                <a:solidFill>
                  <a:schemeClr val="bg1">
                    <a:lumMod val="50000"/>
                  </a:schemeClr>
                </a:solidFill>
                <a:latin typeface="Consolas" panose="020B0609020204030204" pitchFamily="49" charset="0"/>
                <a:cs typeface="Consolas" panose="020B0609020204030204" pitchFamily="49" charset="0"/>
              </a:rPr>
            </a:br>
            <a:r>
              <a:rPr lang="en-US" sz="1800" i="1" dirty="0" err="1" smtClean="0">
                <a:latin typeface="Consolas" panose="020B0609020204030204" pitchFamily="49" charset="0"/>
                <a:cs typeface="Consolas" panose="020B0609020204030204" pitchFamily="49" charset="0"/>
              </a:rPr>
              <a:t>array</a:t>
            </a:r>
            <a:r>
              <a:rPr lang="en-US" sz="1800" dirty="0" err="1" smtClean="0">
                <a:latin typeface="Consolas" panose="020B0609020204030204" pitchFamily="49" charset="0"/>
                <a:cs typeface="Consolas" panose="020B0609020204030204" pitchFamily="49" charset="0"/>
              </a:rPr>
              <a:t>.shift</a:t>
            </a:r>
            <a:r>
              <a:rPr lang="en-US" sz="1800" dirty="0" smtClean="0">
                <a:latin typeface="Consolas" panose="020B0609020204030204" pitchFamily="49" charset="0"/>
                <a:cs typeface="Consolas" panose="020B0609020204030204" pitchFamily="49" charset="0"/>
              </a:rPr>
              <a:t>() </a:t>
            </a:r>
            <a:r>
              <a:rPr lang="en-US" sz="1800" dirty="0" smtClean="0">
                <a:solidFill>
                  <a:schemeClr val="bg1">
                    <a:lumMod val="50000"/>
                  </a:schemeClr>
                </a:solidFill>
                <a:latin typeface="Consolas" panose="020B0609020204030204" pitchFamily="49" charset="0"/>
                <a:cs typeface="Consolas" panose="020B0609020204030204" pitchFamily="49" charset="0"/>
              </a:rPr>
              <a:t>/* removes and returns the element at the front of the array, and moves all elements forwards */</a:t>
            </a:r>
            <a:br>
              <a:rPr lang="en-US" sz="1800" dirty="0" smtClean="0">
                <a:solidFill>
                  <a:schemeClr val="bg1">
                    <a:lumMod val="50000"/>
                  </a:schemeClr>
                </a:solidFill>
                <a:latin typeface="Consolas" panose="020B0609020204030204" pitchFamily="49" charset="0"/>
                <a:cs typeface="Consolas" panose="020B0609020204030204" pitchFamily="49" charset="0"/>
              </a:rPr>
            </a:br>
            <a:r>
              <a:rPr lang="en-US" sz="1800" i="1" dirty="0" err="1" smtClean="0">
                <a:latin typeface="Consolas" panose="020B0609020204030204" pitchFamily="49" charset="0"/>
                <a:cs typeface="Consolas" panose="020B0609020204030204" pitchFamily="49" charset="0"/>
              </a:rPr>
              <a:t>array</a:t>
            </a:r>
            <a:r>
              <a:rPr lang="en-US" sz="1800" dirty="0" err="1" smtClean="0">
                <a:latin typeface="Consolas" panose="020B0609020204030204" pitchFamily="49" charset="0"/>
                <a:cs typeface="Consolas" panose="020B0609020204030204" pitchFamily="49" charset="0"/>
              </a:rPr>
              <a:t>.unshift</a:t>
            </a:r>
            <a:r>
              <a:rPr lang="en-US" sz="1800" dirty="0" smtClean="0">
                <a:latin typeface="Consolas" panose="020B0609020204030204" pitchFamily="49" charset="0"/>
                <a:cs typeface="Consolas" panose="020B0609020204030204" pitchFamily="49" charset="0"/>
              </a:rPr>
              <a:t>(</a:t>
            </a:r>
            <a:r>
              <a:rPr lang="en-US" sz="1800" i="1" dirty="0" smtClean="0">
                <a:latin typeface="Consolas" panose="020B0609020204030204" pitchFamily="49" charset="0"/>
                <a:cs typeface="Consolas" panose="020B0609020204030204" pitchFamily="49" charset="0"/>
              </a:rPr>
              <a:t>expression</a:t>
            </a:r>
            <a:r>
              <a:rPr lang="en-US" sz="1800" dirty="0" smtClean="0">
                <a:latin typeface="Consolas" panose="020B0609020204030204" pitchFamily="49" charset="0"/>
                <a:cs typeface="Consolas" panose="020B0609020204030204" pitchFamily="49" charset="0"/>
              </a:rPr>
              <a:t>) </a:t>
            </a:r>
            <a:r>
              <a:rPr lang="en-US" sz="1800" dirty="0" smtClean="0">
                <a:solidFill>
                  <a:schemeClr val="bg1">
                    <a:lumMod val="50000"/>
                  </a:schemeClr>
                </a:solidFill>
                <a:latin typeface="Consolas" panose="020B0609020204030204" pitchFamily="49" charset="0"/>
                <a:cs typeface="Consolas" panose="020B0609020204030204" pitchFamily="49" charset="0"/>
              </a:rPr>
              <a:t>/* adds </a:t>
            </a:r>
            <a:r>
              <a:rPr lang="en-US" sz="1800" i="1" dirty="0" smtClean="0">
                <a:solidFill>
                  <a:schemeClr val="bg1">
                    <a:lumMod val="50000"/>
                  </a:schemeClr>
                </a:solidFill>
                <a:latin typeface="Consolas" panose="020B0609020204030204" pitchFamily="49" charset="0"/>
                <a:cs typeface="Consolas" panose="020B0609020204030204" pitchFamily="49" charset="0"/>
              </a:rPr>
              <a:t>expression</a:t>
            </a:r>
            <a:r>
              <a:rPr lang="en-US" sz="1800" dirty="0" smtClean="0">
                <a:solidFill>
                  <a:schemeClr val="bg1">
                    <a:lumMod val="50000"/>
                  </a:schemeClr>
                </a:solidFill>
                <a:latin typeface="Consolas" panose="020B0609020204030204" pitchFamily="49" charset="0"/>
                <a:cs typeface="Consolas" panose="020B0609020204030204" pitchFamily="49" charset="0"/>
              </a:rPr>
              <a:t> to the front of the array, shifting all the elements backwards */</a:t>
            </a:r>
          </a:p>
          <a:p>
            <a:pPr marL="0" indent="0">
              <a:buNone/>
            </a:pPr>
            <a:r>
              <a:rPr lang="en-US" sz="1800" dirty="0" smtClean="0">
                <a:solidFill>
                  <a:schemeClr val="tx1"/>
                </a:solidFill>
                <a:cs typeface="Consolas" panose="020B0609020204030204" pitchFamily="49" charset="0"/>
              </a:rPr>
              <a:t>There's plenty more methods to find! Just use Google!</a:t>
            </a:r>
            <a:endParaRPr lang="en-US" sz="1800" dirty="0">
              <a:solidFill>
                <a:schemeClr val="tx1"/>
              </a:solidFill>
              <a:cs typeface="Consolas" panose="020B0609020204030204" pitchFamily="49" charset="0"/>
            </a:endParaRPr>
          </a:p>
        </p:txBody>
      </p:sp>
    </p:spTree>
    <p:extLst>
      <p:ext uri="{BB962C8B-B14F-4D97-AF65-F5344CB8AC3E}">
        <p14:creationId xmlns:p14="http://schemas.microsoft.com/office/powerpoint/2010/main" val="5964134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Pattern: </a:t>
            </a:r>
            <a:r>
              <a:rPr lang="en-US" dirty="0" smtClean="0"/>
              <a:t>Immediately-Invoked Functions</a:t>
            </a:r>
            <a:endParaRPr lang="en-US" dirty="0"/>
          </a:p>
        </p:txBody>
      </p:sp>
      <p:sp>
        <p:nvSpPr>
          <p:cNvPr id="3" name="Content Placeholder 2"/>
          <p:cNvSpPr>
            <a:spLocks noGrp="1"/>
          </p:cNvSpPr>
          <p:nvPr>
            <p:ph idx="1"/>
          </p:nvPr>
        </p:nvSpPr>
        <p:spPr>
          <a:xfrm>
            <a:off x="1097279" y="1845734"/>
            <a:ext cx="10364251" cy="4509670"/>
          </a:xfrm>
        </p:spPr>
        <p:txBody>
          <a:bodyPr>
            <a:normAutofit fontScale="85000" lnSpcReduction="20000"/>
          </a:bodyPr>
          <a:lstStyle/>
          <a:p>
            <a:pPr marL="0" indent="0">
              <a:buNone/>
            </a:pPr>
            <a:r>
              <a:rPr lang="en-US" sz="2400" dirty="0" smtClean="0">
                <a:cs typeface="Consolas" panose="020B0609020204030204" pitchFamily="49" charset="0"/>
              </a:rPr>
              <a:t>Remember: A </a:t>
            </a:r>
            <a:r>
              <a:rPr lang="en-US" sz="2400" i="1" dirty="0" smtClean="0">
                <a:cs typeface="Consolas" panose="020B0609020204030204" pitchFamily="49" charset="0"/>
              </a:rPr>
              <a:t>literal</a:t>
            </a:r>
            <a:r>
              <a:rPr lang="en-US" sz="2400" dirty="0" smtClean="0">
                <a:cs typeface="Consolas" panose="020B0609020204030204" pitchFamily="49" charset="0"/>
              </a:rPr>
              <a:t> is the simplest form of expression. In that sense, we don't have to assign an expression to a variable before we can do stuff with it:</a:t>
            </a:r>
          </a:p>
          <a:p>
            <a:r>
              <a:rPr lang="en-US" sz="2400" dirty="0" smtClean="0">
                <a:latin typeface="Consolas" panose="020B0609020204030204" pitchFamily="49" charset="0"/>
                <a:cs typeface="Consolas" panose="020B0609020204030204" pitchFamily="49" charset="0"/>
              </a:rPr>
              <a:t>"literally a </a:t>
            </a:r>
            <a:r>
              <a:rPr lang="en-US" sz="2400" dirty="0" err="1" smtClean="0">
                <a:latin typeface="Consolas" panose="020B0609020204030204" pitchFamily="49" charset="0"/>
                <a:cs typeface="Consolas" panose="020B0609020204030204" pitchFamily="49" charset="0"/>
              </a:rPr>
              <a:t>string".length</a:t>
            </a:r>
            <a:r>
              <a:rPr lang="en-US" sz="2400" dirty="0" smtClean="0">
                <a:latin typeface="Consolas" panose="020B0609020204030204" pitchFamily="49" charset="0"/>
                <a:cs typeface="Consolas" panose="020B0609020204030204" pitchFamily="49" charset="0"/>
              </a:rPr>
              <a:t> =&gt; 18</a:t>
            </a:r>
          </a:p>
          <a:p>
            <a:pPr marL="0" indent="0">
              <a:buNone/>
            </a:pPr>
            <a:r>
              <a:rPr lang="en-US" sz="2400" dirty="0" smtClean="0">
                <a:cs typeface="Consolas" panose="020B0609020204030204" pitchFamily="49" charset="0"/>
              </a:rPr>
              <a:t>In that same sense, we can </a:t>
            </a:r>
            <a:r>
              <a:rPr lang="en-US" sz="2400" u="sng" dirty="0" smtClean="0">
                <a:cs typeface="Consolas" panose="020B0609020204030204" pitchFamily="49" charset="0"/>
              </a:rPr>
              <a:t>invoke functions immediately without assignment</a:t>
            </a:r>
            <a:r>
              <a:rPr lang="en-US" sz="2400" dirty="0" smtClean="0">
                <a:cs typeface="Consolas" panose="020B0609020204030204" pitchFamily="49" charset="0"/>
              </a:rPr>
              <a:t>:</a:t>
            </a:r>
          </a:p>
          <a:p>
            <a:r>
              <a:rPr lang="en-US" sz="2400" dirty="0" err="1" smtClean="0">
                <a:latin typeface="Consolas" panose="020B0609020204030204" pitchFamily="49" charset="0"/>
                <a:cs typeface="Consolas" panose="020B0609020204030204" pitchFamily="49" charset="0"/>
              </a:rPr>
              <a:t>var</a:t>
            </a:r>
            <a:r>
              <a:rPr lang="en-US" sz="2400" dirty="0" smtClean="0">
                <a:latin typeface="Consolas" panose="020B0609020204030204" pitchFamily="49" charset="0"/>
                <a:cs typeface="Consolas" panose="020B0609020204030204" pitchFamily="49" charset="0"/>
              </a:rPr>
              <a:t> one = (function() { return 1; })(); // one =&gt; 1</a:t>
            </a:r>
          </a:p>
          <a:p>
            <a:r>
              <a:rPr lang="en-US" sz="2400" dirty="0" err="1" smtClean="0">
                <a:latin typeface="Consolas" panose="020B0609020204030204" pitchFamily="49" charset="0"/>
                <a:cs typeface="Consolas" panose="020B0609020204030204" pitchFamily="49" charset="0"/>
              </a:rPr>
              <a:t>var</a:t>
            </a:r>
            <a:r>
              <a:rPr lang="en-US" sz="2400" dirty="0" smtClean="0">
                <a:latin typeface="Consolas" panose="020B0609020204030204" pitchFamily="49" charset="0"/>
                <a:cs typeface="Consolas" panose="020B0609020204030204" pitchFamily="49" charset="0"/>
              </a:rPr>
              <a:t> counts = {</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    values: (function(max) {</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var</a:t>
            </a:r>
            <a:r>
              <a:rPr lang="en-US" sz="2400" dirty="0" smtClean="0">
                <a:latin typeface="Consolas" panose="020B0609020204030204" pitchFamily="49" charset="0"/>
                <a:cs typeface="Consolas" panose="020B0609020204030204" pitchFamily="49" charset="0"/>
              </a:rPr>
              <a:t> res = [];</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                for(</a:t>
            </a:r>
            <a:r>
              <a:rPr lang="en-US" sz="2400" dirty="0" err="1" smtClean="0">
                <a:latin typeface="Consolas" panose="020B0609020204030204" pitchFamily="49" charset="0"/>
                <a:cs typeface="Consolas" panose="020B0609020204030204" pitchFamily="49" charset="0"/>
              </a:rPr>
              <a:t>var</a:t>
            </a: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i</a:t>
            </a:r>
            <a:r>
              <a:rPr lang="en-US" sz="2400" dirty="0" smtClean="0">
                <a:latin typeface="Consolas" panose="020B0609020204030204" pitchFamily="49" charset="0"/>
                <a:cs typeface="Consolas" panose="020B0609020204030204" pitchFamily="49" charset="0"/>
              </a:rPr>
              <a:t> = 0; </a:t>
            </a:r>
            <a:r>
              <a:rPr lang="en-US" sz="2400" dirty="0" err="1" smtClean="0">
                <a:latin typeface="Consolas" panose="020B0609020204030204" pitchFamily="49" charset="0"/>
                <a:cs typeface="Consolas" panose="020B0609020204030204" pitchFamily="49" charset="0"/>
              </a:rPr>
              <a:t>i</a:t>
            </a:r>
            <a:r>
              <a:rPr lang="en-US" sz="2400" dirty="0" smtClean="0">
                <a:latin typeface="Consolas" panose="020B0609020204030204" pitchFamily="49" charset="0"/>
                <a:cs typeface="Consolas" panose="020B0609020204030204" pitchFamily="49" charset="0"/>
              </a:rPr>
              <a:t> &lt; max; </a:t>
            </a:r>
            <a:r>
              <a:rPr lang="en-US" sz="2400" dirty="0" err="1" smtClean="0">
                <a:latin typeface="Consolas" panose="020B0609020204030204" pitchFamily="49" charset="0"/>
                <a:cs typeface="Consolas" panose="020B0609020204030204" pitchFamily="49" charset="0"/>
              </a:rPr>
              <a:t>i</a:t>
            </a:r>
            <a:r>
              <a:rPr lang="en-US" sz="2400" dirty="0" smtClean="0">
                <a:latin typeface="Consolas" panose="020B0609020204030204" pitchFamily="49" charset="0"/>
                <a:cs typeface="Consolas" panose="020B0609020204030204" pitchFamily="49" charset="0"/>
              </a:rPr>
              <a:t>++)</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                    res[</a:t>
            </a:r>
            <a:r>
              <a:rPr lang="en-US" sz="2400" dirty="0" err="1" smtClean="0">
                <a:latin typeface="Consolas" panose="020B0609020204030204" pitchFamily="49" charset="0"/>
                <a:cs typeface="Consolas" panose="020B0609020204030204" pitchFamily="49" charset="0"/>
              </a:rPr>
              <a:t>i</a:t>
            </a:r>
            <a:r>
              <a:rPr lang="en-US" sz="2400" dirty="0" smtClean="0">
                <a:latin typeface="Consolas" panose="020B0609020204030204" pitchFamily="49" charset="0"/>
                <a:cs typeface="Consolas" panose="020B0609020204030204" pitchFamily="49" charset="0"/>
              </a:rPr>
              <a:t>] = </a:t>
            </a:r>
            <a:r>
              <a:rPr lang="en-US" sz="2400" dirty="0" err="1" smtClean="0">
                <a:latin typeface="Consolas" panose="020B0609020204030204" pitchFamily="49" charset="0"/>
                <a:cs typeface="Consolas" panose="020B0609020204030204" pitchFamily="49" charset="0"/>
              </a:rPr>
              <a:t>i</a:t>
            </a:r>
            <a:r>
              <a:rPr lang="en-US" sz="2400" dirty="0" smtClean="0">
                <a:latin typeface="Consolas" panose="020B0609020204030204" pitchFamily="49" charset="0"/>
                <a:cs typeface="Consolas" panose="020B0609020204030204" pitchFamily="49" charset="0"/>
              </a:rPr>
              <a:t> + 1;</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                return res;</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            })(100),</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    name: "ascending counting numbers"</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a:t>
            </a:r>
            <a:endParaRPr lang="en-US" sz="2400" dirty="0">
              <a:latin typeface="Consolas" panose="020B0609020204030204" pitchFamily="49" charset="0"/>
              <a:cs typeface="Consolas" panose="020B0609020204030204" pitchFamily="49" charset="0"/>
            </a:endParaRPr>
          </a:p>
          <a:p>
            <a:pPr marL="0" indent="0">
              <a:buNone/>
            </a:pPr>
            <a:r>
              <a:rPr lang="en-US" sz="2400" b="1" dirty="0" smtClean="0">
                <a:cs typeface="Consolas" panose="020B0609020204030204" pitchFamily="49" charset="0"/>
              </a:rPr>
              <a:t>Self invoking functions allow you to build complex expressions using statements, in places where expressions are expected!</a:t>
            </a:r>
          </a:p>
        </p:txBody>
      </p:sp>
      <p:pic>
        <p:nvPicPr>
          <p:cNvPr id="2050" name="Picture 2" descr="http://eddyrivas.com/wp-content/uploads/2013/05/level-up.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63940" y="3763042"/>
            <a:ext cx="3528060" cy="1792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87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fade">
                                      <p:cBhvr>
                                        <p:cTn id="13"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Functions: First Class Citizens</a:t>
            </a:r>
            <a:endParaRPr lang="en-US" dirty="0"/>
          </a:p>
        </p:txBody>
      </p:sp>
      <p:sp>
        <p:nvSpPr>
          <p:cNvPr id="3" name="Content Placeholder 2"/>
          <p:cNvSpPr>
            <a:spLocks noGrp="1"/>
          </p:cNvSpPr>
          <p:nvPr>
            <p:ph idx="1"/>
          </p:nvPr>
        </p:nvSpPr>
        <p:spPr>
          <a:xfrm>
            <a:off x="1097279" y="1845734"/>
            <a:ext cx="7258445" cy="4509670"/>
          </a:xfrm>
        </p:spPr>
        <p:txBody>
          <a:bodyPr>
            <a:normAutofit fontScale="85000" lnSpcReduction="20000"/>
          </a:bodyPr>
          <a:lstStyle/>
          <a:p>
            <a:pPr marL="0" indent="0">
              <a:buNone/>
            </a:pPr>
            <a:r>
              <a:rPr lang="en-US" sz="2400" dirty="0" smtClean="0"/>
              <a:t>Functions are Objects, and can be used just like them!</a:t>
            </a:r>
          </a:p>
          <a:p>
            <a:r>
              <a:rPr lang="en-US" sz="2400" dirty="0" err="1" smtClean="0">
                <a:latin typeface="Consolas" panose="020B0609020204030204" pitchFamily="49" charset="0"/>
                <a:cs typeface="Consolas" panose="020B0609020204030204" pitchFamily="49" charset="0"/>
              </a:rPr>
              <a:t>var</a:t>
            </a:r>
            <a:r>
              <a:rPr lang="en-US" sz="2400" dirty="0" smtClean="0">
                <a:latin typeface="Consolas" panose="020B0609020204030204" pitchFamily="49" charset="0"/>
                <a:cs typeface="Consolas" panose="020B0609020204030204" pitchFamily="49" charset="0"/>
              </a:rPr>
              <a:t> funk = function(input) {</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    return input * -1;</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a:t>
            </a:r>
          </a:p>
          <a:p>
            <a:r>
              <a:rPr lang="en-US" sz="2400" dirty="0" smtClean="0">
                <a:latin typeface="Consolas" panose="020B0609020204030204" pitchFamily="49" charset="0"/>
                <a:cs typeface="Consolas" panose="020B0609020204030204" pitchFamily="49" charset="0"/>
              </a:rPr>
              <a:t>funk(5) =&gt; -5</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funk(-123) =&gt; 123</a:t>
            </a:r>
          </a:p>
          <a:p>
            <a:r>
              <a:rPr lang="en-US" sz="2400" dirty="0" err="1" smtClean="0">
                <a:latin typeface="Consolas" panose="020B0609020204030204" pitchFamily="49" charset="0"/>
                <a:cs typeface="Consolas" panose="020B0609020204030204" pitchFamily="49" charset="0"/>
              </a:rPr>
              <a:t>var</a:t>
            </a:r>
            <a:r>
              <a:rPr lang="en-US" sz="2400" dirty="0" smtClean="0">
                <a:latin typeface="Consolas" panose="020B0609020204030204" pitchFamily="49" charset="0"/>
                <a:cs typeface="Consolas" panose="020B0609020204030204" pitchFamily="49" charset="0"/>
              </a:rPr>
              <a:t> minus = funk;</a:t>
            </a:r>
          </a:p>
          <a:p>
            <a:r>
              <a:rPr lang="en-US" sz="2400" dirty="0" smtClean="0">
                <a:latin typeface="Consolas" panose="020B0609020204030204" pitchFamily="49" charset="0"/>
                <a:cs typeface="Consolas" panose="020B0609020204030204" pitchFamily="49" charset="0"/>
              </a:rPr>
              <a:t>minus(82) =&gt; -82</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minus(0) =&gt; 0</a:t>
            </a:r>
          </a:p>
          <a:p>
            <a:pPr marL="0" indent="0">
              <a:buNone/>
            </a:pPr>
            <a:r>
              <a:rPr lang="en-US" sz="2400" dirty="0" smtClean="0">
                <a:cs typeface="Consolas" panose="020B0609020204030204" pitchFamily="49" charset="0"/>
              </a:rPr>
              <a:t>You can even pass them as arguments!</a:t>
            </a:r>
          </a:p>
          <a:p>
            <a:r>
              <a:rPr lang="en-US" sz="2400" dirty="0" smtClean="0">
                <a:latin typeface="Consolas" panose="020B0609020204030204" pitchFamily="49" charset="0"/>
                <a:cs typeface="Consolas" panose="020B0609020204030204" pitchFamily="49" charset="0"/>
              </a:rPr>
              <a:t>function invoke(</a:t>
            </a:r>
            <a:r>
              <a:rPr lang="en-US" sz="2400" dirty="0" err="1" smtClean="0">
                <a:latin typeface="Consolas" panose="020B0609020204030204" pitchFamily="49" charset="0"/>
                <a:cs typeface="Consolas" panose="020B0609020204030204" pitchFamily="49" charset="0"/>
              </a:rPr>
              <a:t>func</a:t>
            </a:r>
            <a:r>
              <a:rPr lang="en-US" sz="2400" dirty="0" smtClean="0">
                <a:latin typeface="Consolas" panose="020B0609020204030204" pitchFamily="49" charset="0"/>
                <a:cs typeface="Consolas" panose="020B0609020204030204" pitchFamily="49" charset="0"/>
              </a:rPr>
              <a:t>) {</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    return </a:t>
            </a:r>
            <a:r>
              <a:rPr lang="en-US" sz="2400" dirty="0" err="1" smtClean="0">
                <a:latin typeface="Consolas" panose="020B0609020204030204" pitchFamily="49" charset="0"/>
                <a:cs typeface="Consolas" panose="020B0609020204030204" pitchFamily="49" charset="0"/>
              </a:rPr>
              <a:t>func</a:t>
            </a:r>
            <a:r>
              <a:rPr lang="en-US" sz="2400" dirty="0" smtClean="0">
                <a:latin typeface="Consolas" panose="020B0609020204030204" pitchFamily="49" charset="0"/>
                <a:cs typeface="Consolas" panose="020B0609020204030204" pitchFamily="49" charset="0"/>
              </a:rPr>
              <a:t>({});</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a:t>
            </a:r>
          </a:p>
          <a:p>
            <a:r>
              <a:rPr lang="en-US" sz="2400" dirty="0" smtClean="0">
                <a:latin typeface="Consolas" panose="020B0609020204030204" pitchFamily="49" charset="0"/>
                <a:cs typeface="Consolas" panose="020B0609020204030204" pitchFamily="49" charset="0"/>
              </a:rPr>
              <a:t>invoke(function(</a:t>
            </a:r>
            <a:r>
              <a:rPr lang="en-US" sz="2400" dirty="0" err="1" smtClean="0">
                <a:latin typeface="Consolas" panose="020B0609020204030204" pitchFamily="49" charset="0"/>
                <a:cs typeface="Consolas" panose="020B0609020204030204" pitchFamily="49" charset="0"/>
              </a:rPr>
              <a:t>arg</a:t>
            </a:r>
            <a:r>
              <a:rPr lang="en-US" sz="2400" dirty="0" smtClean="0">
                <a:latin typeface="Consolas" panose="020B0609020204030204" pitchFamily="49" charset="0"/>
                <a:cs typeface="Consolas" panose="020B0609020204030204" pitchFamily="49" charset="0"/>
              </a:rPr>
              <a:t>) { return "" + </a:t>
            </a:r>
            <a:r>
              <a:rPr lang="en-US" sz="2400" dirty="0" err="1" smtClean="0">
                <a:latin typeface="Consolas" panose="020B0609020204030204" pitchFamily="49" charset="0"/>
                <a:cs typeface="Consolas" panose="020B0609020204030204" pitchFamily="49" charset="0"/>
              </a:rPr>
              <a:t>arg</a:t>
            </a:r>
            <a:r>
              <a:rPr lang="en-US" sz="2400" dirty="0" smtClean="0">
                <a:latin typeface="Consolas" panose="020B0609020204030204" pitchFamily="49" charset="0"/>
                <a:cs typeface="Consolas" panose="020B0609020204030204" pitchFamily="49" charset="0"/>
              </a:rPr>
              <a:t> }) =&gt; ???</a:t>
            </a:r>
            <a:endParaRPr lang="en-US" sz="2400" dirty="0">
              <a:latin typeface="Consolas" panose="020B0609020204030204" pitchFamily="49" charset="0"/>
              <a:cs typeface="Consolas" panose="020B0609020204030204" pitchFamily="49" charset="0"/>
            </a:endParaRPr>
          </a:p>
        </p:txBody>
      </p:sp>
      <p:pic>
        <p:nvPicPr>
          <p:cNvPr id="4098" name="Picture 2" descr="http://bradwarthen.com/wp-content/uploads/2012/11/Thomas_Jefferson_by_Rembrandt_Peale_180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9018" y="2292545"/>
            <a:ext cx="3781644" cy="25637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318867" y="4989695"/>
            <a:ext cx="4261945" cy="830997"/>
          </a:xfrm>
          <a:prstGeom prst="rect">
            <a:avLst/>
          </a:prstGeom>
          <a:noFill/>
        </p:spPr>
        <p:txBody>
          <a:bodyPr wrap="square" rtlCol="0">
            <a:spAutoFit/>
          </a:bodyPr>
          <a:lstStyle/>
          <a:p>
            <a:r>
              <a:rPr lang="en-US" sz="1600" i="1" dirty="0" smtClean="0">
                <a:solidFill>
                  <a:schemeClr val="bg1">
                    <a:lumMod val="50000"/>
                  </a:schemeClr>
                </a:solidFill>
              </a:rPr>
              <a:t>"We hold these truths to be sacred and undeniable; that all Objects are created equal…"</a:t>
            </a:r>
          </a:p>
          <a:p>
            <a:pPr algn="r"/>
            <a:r>
              <a:rPr lang="en-US" sz="1600" dirty="0" smtClean="0">
                <a:solidFill>
                  <a:schemeClr val="bg1">
                    <a:lumMod val="50000"/>
                  </a:schemeClr>
                </a:solidFill>
              </a:rPr>
              <a:t>– Thomas Jefferson</a:t>
            </a:r>
            <a:endParaRPr lang="en-US" sz="1600" dirty="0">
              <a:solidFill>
                <a:schemeClr val="bg1">
                  <a:lumMod val="50000"/>
                </a:schemeClr>
              </a:solidFill>
            </a:endParaRPr>
          </a:p>
        </p:txBody>
      </p:sp>
    </p:spTree>
    <p:extLst>
      <p:ext uri="{BB962C8B-B14F-4D97-AF65-F5344CB8AC3E}">
        <p14:creationId xmlns:p14="http://schemas.microsoft.com/office/powerpoint/2010/main" val="378038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Functions: Second Class Citizens</a:t>
            </a:r>
            <a:endParaRPr lang="en-US" dirty="0"/>
          </a:p>
        </p:txBody>
      </p:sp>
      <p:pic>
        <p:nvPicPr>
          <p:cNvPr id="2050" name="Picture 2" descr="https://amadiaarifa2.files.wordpress.com/2014/10/hungergames_0049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69460"/>
            <a:ext cx="12212495" cy="50885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020674" y="2119885"/>
            <a:ext cx="1653802" cy="369332"/>
          </a:xfrm>
          <a:prstGeom prst="rect">
            <a:avLst/>
          </a:prstGeom>
          <a:solidFill>
            <a:schemeClr val="bg1">
              <a:lumMod val="85000"/>
            </a:schemeClr>
          </a:solidFill>
        </p:spPr>
        <p:txBody>
          <a:bodyPr wrap="square" rtlCol="0">
            <a:spAutoFit/>
          </a:bodyPr>
          <a:lstStyle/>
          <a:p>
            <a:pPr algn="ctr"/>
            <a:r>
              <a:rPr lang="en-US" dirty="0" smtClean="0">
                <a:latin typeface="Consolas" panose="020B0609020204030204" pitchFamily="49" charset="0"/>
                <a:cs typeface="Consolas" panose="020B0609020204030204" pitchFamily="49" charset="0"/>
              </a:rPr>
              <a:t>private int</a:t>
            </a:r>
            <a:endParaRPr lang="en-US" dirty="0">
              <a:latin typeface="Consolas" panose="020B0609020204030204" pitchFamily="49" charset="0"/>
              <a:cs typeface="Consolas" panose="020B0609020204030204" pitchFamily="49" charset="0"/>
            </a:endParaRPr>
          </a:p>
        </p:txBody>
      </p:sp>
      <p:sp>
        <p:nvSpPr>
          <p:cNvPr id="6" name="TextBox 5"/>
          <p:cNvSpPr txBox="1"/>
          <p:nvPr/>
        </p:nvSpPr>
        <p:spPr>
          <a:xfrm>
            <a:off x="971156" y="2656721"/>
            <a:ext cx="1722119" cy="369332"/>
          </a:xfrm>
          <a:prstGeom prst="rect">
            <a:avLst/>
          </a:prstGeom>
          <a:solidFill>
            <a:schemeClr val="bg1">
              <a:lumMod val="85000"/>
            </a:schemeClr>
          </a:solidFill>
        </p:spPr>
        <p:txBody>
          <a:bodyPr wrap="square" rtlCol="0">
            <a:spAutoFit/>
          </a:bodyPr>
          <a:lstStyle/>
          <a:p>
            <a:pPr algn="ctr"/>
            <a:r>
              <a:rPr lang="en-US" dirty="0" smtClean="0">
                <a:latin typeface="Consolas" panose="020B0609020204030204" pitchFamily="49" charset="0"/>
                <a:cs typeface="Consolas" panose="020B0609020204030204" pitchFamily="49" charset="0"/>
              </a:rPr>
              <a:t>public void</a:t>
            </a:r>
            <a:endParaRPr lang="en-US" dirty="0">
              <a:latin typeface="Consolas" panose="020B0609020204030204" pitchFamily="49" charset="0"/>
              <a:cs typeface="Consolas" panose="020B0609020204030204" pitchFamily="49" charset="0"/>
            </a:endParaRPr>
          </a:p>
        </p:txBody>
      </p:sp>
      <p:sp>
        <p:nvSpPr>
          <p:cNvPr id="7" name="TextBox 6"/>
          <p:cNvSpPr txBox="1"/>
          <p:nvPr/>
        </p:nvSpPr>
        <p:spPr>
          <a:xfrm>
            <a:off x="1681170" y="3402271"/>
            <a:ext cx="2323271" cy="369332"/>
          </a:xfrm>
          <a:prstGeom prst="rect">
            <a:avLst/>
          </a:prstGeom>
          <a:solidFill>
            <a:schemeClr val="bg1">
              <a:lumMod val="85000"/>
            </a:schemeClr>
          </a:solidFill>
        </p:spPr>
        <p:txBody>
          <a:bodyPr wrap="square" rtlCol="0">
            <a:spAutoFit/>
          </a:bodyPr>
          <a:lstStyle/>
          <a:p>
            <a:pPr algn="ctr"/>
            <a:r>
              <a:rPr lang="en-US" dirty="0" smtClean="0">
                <a:latin typeface="Consolas" panose="020B0609020204030204" pitchFamily="49" charset="0"/>
                <a:cs typeface="Consolas" panose="020B0609020204030204" pitchFamily="49" charset="0"/>
              </a:rPr>
              <a:t>protected String</a:t>
            </a:r>
            <a:endParaRPr lang="en-US" dirty="0">
              <a:latin typeface="Consolas" panose="020B0609020204030204" pitchFamily="49" charset="0"/>
              <a:cs typeface="Consolas" panose="020B0609020204030204" pitchFamily="49" charset="0"/>
            </a:endParaRPr>
          </a:p>
        </p:txBody>
      </p:sp>
      <p:sp>
        <p:nvSpPr>
          <p:cNvPr id="8" name="TextBox 7"/>
          <p:cNvSpPr txBox="1"/>
          <p:nvPr/>
        </p:nvSpPr>
        <p:spPr>
          <a:xfrm>
            <a:off x="10397449" y="2108336"/>
            <a:ext cx="1794551" cy="369332"/>
          </a:xfrm>
          <a:prstGeom prst="rect">
            <a:avLst/>
          </a:prstGeom>
          <a:solidFill>
            <a:schemeClr val="bg1">
              <a:lumMod val="85000"/>
            </a:schemeClr>
          </a:solidFill>
        </p:spPr>
        <p:txBody>
          <a:bodyPr wrap="square" rtlCol="0">
            <a:spAutoFit/>
          </a:bodyPr>
          <a:lstStyle/>
          <a:p>
            <a:pPr algn="ctr"/>
            <a:r>
              <a:rPr lang="en-US" dirty="0" smtClean="0">
                <a:latin typeface="Consolas" panose="020B0609020204030204" pitchFamily="49" charset="0"/>
                <a:cs typeface="Consolas" panose="020B0609020204030204" pitchFamily="49" charset="0"/>
              </a:rPr>
              <a:t>private void</a:t>
            </a:r>
            <a:endParaRPr lang="en-US" dirty="0">
              <a:latin typeface="Consolas" panose="020B0609020204030204" pitchFamily="49" charset="0"/>
              <a:cs typeface="Consolas" panose="020B0609020204030204" pitchFamily="49" charset="0"/>
            </a:endParaRPr>
          </a:p>
        </p:txBody>
      </p:sp>
      <p:sp>
        <p:nvSpPr>
          <p:cNvPr id="9" name="TextBox 8"/>
          <p:cNvSpPr txBox="1"/>
          <p:nvPr/>
        </p:nvSpPr>
        <p:spPr>
          <a:xfrm>
            <a:off x="8790850" y="4840553"/>
            <a:ext cx="1708984" cy="369332"/>
          </a:xfrm>
          <a:prstGeom prst="rect">
            <a:avLst/>
          </a:prstGeom>
          <a:solidFill>
            <a:srgbClr val="92D050"/>
          </a:solidFill>
        </p:spPr>
        <p:txBody>
          <a:bodyPr wrap="square" rtlCol="0">
            <a:spAutoFit/>
          </a:bodyPr>
          <a:lstStyle/>
          <a:p>
            <a:pPr algn="ctr"/>
            <a:r>
              <a:rPr lang="en-US" dirty="0">
                <a:latin typeface="Consolas" panose="020B0609020204030204" pitchFamily="49" charset="0"/>
                <a:cs typeface="Consolas" panose="020B0609020204030204" pitchFamily="49" charset="0"/>
              </a:rPr>
              <a:t>new Guard()</a:t>
            </a:r>
          </a:p>
        </p:txBody>
      </p:sp>
      <p:sp>
        <p:nvSpPr>
          <p:cNvPr id="10" name="TextBox 9"/>
          <p:cNvSpPr txBox="1"/>
          <p:nvPr/>
        </p:nvSpPr>
        <p:spPr>
          <a:xfrm>
            <a:off x="5541579" y="4898642"/>
            <a:ext cx="1710124" cy="369332"/>
          </a:xfrm>
          <a:prstGeom prst="rect">
            <a:avLst/>
          </a:prstGeom>
          <a:solidFill>
            <a:srgbClr val="92D050"/>
          </a:solidFill>
        </p:spPr>
        <p:txBody>
          <a:bodyPr wrap="square" rtlCol="0">
            <a:spAutoFit/>
          </a:bodyPr>
          <a:lstStyle/>
          <a:p>
            <a:pPr algn="ctr"/>
            <a:r>
              <a:rPr lang="en-US" dirty="0" smtClean="0">
                <a:latin typeface="Consolas" panose="020B0609020204030204" pitchFamily="49" charset="0"/>
                <a:cs typeface="Consolas" panose="020B0609020204030204" pitchFamily="49" charset="0"/>
              </a:rPr>
              <a:t>new Guard()</a:t>
            </a:r>
            <a:endParaRPr lang="en-US" dirty="0">
              <a:latin typeface="Consolas" panose="020B0609020204030204" pitchFamily="49" charset="0"/>
              <a:cs typeface="Consolas" panose="020B0609020204030204" pitchFamily="49" charset="0"/>
            </a:endParaRPr>
          </a:p>
        </p:txBody>
      </p:sp>
      <p:sp>
        <p:nvSpPr>
          <p:cNvPr id="5" name="TextBox 4"/>
          <p:cNvSpPr txBox="1"/>
          <p:nvPr/>
        </p:nvSpPr>
        <p:spPr>
          <a:xfrm>
            <a:off x="7883548" y="2293002"/>
            <a:ext cx="1551326" cy="646331"/>
          </a:xfrm>
          <a:prstGeom prst="rect">
            <a:avLst/>
          </a:prstGeom>
          <a:solidFill>
            <a:srgbClr val="00B050"/>
          </a:solidFill>
        </p:spPr>
        <p:txBody>
          <a:bodyPr wrap="square" rtlCol="0">
            <a:spAutoFit/>
          </a:bodyPr>
          <a:lstStyle/>
          <a:p>
            <a:r>
              <a:rPr lang="en-US" dirty="0" smtClean="0">
                <a:latin typeface="Consolas" panose="020B0609020204030204" pitchFamily="49" charset="0"/>
                <a:cs typeface="Consolas" panose="020B0609020204030204" pitchFamily="49" charset="0"/>
              </a:rPr>
              <a:t>implements Comparator</a:t>
            </a:r>
            <a:endParaRPr lang="en-US" dirty="0">
              <a:latin typeface="Consolas" panose="020B0609020204030204" pitchFamily="49" charset="0"/>
              <a:cs typeface="Consolas" panose="020B0609020204030204" pitchFamily="49" charset="0"/>
            </a:endParaRPr>
          </a:p>
        </p:txBody>
      </p:sp>
      <p:sp>
        <p:nvSpPr>
          <p:cNvPr id="13" name="TextBox 12"/>
          <p:cNvSpPr txBox="1"/>
          <p:nvPr/>
        </p:nvSpPr>
        <p:spPr>
          <a:xfrm>
            <a:off x="6615213" y="5545762"/>
            <a:ext cx="2536670" cy="369332"/>
          </a:xfrm>
          <a:prstGeom prst="rect">
            <a:avLst/>
          </a:prstGeom>
          <a:solidFill>
            <a:srgbClr val="FFC000"/>
          </a:solidFill>
        </p:spPr>
        <p:txBody>
          <a:bodyPr wrap="square" rtlCol="0">
            <a:spAutoFit/>
          </a:bodyPr>
          <a:lstStyle/>
          <a:p>
            <a:r>
              <a:rPr lang="en-US" dirty="0" smtClean="0">
                <a:latin typeface="Consolas" panose="020B0609020204030204" pitchFamily="49" charset="0"/>
                <a:cs typeface="Consolas" panose="020B0609020204030204" pitchFamily="49" charset="0"/>
              </a:rPr>
              <a:t>public int compare</a:t>
            </a:r>
            <a:endParaRPr lang="en-US" dirty="0">
              <a:latin typeface="Consolas" panose="020B0609020204030204" pitchFamily="49" charset="0"/>
              <a:cs typeface="Consolas" panose="020B0609020204030204" pitchFamily="49" charset="0"/>
            </a:endParaRPr>
          </a:p>
        </p:txBody>
      </p:sp>
      <p:sp>
        <p:nvSpPr>
          <p:cNvPr id="15" name="TextBox 14"/>
          <p:cNvSpPr txBox="1"/>
          <p:nvPr/>
        </p:nvSpPr>
        <p:spPr>
          <a:xfrm>
            <a:off x="503447" y="4098747"/>
            <a:ext cx="1806202" cy="369332"/>
          </a:xfrm>
          <a:prstGeom prst="rect">
            <a:avLst/>
          </a:prstGeom>
          <a:solidFill>
            <a:schemeClr val="bg1">
              <a:lumMod val="85000"/>
            </a:schemeClr>
          </a:solidFill>
        </p:spPr>
        <p:txBody>
          <a:bodyPr wrap="square" rtlCol="0">
            <a:spAutoFit/>
          </a:bodyPr>
          <a:lstStyle/>
          <a:p>
            <a:pPr algn="ctr"/>
            <a:r>
              <a:rPr lang="en-US" dirty="0" smtClean="0">
                <a:latin typeface="Consolas" panose="020B0609020204030204" pitchFamily="49" charset="0"/>
                <a:cs typeface="Consolas" panose="020B0609020204030204" pitchFamily="49" charset="0"/>
              </a:rPr>
              <a:t>private void</a:t>
            </a:r>
            <a:endParaRPr lang="en-US" dirty="0">
              <a:latin typeface="Consolas" panose="020B0609020204030204" pitchFamily="49" charset="0"/>
              <a:cs typeface="Consolas" panose="020B0609020204030204" pitchFamily="49" charset="0"/>
            </a:endParaRPr>
          </a:p>
        </p:txBody>
      </p:sp>
      <p:sp>
        <p:nvSpPr>
          <p:cNvPr id="14" name="TextBox 13"/>
          <p:cNvSpPr txBox="1"/>
          <p:nvPr/>
        </p:nvSpPr>
        <p:spPr>
          <a:xfrm>
            <a:off x="0" y="6486293"/>
            <a:ext cx="2049517" cy="369332"/>
          </a:xfrm>
          <a:prstGeom prst="rect">
            <a:avLst/>
          </a:prstGeom>
          <a:solidFill>
            <a:srgbClr val="92D050"/>
          </a:solidFill>
        </p:spPr>
        <p:txBody>
          <a:bodyPr wrap="square" rtlCol="0">
            <a:spAutoFit/>
          </a:bodyPr>
          <a:lstStyle/>
          <a:p>
            <a:pPr algn="ctr"/>
            <a:r>
              <a:rPr lang="en-US" dirty="0" smtClean="0">
                <a:latin typeface="Consolas" panose="020B0609020204030204" pitchFamily="49" charset="0"/>
                <a:cs typeface="Consolas" panose="020B0609020204030204" pitchFamily="49" charset="0"/>
              </a:rPr>
              <a:t>new Citizen()</a:t>
            </a:r>
            <a:endParaRPr lang="en-US" dirty="0">
              <a:latin typeface="Consolas" panose="020B0609020204030204" pitchFamily="49" charset="0"/>
              <a:cs typeface="Consolas" panose="020B0609020204030204" pitchFamily="49" charset="0"/>
            </a:endParaRPr>
          </a:p>
        </p:txBody>
      </p:sp>
      <p:sp>
        <p:nvSpPr>
          <p:cNvPr id="3" name="TextBox 2"/>
          <p:cNvSpPr txBox="1"/>
          <p:nvPr/>
        </p:nvSpPr>
        <p:spPr>
          <a:xfrm>
            <a:off x="6284505" y="207116"/>
            <a:ext cx="5734755" cy="830997"/>
          </a:xfrm>
          <a:prstGeom prst="rect">
            <a:avLst/>
          </a:prstGeom>
          <a:noFill/>
        </p:spPr>
        <p:txBody>
          <a:bodyPr wrap="square" rtlCol="0">
            <a:spAutoFit/>
          </a:bodyPr>
          <a:lstStyle/>
          <a:p>
            <a:pPr algn="r"/>
            <a:r>
              <a:rPr lang="en-US" sz="1600" i="1" dirty="0" smtClean="0">
                <a:solidFill>
                  <a:schemeClr val="bg1">
                    <a:lumMod val="50000"/>
                  </a:schemeClr>
                </a:solidFill>
              </a:rPr>
              <a:t>Advanced: The closest thing to Java functions as arguments is a class that implements the Comparator interface, which ensures it has a </a:t>
            </a:r>
            <a:r>
              <a:rPr lang="en-US" sz="1600" dirty="0" smtClean="0">
                <a:solidFill>
                  <a:schemeClr val="bg1">
                    <a:lumMod val="50000"/>
                  </a:schemeClr>
                </a:solidFill>
                <a:latin typeface="Consolas" panose="020B0609020204030204" pitchFamily="49" charset="0"/>
                <a:cs typeface="Consolas" panose="020B0609020204030204" pitchFamily="49" charset="0"/>
              </a:rPr>
              <a:t>compare</a:t>
            </a:r>
            <a:r>
              <a:rPr lang="en-US" sz="1600" i="1" dirty="0" smtClean="0">
                <a:solidFill>
                  <a:schemeClr val="bg1">
                    <a:lumMod val="50000"/>
                  </a:schemeClr>
                </a:solidFill>
              </a:rPr>
              <a:t> method to be called.</a:t>
            </a:r>
            <a:endParaRPr lang="en-US" sz="1600" i="1" dirty="0">
              <a:solidFill>
                <a:schemeClr val="bg1">
                  <a:lumMod val="50000"/>
                </a:schemeClr>
              </a:solidFill>
            </a:endParaRPr>
          </a:p>
        </p:txBody>
      </p:sp>
    </p:spTree>
    <p:extLst>
      <p:ext uri="{BB962C8B-B14F-4D97-AF65-F5344CB8AC3E}">
        <p14:creationId xmlns:p14="http://schemas.microsoft.com/office/powerpoint/2010/main" val="18919515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Concept: </a:t>
            </a:r>
            <a:r>
              <a:rPr lang="en-US" dirty="0" smtClean="0"/>
              <a:t>Variable Scope</a:t>
            </a:r>
            <a:endParaRPr lang="en-US" b="1" dirty="0"/>
          </a:p>
        </p:txBody>
      </p:sp>
      <p:sp>
        <p:nvSpPr>
          <p:cNvPr id="3" name="Content Placeholder 2"/>
          <p:cNvSpPr>
            <a:spLocks noGrp="1"/>
          </p:cNvSpPr>
          <p:nvPr>
            <p:ph idx="1"/>
          </p:nvPr>
        </p:nvSpPr>
        <p:spPr/>
        <p:txBody>
          <a:bodyPr>
            <a:normAutofit fontScale="92500" lnSpcReduction="20000"/>
          </a:bodyPr>
          <a:lstStyle/>
          <a:p>
            <a:pPr marL="0" indent="0">
              <a:buNone/>
            </a:pPr>
            <a:r>
              <a:rPr lang="en-US" sz="2400" dirty="0" smtClean="0"/>
              <a:t>Consider the following code:</a:t>
            </a:r>
          </a:p>
          <a:p>
            <a:r>
              <a:rPr lang="en-US" sz="2400" dirty="0" err="1" smtClean="0">
                <a:latin typeface="Consolas" panose="020B0609020204030204" pitchFamily="49" charset="0"/>
                <a:cs typeface="Consolas" panose="020B0609020204030204" pitchFamily="49" charset="0"/>
              </a:rPr>
              <a:t>var</a:t>
            </a:r>
            <a:r>
              <a:rPr lang="en-US" sz="2400" dirty="0" smtClean="0">
                <a:latin typeface="Consolas" panose="020B0609020204030204" pitchFamily="49" charset="0"/>
                <a:cs typeface="Consolas" panose="020B0609020204030204" pitchFamily="49" charset="0"/>
              </a:rPr>
              <a:t> a = "I think, therefore I am";</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if([]) {</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var</a:t>
            </a:r>
            <a:r>
              <a:rPr lang="en-US" sz="2400" dirty="0" smtClean="0">
                <a:latin typeface="Consolas" panose="020B0609020204030204" pitchFamily="49" charset="0"/>
                <a:cs typeface="Consolas" panose="020B0609020204030204" pitchFamily="49" charset="0"/>
              </a:rPr>
              <a:t> a = "I Object, therefore I Truthy"; </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console.log(a); =&gt; prints ???</a:t>
            </a:r>
          </a:p>
          <a:p>
            <a:r>
              <a:rPr lang="en-US" sz="2400" dirty="0" smtClean="0">
                <a:cs typeface="Consolas" panose="020B0609020204030204" pitchFamily="49" charset="0"/>
              </a:rPr>
              <a:t>JavaScript has </a:t>
            </a:r>
            <a:r>
              <a:rPr lang="en-US" sz="2400" i="1" dirty="0" smtClean="0">
                <a:cs typeface="Consolas" panose="020B0609020204030204" pitchFamily="49" charset="0"/>
              </a:rPr>
              <a:t>function scope</a:t>
            </a:r>
            <a:r>
              <a:rPr lang="en-US" sz="2400" dirty="0" smtClean="0">
                <a:cs typeface="Consolas" panose="020B0609020204030204" pitchFamily="49" charset="0"/>
              </a:rPr>
              <a:t>, not </a:t>
            </a:r>
            <a:r>
              <a:rPr lang="en-US" sz="2400" i="1" dirty="0" smtClean="0">
                <a:cs typeface="Consolas" panose="020B0609020204030204" pitchFamily="49" charset="0"/>
              </a:rPr>
              <a:t>block scope</a:t>
            </a:r>
            <a:r>
              <a:rPr lang="en-US" sz="2400" dirty="0" smtClean="0">
                <a:cs typeface="Consolas" panose="020B0609020204030204" pitchFamily="49" charset="0"/>
              </a:rPr>
              <a:t>. </a:t>
            </a:r>
          </a:p>
          <a:p>
            <a:pPr lvl="2"/>
            <a:r>
              <a:rPr lang="en-US" sz="1700" dirty="0" smtClean="0">
                <a:cs typeface="Consolas" panose="020B0609020204030204" pitchFamily="49" charset="0"/>
              </a:rPr>
              <a:t>Variables declared </a:t>
            </a:r>
            <a:r>
              <a:rPr lang="en-US" sz="1700" i="1" dirty="0" smtClean="0">
                <a:cs typeface="Consolas" panose="020B0609020204030204" pitchFamily="49" charset="0"/>
              </a:rPr>
              <a:t>inside functions</a:t>
            </a:r>
            <a:r>
              <a:rPr lang="en-US" sz="1700" dirty="0" smtClean="0">
                <a:cs typeface="Consolas" panose="020B0609020204030204" pitchFamily="49" charset="0"/>
              </a:rPr>
              <a:t> are only accessible from the function itself and other functions inside of it.</a:t>
            </a:r>
          </a:p>
          <a:p>
            <a:pPr lvl="2"/>
            <a:r>
              <a:rPr lang="en-US" sz="1700" dirty="0" smtClean="0">
                <a:cs typeface="Consolas" panose="020B0609020204030204" pitchFamily="49" charset="0"/>
              </a:rPr>
              <a:t>Variables can be declared and assigned twice with no problem</a:t>
            </a:r>
          </a:p>
          <a:p>
            <a:pPr lvl="2"/>
            <a:r>
              <a:rPr lang="en-US" sz="1700" i="1" dirty="0" smtClean="0">
                <a:solidFill>
                  <a:schemeClr val="bg1">
                    <a:lumMod val="50000"/>
                  </a:schemeClr>
                </a:solidFill>
                <a:cs typeface="Consolas" panose="020B0609020204030204" pitchFamily="49" charset="0"/>
              </a:rPr>
              <a:t>Advanced: Variables are "hoisted" to the top of the function, regardless of when defined. Ruby does this too!</a:t>
            </a:r>
          </a:p>
          <a:p>
            <a:r>
              <a:rPr lang="en-US" sz="2400" dirty="0" smtClean="0">
                <a:cs typeface="Consolas" panose="020B0609020204030204" pitchFamily="49" charset="0"/>
              </a:rPr>
              <a:t>Variables declared outside of functions are in the </a:t>
            </a:r>
            <a:r>
              <a:rPr lang="en-US" sz="2400" i="1" dirty="0" smtClean="0">
                <a:cs typeface="Consolas" panose="020B0609020204030204" pitchFamily="49" charset="0"/>
              </a:rPr>
              <a:t>global scope</a:t>
            </a:r>
            <a:r>
              <a:rPr lang="en-US" sz="2400" dirty="0" smtClean="0">
                <a:cs typeface="Consolas" panose="020B0609020204030204" pitchFamily="49" charset="0"/>
              </a:rPr>
              <a:t> or </a:t>
            </a:r>
            <a:r>
              <a:rPr lang="en-US" sz="2400" i="1" dirty="0" smtClean="0">
                <a:cs typeface="Consolas" panose="020B0609020204030204" pitchFamily="49" charset="0"/>
              </a:rPr>
              <a:t>global namespace</a:t>
            </a:r>
            <a:r>
              <a:rPr lang="en-US" sz="2400" dirty="0" smtClean="0">
                <a:cs typeface="Consolas" panose="020B0609020204030204" pitchFamily="49" charset="0"/>
              </a:rPr>
              <a:t>, as in, they can be accessed anywhere.</a:t>
            </a:r>
          </a:p>
          <a:p>
            <a:r>
              <a:rPr lang="en-US" sz="2400" b="1" dirty="0" smtClean="0">
                <a:solidFill>
                  <a:srgbClr val="0070C0"/>
                </a:solidFill>
                <a:cs typeface="Consolas" panose="020B0609020204030204" pitchFamily="49" charset="0"/>
              </a:rPr>
              <a:t>A function runs in the scope in which it was defined, not the scope with which it executes. </a:t>
            </a:r>
            <a:r>
              <a:rPr lang="en-US" sz="1900" i="1" dirty="0" smtClean="0">
                <a:solidFill>
                  <a:schemeClr val="tx1"/>
                </a:solidFill>
                <a:cs typeface="Consolas" panose="020B0609020204030204" pitchFamily="49" charset="0"/>
              </a:rPr>
              <a:t>The "exception" is the </a:t>
            </a:r>
            <a:r>
              <a:rPr lang="en-US" sz="1900" i="1" dirty="0" smtClean="0">
                <a:solidFill>
                  <a:schemeClr val="tx1"/>
                </a:solidFill>
                <a:latin typeface="Consolas" panose="020B0609020204030204" pitchFamily="49" charset="0"/>
                <a:cs typeface="Consolas" panose="020B0609020204030204" pitchFamily="49" charset="0"/>
              </a:rPr>
              <a:t>this</a:t>
            </a:r>
            <a:r>
              <a:rPr lang="en-US" sz="1900" i="1" dirty="0" smtClean="0">
                <a:solidFill>
                  <a:schemeClr val="tx1"/>
                </a:solidFill>
                <a:cs typeface="Consolas" panose="020B0609020204030204" pitchFamily="49" charset="0"/>
              </a:rPr>
              <a:t> keyword, which we'll talk about later.</a:t>
            </a:r>
            <a:endParaRPr lang="en-US" sz="1900" b="1" i="1" dirty="0" smtClean="0">
              <a:solidFill>
                <a:schemeClr val="tx1"/>
              </a:solidFill>
              <a:cs typeface="Consolas" panose="020B0609020204030204" pitchFamily="49" charset="0"/>
            </a:endParaRPr>
          </a:p>
          <a:p>
            <a:pPr marL="0" indent="0">
              <a:buNone/>
            </a:pP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58002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Scope in Practice</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sz="2800" dirty="0" smtClean="0">
                <a:cs typeface="Consolas" panose="020B0609020204030204" pitchFamily="49" charset="0"/>
              </a:rPr>
              <a:t>Functions can access variables outside of themselves, but not variables from nested functions.</a:t>
            </a:r>
          </a:p>
          <a:p>
            <a:r>
              <a:rPr lang="en-US" sz="2800" dirty="0" err="1" smtClean="0">
                <a:latin typeface="Consolas" panose="020B0609020204030204" pitchFamily="49" charset="0"/>
                <a:cs typeface="Consolas" panose="020B0609020204030204" pitchFamily="49" charset="0"/>
              </a:rPr>
              <a:t>var</a:t>
            </a:r>
            <a:r>
              <a:rPr lang="en-US" sz="2800" dirty="0" smtClean="0">
                <a:latin typeface="Consolas" panose="020B0609020204030204" pitchFamily="49" charset="0"/>
                <a:cs typeface="Consolas" panose="020B0609020204030204" pitchFamily="49" charset="0"/>
              </a:rPr>
              <a:t> </a:t>
            </a:r>
            <a:r>
              <a:rPr lang="en-US" sz="2800" dirty="0" err="1" smtClean="0">
                <a:latin typeface="Consolas" panose="020B0609020204030204" pitchFamily="49" charset="0"/>
                <a:cs typeface="Consolas" panose="020B0609020204030204" pitchFamily="49" charset="0"/>
              </a:rPr>
              <a:t>cantTouchThis</a:t>
            </a:r>
            <a:r>
              <a:rPr lang="en-US" sz="2800" dirty="0" smtClean="0">
                <a:latin typeface="Consolas" panose="020B0609020204030204" pitchFamily="49" charset="0"/>
                <a:cs typeface="Consolas" panose="020B0609020204030204" pitchFamily="49" charset="0"/>
              </a:rPr>
              <a:t> = function() {</a:t>
            </a:r>
            <a:br>
              <a:rPr lang="en-US" sz="2800" dirty="0" smtClean="0">
                <a:latin typeface="Consolas" panose="020B0609020204030204" pitchFamily="49" charset="0"/>
                <a:cs typeface="Consolas" panose="020B0609020204030204" pitchFamily="49" charset="0"/>
              </a:rPr>
            </a:br>
            <a:r>
              <a:rPr lang="en-US" sz="2800" dirty="0" smtClean="0">
                <a:latin typeface="Consolas" panose="020B0609020204030204" pitchFamily="49" charset="0"/>
                <a:cs typeface="Consolas" panose="020B0609020204030204" pitchFamily="49" charset="0"/>
              </a:rPr>
              <a:t>    </a:t>
            </a:r>
            <a:r>
              <a:rPr lang="en-US" sz="2800" dirty="0" err="1" smtClean="0">
                <a:latin typeface="Consolas" panose="020B0609020204030204" pitchFamily="49" charset="0"/>
                <a:cs typeface="Consolas" panose="020B0609020204030204" pitchFamily="49" charset="0"/>
              </a:rPr>
              <a:t>var</a:t>
            </a:r>
            <a:r>
              <a:rPr lang="en-US" sz="2800" dirty="0" smtClean="0">
                <a:latin typeface="Consolas" panose="020B0609020204030204" pitchFamily="49" charset="0"/>
                <a:cs typeface="Consolas" panose="020B0609020204030204" pitchFamily="49" charset="0"/>
              </a:rPr>
              <a:t> u = "MC Hammer";</a:t>
            </a:r>
            <a:br>
              <a:rPr lang="en-US" sz="2800" dirty="0" smtClean="0">
                <a:latin typeface="Consolas" panose="020B0609020204030204" pitchFamily="49" charset="0"/>
                <a:cs typeface="Consolas" panose="020B0609020204030204" pitchFamily="49" charset="0"/>
              </a:rPr>
            </a:br>
            <a:r>
              <a:rPr lang="en-US" sz="2800" dirty="0" smtClean="0">
                <a:latin typeface="Consolas" panose="020B0609020204030204" pitchFamily="49" charset="0"/>
                <a:cs typeface="Consolas" panose="020B0609020204030204" pitchFamily="49" charset="0"/>
              </a:rPr>
              <a:t>    return u;</a:t>
            </a:r>
            <a:br>
              <a:rPr lang="en-US" sz="2800" dirty="0" smtClean="0">
                <a:latin typeface="Consolas" panose="020B0609020204030204" pitchFamily="49" charset="0"/>
                <a:cs typeface="Consolas" panose="020B0609020204030204" pitchFamily="49" charset="0"/>
              </a:rPr>
            </a:br>
            <a:r>
              <a:rPr lang="en-US" sz="2800" dirty="0" smtClean="0">
                <a:latin typeface="Consolas" panose="020B0609020204030204" pitchFamily="49" charset="0"/>
                <a:cs typeface="Consolas" panose="020B0609020204030204" pitchFamily="49" charset="0"/>
              </a:rPr>
              <a:t>}</a:t>
            </a:r>
            <a:br>
              <a:rPr lang="en-US" sz="2800" dirty="0" smtClean="0">
                <a:latin typeface="Consolas" panose="020B0609020204030204" pitchFamily="49" charset="0"/>
                <a:cs typeface="Consolas" panose="020B0609020204030204" pitchFamily="49" charset="0"/>
              </a:rPr>
            </a:br>
            <a:r>
              <a:rPr lang="en-US" sz="2800" dirty="0" smtClean="0">
                <a:latin typeface="Consolas" panose="020B0609020204030204" pitchFamily="49" charset="0"/>
                <a:cs typeface="Consolas" panose="020B0609020204030204" pitchFamily="49" charset="0"/>
              </a:rPr>
              <a:t>console.log(u) =&gt; undefined</a:t>
            </a:r>
            <a:br>
              <a:rPr lang="en-US" sz="2800" dirty="0" smtClean="0">
                <a:latin typeface="Consolas" panose="020B0609020204030204" pitchFamily="49" charset="0"/>
                <a:cs typeface="Consolas" panose="020B0609020204030204" pitchFamily="49" charset="0"/>
              </a:rPr>
            </a:br>
            <a:r>
              <a:rPr lang="en-US" sz="2800" dirty="0" smtClean="0">
                <a:latin typeface="Consolas" panose="020B0609020204030204" pitchFamily="49" charset="0"/>
                <a:cs typeface="Consolas" panose="020B0609020204030204" pitchFamily="49" charset="0"/>
              </a:rPr>
              <a:t>console.log(</a:t>
            </a:r>
            <a:r>
              <a:rPr lang="en-US" sz="2800" dirty="0" err="1" smtClean="0">
                <a:latin typeface="Consolas" panose="020B0609020204030204" pitchFamily="49" charset="0"/>
                <a:cs typeface="Consolas" panose="020B0609020204030204" pitchFamily="49" charset="0"/>
              </a:rPr>
              <a:t>cantTouchThis</a:t>
            </a:r>
            <a:r>
              <a:rPr lang="en-US" sz="2800" dirty="0" smtClean="0">
                <a:latin typeface="Consolas" panose="020B0609020204030204" pitchFamily="49" charset="0"/>
                <a:cs typeface="Consolas" panose="020B0609020204030204" pitchFamily="49" charset="0"/>
              </a:rPr>
              <a:t>()) =&gt; "MC Hammer"</a:t>
            </a:r>
          </a:p>
          <a:p>
            <a:pPr marL="0" indent="0">
              <a:buNone/>
            </a:pPr>
            <a:r>
              <a:rPr lang="en-US" sz="2800" dirty="0" smtClean="0">
                <a:cs typeface="Consolas" panose="020B0609020204030204" pitchFamily="49" charset="0"/>
              </a:rPr>
              <a:t>What happens when the outer function has completed execution?</a:t>
            </a:r>
          </a:p>
          <a:p>
            <a:r>
              <a:rPr lang="en-US" sz="2800" dirty="0" err="1" smtClean="0">
                <a:latin typeface="Consolas" panose="020B0609020204030204" pitchFamily="49" charset="0"/>
                <a:cs typeface="Consolas" panose="020B0609020204030204" pitchFamily="49" charset="0"/>
              </a:rPr>
              <a:t>var</a:t>
            </a:r>
            <a:r>
              <a:rPr lang="en-US" sz="2800" dirty="0" smtClean="0">
                <a:latin typeface="Consolas" panose="020B0609020204030204" pitchFamily="49" charset="0"/>
                <a:cs typeface="Consolas" panose="020B0609020204030204" pitchFamily="49" charset="0"/>
              </a:rPr>
              <a:t> </a:t>
            </a:r>
            <a:r>
              <a:rPr lang="en-US" sz="2800" dirty="0" err="1" smtClean="0">
                <a:latin typeface="Consolas" panose="020B0609020204030204" pitchFamily="49" charset="0"/>
                <a:cs typeface="Consolas" panose="020B0609020204030204" pitchFamily="49" charset="0"/>
              </a:rPr>
              <a:t>i</a:t>
            </a:r>
            <a:r>
              <a:rPr lang="en-US" sz="2800" dirty="0" smtClean="0">
                <a:latin typeface="Consolas" panose="020B0609020204030204" pitchFamily="49" charset="0"/>
                <a:cs typeface="Consolas" panose="020B0609020204030204" pitchFamily="49" charset="0"/>
              </a:rPr>
              <a:t> = 0;</a:t>
            </a:r>
            <a:br>
              <a:rPr lang="en-US" sz="2800" dirty="0" smtClean="0">
                <a:latin typeface="Consolas" panose="020B0609020204030204" pitchFamily="49" charset="0"/>
                <a:cs typeface="Consolas" panose="020B0609020204030204" pitchFamily="49" charset="0"/>
              </a:rPr>
            </a:br>
            <a:r>
              <a:rPr lang="en-US" sz="2800" dirty="0" err="1" smtClean="0">
                <a:latin typeface="Consolas" panose="020B0609020204030204" pitchFamily="49" charset="0"/>
                <a:cs typeface="Consolas" panose="020B0609020204030204" pitchFamily="49" charset="0"/>
              </a:rPr>
              <a:t>var</a:t>
            </a:r>
            <a:r>
              <a:rPr lang="en-US" sz="2800" dirty="0" smtClean="0">
                <a:latin typeface="Consolas" panose="020B0609020204030204" pitchFamily="49" charset="0"/>
                <a:cs typeface="Consolas" panose="020B0609020204030204" pitchFamily="49" charset="0"/>
              </a:rPr>
              <a:t> nest = (function() {</a:t>
            </a:r>
            <a:br>
              <a:rPr lang="en-US" sz="2800" dirty="0" smtClean="0">
                <a:latin typeface="Consolas" panose="020B0609020204030204" pitchFamily="49" charset="0"/>
                <a:cs typeface="Consolas" panose="020B0609020204030204" pitchFamily="49" charset="0"/>
              </a:rPr>
            </a:br>
            <a:r>
              <a:rPr lang="en-US" sz="2800" dirty="0" smtClean="0">
                <a:latin typeface="Consolas" panose="020B0609020204030204" pitchFamily="49" charset="0"/>
                <a:cs typeface="Consolas" panose="020B0609020204030204" pitchFamily="49" charset="0"/>
              </a:rPr>
              <a:t>	</a:t>
            </a:r>
            <a:r>
              <a:rPr lang="en-US" sz="2800" dirty="0">
                <a:latin typeface="Consolas" panose="020B0609020204030204" pitchFamily="49" charset="0"/>
                <a:cs typeface="Consolas" panose="020B0609020204030204" pitchFamily="49" charset="0"/>
              </a:rPr>
              <a:t>	</a:t>
            </a:r>
            <a:r>
              <a:rPr lang="en-US" sz="2800" dirty="0" smtClean="0">
                <a:latin typeface="Consolas" panose="020B0609020204030204" pitchFamily="49" charset="0"/>
                <a:cs typeface="Consolas" panose="020B0609020204030204" pitchFamily="49" charset="0"/>
              </a:rPr>
              <a:t>		</a:t>
            </a:r>
            <a:r>
              <a:rPr lang="en-US" sz="2800" dirty="0" err="1" smtClean="0">
                <a:latin typeface="Consolas" panose="020B0609020204030204" pitchFamily="49" charset="0"/>
                <a:cs typeface="Consolas" panose="020B0609020204030204" pitchFamily="49" charset="0"/>
              </a:rPr>
              <a:t>var</a:t>
            </a:r>
            <a:r>
              <a:rPr lang="en-US" sz="2800" dirty="0" smtClean="0">
                <a:latin typeface="Consolas" panose="020B0609020204030204" pitchFamily="49" charset="0"/>
                <a:cs typeface="Consolas" panose="020B0609020204030204" pitchFamily="49" charset="0"/>
              </a:rPr>
              <a:t> </a:t>
            </a:r>
            <a:r>
              <a:rPr lang="en-US" sz="2800" dirty="0" err="1" smtClean="0">
                <a:latin typeface="Consolas" panose="020B0609020204030204" pitchFamily="49" charset="0"/>
                <a:cs typeface="Consolas" panose="020B0609020204030204" pitchFamily="49" charset="0"/>
              </a:rPr>
              <a:t>i</a:t>
            </a:r>
            <a:r>
              <a:rPr lang="en-US" sz="2800" dirty="0" smtClean="0">
                <a:latin typeface="Consolas" panose="020B0609020204030204" pitchFamily="49" charset="0"/>
                <a:cs typeface="Consolas" panose="020B0609020204030204" pitchFamily="49" charset="0"/>
              </a:rPr>
              <a:t> = 282;</a:t>
            </a:r>
            <a:br>
              <a:rPr lang="en-US" sz="2800" dirty="0" smtClean="0">
                <a:latin typeface="Consolas" panose="020B0609020204030204" pitchFamily="49" charset="0"/>
                <a:cs typeface="Consolas" panose="020B0609020204030204" pitchFamily="49" charset="0"/>
              </a:rPr>
            </a:br>
            <a:r>
              <a:rPr lang="en-US" sz="2800" dirty="0" smtClean="0">
                <a:latin typeface="Consolas" panose="020B0609020204030204" pitchFamily="49" charset="0"/>
                <a:cs typeface="Consolas" panose="020B0609020204030204" pitchFamily="49" charset="0"/>
              </a:rPr>
              <a:t>				return function() {</a:t>
            </a:r>
            <a:br>
              <a:rPr lang="en-US" sz="2800" dirty="0" smtClean="0">
                <a:latin typeface="Consolas" panose="020B0609020204030204" pitchFamily="49" charset="0"/>
                <a:cs typeface="Consolas" panose="020B0609020204030204" pitchFamily="49" charset="0"/>
              </a:rPr>
            </a:br>
            <a:r>
              <a:rPr lang="en-US" sz="2800" dirty="0" smtClean="0">
                <a:latin typeface="Consolas" panose="020B0609020204030204" pitchFamily="49" charset="0"/>
                <a:cs typeface="Consolas" panose="020B0609020204030204" pitchFamily="49" charset="0"/>
              </a:rPr>
              <a:t>						console.log(</a:t>
            </a:r>
            <a:r>
              <a:rPr lang="en-US" sz="2800" dirty="0" err="1" smtClean="0">
                <a:latin typeface="Consolas" panose="020B0609020204030204" pitchFamily="49" charset="0"/>
                <a:cs typeface="Consolas" panose="020B0609020204030204" pitchFamily="49" charset="0"/>
              </a:rPr>
              <a:t>i</a:t>
            </a:r>
            <a:r>
              <a:rPr lang="en-US" sz="2800" dirty="0" smtClean="0">
                <a:latin typeface="Consolas" panose="020B0609020204030204" pitchFamily="49" charset="0"/>
                <a:cs typeface="Consolas" panose="020B0609020204030204" pitchFamily="49" charset="0"/>
              </a:rPr>
              <a:t>);</a:t>
            </a:r>
            <a:br>
              <a:rPr lang="en-US" sz="2800" dirty="0" smtClean="0">
                <a:latin typeface="Consolas" panose="020B0609020204030204" pitchFamily="49" charset="0"/>
                <a:cs typeface="Consolas" panose="020B0609020204030204" pitchFamily="49" charset="0"/>
              </a:rPr>
            </a:br>
            <a:r>
              <a:rPr lang="en-US" sz="2800" dirty="0" smtClean="0">
                <a:latin typeface="Consolas" panose="020B0609020204030204" pitchFamily="49" charset="0"/>
                <a:cs typeface="Consolas" panose="020B0609020204030204" pitchFamily="49" charset="0"/>
              </a:rPr>
              <a:t>				       }; </a:t>
            </a:r>
            <a:br>
              <a:rPr lang="en-US" sz="2800" dirty="0" smtClean="0">
                <a:latin typeface="Consolas" panose="020B0609020204030204" pitchFamily="49" charset="0"/>
                <a:cs typeface="Consolas" panose="020B0609020204030204" pitchFamily="49" charset="0"/>
              </a:rPr>
            </a:br>
            <a:r>
              <a:rPr lang="en-US" sz="2800" dirty="0" smtClean="0">
                <a:latin typeface="Consolas" panose="020B0609020204030204" pitchFamily="49" charset="0"/>
                <a:cs typeface="Consolas" panose="020B0609020204030204" pitchFamily="49" charset="0"/>
              </a:rPr>
              <a:t>				})();</a:t>
            </a:r>
          </a:p>
          <a:p>
            <a:r>
              <a:rPr lang="en-US" sz="2800" dirty="0" smtClean="0">
                <a:latin typeface="Consolas" panose="020B0609020204030204" pitchFamily="49" charset="0"/>
                <a:cs typeface="Consolas" panose="020B0609020204030204" pitchFamily="49" charset="0"/>
              </a:rPr>
              <a:t>nest(); //prints ???</a:t>
            </a:r>
          </a:p>
          <a:p>
            <a:pPr marL="0" indent="0">
              <a:buNone/>
            </a:pPr>
            <a:endParaRPr lang="en-US" sz="2800" dirty="0">
              <a:latin typeface="Consolas" panose="020B0609020204030204" pitchFamily="49" charset="0"/>
              <a:cs typeface="Consolas" panose="020B0609020204030204" pitchFamily="49" charset="0"/>
            </a:endParaRPr>
          </a:p>
        </p:txBody>
      </p:sp>
      <p:pic>
        <p:nvPicPr>
          <p:cNvPr id="4" name="Picture 3"/>
          <p:cNvPicPr>
            <a:picLocks noChangeAspect="1"/>
          </p:cNvPicPr>
          <p:nvPr/>
        </p:nvPicPr>
        <p:blipFill>
          <a:blip r:embed="rId3"/>
          <a:stretch>
            <a:fillRect/>
          </a:stretch>
        </p:blipFill>
        <p:spPr>
          <a:xfrm>
            <a:off x="8359140" y="2400040"/>
            <a:ext cx="3441382" cy="2109094"/>
          </a:xfrm>
          <a:prstGeom prst="rect">
            <a:avLst/>
          </a:prstGeom>
        </p:spPr>
      </p:pic>
    </p:spTree>
    <p:extLst>
      <p:ext uri="{BB962C8B-B14F-4D97-AF65-F5344CB8AC3E}">
        <p14:creationId xmlns:p14="http://schemas.microsoft.com/office/powerpoint/2010/main" val="3884770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Last time on </a:t>
            </a:r>
            <a:r>
              <a:rPr lang="en-US" sz="4400" i="1" dirty="0" smtClean="0"/>
              <a:t>JavaScript from the Ground Up</a:t>
            </a:r>
            <a:endParaRPr lang="en-US" sz="4400" i="1" dirty="0"/>
          </a:p>
        </p:txBody>
      </p:sp>
      <p:sp>
        <p:nvSpPr>
          <p:cNvPr id="3" name="Content Placeholder 2"/>
          <p:cNvSpPr>
            <a:spLocks noGrp="1"/>
          </p:cNvSpPr>
          <p:nvPr>
            <p:ph idx="1"/>
          </p:nvPr>
        </p:nvSpPr>
        <p:spPr/>
        <p:txBody>
          <a:bodyPr>
            <a:normAutofit fontScale="92500" lnSpcReduction="10000"/>
          </a:bodyPr>
          <a:lstStyle/>
          <a:p>
            <a:pPr marL="0" indent="0" algn="r">
              <a:buNone/>
            </a:pPr>
            <a:r>
              <a:rPr lang="en-US" sz="2800" b="1" dirty="0">
                <a:solidFill>
                  <a:schemeClr val="tx1"/>
                </a:solidFill>
              </a:rPr>
              <a:t>"All expressions are objects, </a:t>
            </a:r>
            <a:br>
              <a:rPr lang="en-US" sz="2800" b="1" dirty="0">
                <a:solidFill>
                  <a:schemeClr val="tx1"/>
                </a:solidFill>
              </a:rPr>
            </a:br>
            <a:r>
              <a:rPr lang="en-US" sz="2800" b="1" dirty="0">
                <a:solidFill>
                  <a:schemeClr val="tx1"/>
                </a:solidFill>
              </a:rPr>
              <a:t>but some objects are more Object-like than others."</a:t>
            </a:r>
          </a:p>
          <a:p>
            <a:pPr marL="0" indent="0" algn="r">
              <a:buNone/>
            </a:pPr>
            <a:r>
              <a:rPr lang="en-US" sz="2800" dirty="0">
                <a:solidFill>
                  <a:schemeClr val="tx1"/>
                </a:solidFill>
              </a:rPr>
              <a:t>George Orwell, </a:t>
            </a:r>
            <a:r>
              <a:rPr lang="en-US" sz="2800" i="1" dirty="0">
                <a:solidFill>
                  <a:schemeClr val="tx1"/>
                </a:solidFill>
              </a:rPr>
              <a:t>Programmer Farm</a:t>
            </a:r>
            <a:endParaRPr lang="en-US" sz="2800" dirty="0">
              <a:solidFill>
                <a:schemeClr val="tx1"/>
              </a:solidFill>
            </a:endParaRPr>
          </a:p>
          <a:p>
            <a:r>
              <a:rPr lang="en-US" sz="2800" dirty="0" smtClean="0">
                <a:solidFill>
                  <a:schemeClr val="tx1"/>
                </a:solidFill>
              </a:rPr>
              <a:t>We learned about the </a:t>
            </a:r>
            <a:r>
              <a:rPr lang="en-US" sz="2800" b="1" dirty="0" smtClean="0">
                <a:solidFill>
                  <a:schemeClr val="tx1"/>
                </a:solidFill>
              </a:rPr>
              <a:t>Object</a:t>
            </a:r>
            <a:r>
              <a:rPr lang="en-US" sz="2800" dirty="0" smtClean="0">
                <a:solidFill>
                  <a:schemeClr val="tx1"/>
                </a:solidFill>
              </a:rPr>
              <a:t> (with a capital O), a type that can store key value pairs as </a:t>
            </a:r>
            <a:r>
              <a:rPr lang="en-US" sz="2800" i="1" dirty="0" smtClean="0">
                <a:solidFill>
                  <a:schemeClr val="tx1"/>
                </a:solidFill>
              </a:rPr>
              <a:t>properties</a:t>
            </a:r>
            <a:r>
              <a:rPr lang="en-US" sz="2800" dirty="0" smtClean="0">
                <a:solidFill>
                  <a:schemeClr val="tx1"/>
                </a:solidFill>
              </a:rPr>
              <a:t>. The object literal </a:t>
            </a:r>
            <a:r>
              <a:rPr lang="en-US" sz="2800" dirty="0" smtClean="0">
                <a:solidFill>
                  <a:schemeClr val="tx1"/>
                </a:solidFill>
                <a:latin typeface="Consolas" panose="020B0609020204030204" pitchFamily="49" charset="0"/>
                <a:cs typeface="Consolas" panose="020B0609020204030204" pitchFamily="49" charset="0"/>
              </a:rPr>
              <a:t>{}</a:t>
            </a:r>
            <a:r>
              <a:rPr lang="en-US" sz="2800" dirty="0" smtClean="0">
                <a:solidFill>
                  <a:schemeClr val="tx1"/>
                </a:solidFill>
              </a:rPr>
              <a:t> has no key value pairs* </a:t>
            </a:r>
            <a:r>
              <a:rPr lang="en-US" sz="1400" i="1" dirty="0" smtClean="0">
                <a:solidFill>
                  <a:schemeClr val="tx1"/>
                </a:solidFill>
              </a:rPr>
              <a:t>(*All objects actually have a special </a:t>
            </a:r>
            <a:r>
              <a:rPr lang="en-US" sz="1400" dirty="0" smtClean="0">
                <a:solidFill>
                  <a:schemeClr val="tx1"/>
                </a:solidFill>
                <a:latin typeface="Consolas" panose="020B0609020204030204" pitchFamily="49" charset="0"/>
                <a:cs typeface="Consolas" panose="020B0609020204030204" pitchFamily="49" charset="0"/>
              </a:rPr>
              <a:t>prototype</a:t>
            </a:r>
            <a:r>
              <a:rPr lang="en-US" sz="1400" i="1" dirty="0" smtClean="0">
                <a:solidFill>
                  <a:schemeClr val="tx1"/>
                </a:solidFill>
              </a:rPr>
              <a:t> property that we'll learn about soon).</a:t>
            </a:r>
          </a:p>
          <a:p>
            <a:r>
              <a:rPr lang="en-US" sz="2800" b="1" dirty="0" smtClean="0">
                <a:solidFill>
                  <a:schemeClr val="tx1"/>
                </a:solidFill>
              </a:rPr>
              <a:t>Objects</a:t>
            </a:r>
            <a:r>
              <a:rPr lang="en-US" sz="2800" dirty="0" smtClean="0">
                <a:solidFill>
                  <a:schemeClr val="tx1"/>
                </a:solidFill>
              </a:rPr>
              <a:t> can be referenced using </a:t>
            </a:r>
            <a:r>
              <a:rPr lang="en-US" sz="2800" i="1" dirty="0" smtClean="0">
                <a:solidFill>
                  <a:schemeClr val="tx1"/>
                </a:solidFill>
              </a:rPr>
              <a:t>dot notation</a:t>
            </a:r>
            <a:r>
              <a:rPr lang="en-US" sz="2800" dirty="0" smtClean="0">
                <a:solidFill>
                  <a:schemeClr val="tx1"/>
                </a:solidFill>
              </a:rPr>
              <a:t> or </a:t>
            </a:r>
            <a:r>
              <a:rPr lang="en-US" sz="2800" i="1" dirty="0" smtClean="0">
                <a:solidFill>
                  <a:schemeClr val="tx1"/>
                </a:solidFill>
              </a:rPr>
              <a:t>bracket notation</a:t>
            </a:r>
            <a:r>
              <a:rPr lang="en-US" sz="2800" dirty="0" smtClean="0">
                <a:solidFill>
                  <a:schemeClr val="tx1"/>
                </a:solidFill>
              </a:rPr>
              <a:t>. </a:t>
            </a:r>
          </a:p>
          <a:p>
            <a:pPr lvl="2"/>
            <a:r>
              <a:rPr lang="en-US" sz="2200" dirty="0" smtClean="0">
                <a:solidFill>
                  <a:schemeClr val="tx1"/>
                </a:solidFill>
              </a:rPr>
              <a:t>Bracket notation allows you to set and retrieve properties </a:t>
            </a:r>
            <a:r>
              <a:rPr lang="en-US" sz="2200" i="1" dirty="0" smtClean="0">
                <a:solidFill>
                  <a:schemeClr val="tx1"/>
                </a:solidFill>
              </a:rPr>
              <a:t>with a given string expression</a:t>
            </a:r>
            <a:r>
              <a:rPr lang="en-US" sz="2200" dirty="0" smtClean="0">
                <a:solidFill>
                  <a:schemeClr val="tx1"/>
                </a:solidFill>
              </a:rPr>
              <a:t>. This lets JavaScript objects to behave as </a:t>
            </a:r>
            <a:r>
              <a:rPr lang="en-US" sz="2200" i="1" dirty="0" smtClean="0">
                <a:solidFill>
                  <a:schemeClr val="tx1"/>
                </a:solidFill>
              </a:rPr>
              <a:t>maps</a:t>
            </a:r>
            <a:r>
              <a:rPr lang="en-US" sz="2200" dirty="0" smtClean="0">
                <a:solidFill>
                  <a:schemeClr val="tx1"/>
                </a:solidFill>
              </a:rPr>
              <a:t>.</a:t>
            </a:r>
          </a:p>
          <a:p>
            <a:r>
              <a:rPr lang="en-US" sz="2800" b="1" dirty="0" smtClean="0">
                <a:solidFill>
                  <a:schemeClr val="tx1"/>
                </a:solidFill>
              </a:rPr>
              <a:t>Objects</a:t>
            </a:r>
            <a:r>
              <a:rPr lang="en-US" sz="2800" dirty="0" smtClean="0">
                <a:solidFill>
                  <a:schemeClr val="tx1"/>
                </a:solidFill>
              </a:rPr>
              <a:t> are not </a:t>
            </a:r>
            <a:r>
              <a:rPr lang="en-US" sz="2800" i="1" dirty="0" smtClean="0">
                <a:solidFill>
                  <a:schemeClr val="tx1"/>
                </a:solidFill>
              </a:rPr>
              <a:t>copied</a:t>
            </a:r>
            <a:r>
              <a:rPr lang="en-US" sz="2800" dirty="0" smtClean="0">
                <a:solidFill>
                  <a:schemeClr val="tx1"/>
                </a:solidFill>
              </a:rPr>
              <a:t>, they are </a:t>
            </a:r>
            <a:r>
              <a:rPr lang="en-US" sz="2800" i="1" dirty="0" smtClean="0">
                <a:solidFill>
                  <a:schemeClr val="tx1"/>
                </a:solidFill>
              </a:rPr>
              <a:t>referenced</a:t>
            </a:r>
            <a:r>
              <a:rPr lang="en-US" sz="2800" dirty="0">
                <a:solidFill>
                  <a:schemeClr val="tx1"/>
                </a:solidFill>
              </a:rPr>
              <a:t> </a:t>
            </a:r>
            <a:r>
              <a:rPr lang="en-US" sz="2800" dirty="0" smtClean="0">
                <a:solidFill>
                  <a:schemeClr val="tx1"/>
                </a:solidFill>
              </a:rPr>
              <a:t>when assigned.</a:t>
            </a:r>
          </a:p>
          <a:p>
            <a:r>
              <a:rPr lang="en-US" sz="2800" dirty="0" smtClean="0">
                <a:solidFill>
                  <a:schemeClr val="tx1"/>
                </a:solidFill>
              </a:rPr>
              <a:t>The primitive types have properties too! </a:t>
            </a:r>
            <a:r>
              <a:rPr lang="en-US" sz="2800" dirty="0" smtClean="0">
                <a:solidFill>
                  <a:schemeClr val="tx1"/>
                </a:solidFill>
                <a:latin typeface="Consolas" panose="020B0609020204030204" pitchFamily="49" charset="0"/>
                <a:cs typeface="Consolas" panose="020B0609020204030204" pitchFamily="49" charset="0"/>
              </a:rPr>
              <a:t>"</a:t>
            </a:r>
            <a:r>
              <a:rPr lang="en-US" sz="2800" dirty="0" err="1" smtClean="0">
                <a:solidFill>
                  <a:schemeClr val="tx1"/>
                </a:solidFill>
                <a:latin typeface="Consolas" panose="020B0609020204030204" pitchFamily="49" charset="0"/>
                <a:cs typeface="Consolas" panose="020B0609020204030204" pitchFamily="49" charset="0"/>
              </a:rPr>
              <a:t>hey".length</a:t>
            </a:r>
            <a:r>
              <a:rPr lang="en-US" sz="2800" dirty="0" smtClean="0">
                <a:solidFill>
                  <a:schemeClr val="tx1"/>
                </a:solidFill>
                <a:latin typeface="Consolas" panose="020B0609020204030204" pitchFamily="49" charset="0"/>
                <a:cs typeface="Consolas" panose="020B0609020204030204" pitchFamily="49" charset="0"/>
              </a:rPr>
              <a:t> =&gt; 3</a:t>
            </a:r>
          </a:p>
          <a:p>
            <a:endParaRPr lang="en-US" sz="2800" b="1" dirty="0">
              <a:solidFill>
                <a:schemeClr val="tx1"/>
              </a:solidFill>
            </a:endParaRPr>
          </a:p>
        </p:txBody>
      </p:sp>
    </p:spTree>
    <p:extLst>
      <p:ext uri="{BB962C8B-B14F-4D97-AF65-F5344CB8AC3E}">
        <p14:creationId xmlns:p14="http://schemas.microsoft.com/office/powerpoint/2010/main" val="1787007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Concept:</a:t>
            </a:r>
            <a:r>
              <a:rPr lang="en-US" dirty="0" smtClean="0"/>
              <a:t> Named Function</a:t>
            </a:r>
            <a:endParaRPr lang="en-US" dirty="0"/>
          </a:p>
        </p:txBody>
      </p:sp>
      <p:sp>
        <p:nvSpPr>
          <p:cNvPr id="3" name="Content Placeholder 2"/>
          <p:cNvSpPr>
            <a:spLocks noGrp="1"/>
          </p:cNvSpPr>
          <p:nvPr>
            <p:ph idx="1"/>
          </p:nvPr>
        </p:nvSpPr>
        <p:spPr>
          <a:xfrm>
            <a:off x="1097279" y="1845734"/>
            <a:ext cx="10546081" cy="4509670"/>
          </a:xfrm>
        </p:spPr>
        <p:txBody>
          <a:bodyPr>
            <a:normAutofit fontScale="85000" lnSpcReduction="20000"/>
          </a:bodyPr>
          <a:lstStyle/>
          <a:p>
            <a:pPr marL="0" indent="0">
              <a:buNone/>
            </a:pPr>
            <a:r>
              <a:rPr lang="en-US" sz="2400" dirty="0" smtClean="0">
                <a:cs typeface="Consolas" panose="020B0609020204030204" pitchFamily="49" charset="0"/>
              </a:rPr>
              <a:t>A </a:t>
            </a:r>
            <a:r>
              <a:rPr lang="en-US" sz="2400" i="1" dirty="0" smtClean="0">
                <a:cs typeface="Consolas" panose="020B0609020204030204" pitchFamily="49" charset="0"/>
              </a:rPr>
              <a:t>named function</a:t>
            </a:r>
            <a:r>
              <a:rPr lang="en-US" sz="2400" dirty="0" smtClean="0">
                <a:cs typeface="Consolas" panose="020B0609020204030204" pitchFamily="49" charset="0"/>
              </a:rPr>
              <a:t> is a </a:t>
            </a:r>
            <a:r>
              <a:rPr lang="en-US" sz="2400" i="1" dirty="0" smtClean="0">
                <a:cs typeface="Consolas" panose="020B0609020204030204" pitchFamily="49" charset="0"/>
              </a:rPr>
              <a:t>function declaration</a:t>
            </a:r>
            <a:r>
              <a:rPr lang="en-US" sz="2400" dirty="0" smtClean="0">
                <a:cs typeface="Consolas" panose="020B0609020204030204" pitchFamily="49" charset="0"/>
              </a:rPr>
              <a:t> that has an identifier assigned to it.</a:t>
            </a:r>
          </a:p>
          <a:p>
            <a:pPr marL="0" indent="0" algn="ctr">
              <a:buNone/>
            </a:pPr>
            <a:r>
              <a:rPr lang="en-US" sz="3000" dirty="0" smtClean="0">
                <a:latin typeface="Consolas" panose="020B0609020204030204" pitchFamily="49" charset="0"/>
                <a:cs typeface="Consolas" panose="020B0609020204030204" pitchFamily="49" charset="0"/>
              </a:rPr>
              <a:t>function </a:t>
            </a:r>
            <a:r>
              <a:rPr lang="en-US" sz="3000" i="1" dirty="0" smtClean="0">
                <a:latin typeface="Consolas" panose="020B0609020204030204" pitchFamily="49" charset="0"/>
                <a:cs typeface="Consolas" panose="020B0609020204030204" pitchFamily="49" charset="0"/>
              </a:rPr>
              <a:t>name</a:t>
            </a:r>
            <a:r>
              <a:rPr lang="en-US" sz="3000" dirty="0" smtClean="0">
                <a:latin typeface="Consolas" panose="020B0609020204030204" pitchFamily="49" charset="0"/>
                <a:cs typeface="Consolas" panose="020B0609020204030204" pitchFamily="49" charset="0"/>
              </a:rPr>
              <a:t>(</a:t>
            </a:r>
            <a:r>
              <a:rPr lang="en-US" sz="3000" i="1" dirty="0" err="1" smtClean="0">
                <a:latin typeface="Consolas" panose="020B0609020204030204" pitchFamily="49" charset="0"/>
                <a:cs typeface="Consolas" panose="020B0609020204030204" pitchFamily="49" charset="0"/>
              </a:rPr>
              <a:t>args</a:t>
            </a:r>
            <a:r>
              <a:rPr lang="en-US" sz="3000" dirty="0" smtClean="0">
                <a:latin typeface="Consolas" panose="020B0609020204030204" pitchFamily="49" charset="0"/>
                <a:cs typeface="Consolas" panose="020B0609020204030204" pitchFamily="49" charset="0"/>
              </a:rPr>
              <a:t>) { </a:t>
            </a:r>
            <a:r>
              <a:rPr lang="en-US" sz="3000" i="1" dirty="0" smtClean="0">
                <a:latin typeface="Consolas" panose="020B0609020204030204" pitchFamily="49" charset="0"/>
                <a:cs typeface="Consolas" panose="020B0609020204030204" pitchFamily="49" charset="0"/>
              </a:rPr>
              <a:t>statements</a:t>
            </a:r>
            <a:r>
              <a:rPr lang="en-US" sz="3000" dirty="0" smtClean="0">
                <a:latin typeface="Consolas" panose="020B0609020204030204" pitchFamily="49" charset="0"/>
                <a:cs typeface="Consolas" panose="020B0609020204030204" pitchFamily="49" charset="0"/>
              </a:rPr>
              <a:t> }</a:t>
            </a:r>
          </a:p>
          <a:p>
            <a:pPr marL="0" indent="0">
              <a:buNone/>
            </a:pPr>
            <a:r>
              <a:rPr lang="en-US" sz="2400" dirty="0" smtClean="0">
                <a:cs typeface="Consolas" panose="020B0609020204030204" pitchFamily="49" charset="0"/>
              </a:rPr>
              <a:t>Named functions are special because they are defined at </a:t>
            </a:r>
            <a:r>
              <a:rPr lang="en-US" sz="2400" i="1" dirty="0" smtClean="0">
                <a:cs typeface="Consolas" panose="020B0609020204030204" pitchFamily="49" charset="0"/>
              </a:rPr>
              <a:t>parse time</a:t>
            </a:r>
            <a:r>
              <a:rPr lang="en-US" sz="2400" dirty="0" smtClean="0">
                <a:cs typeface="Consolas" panose="020B0609020204030204" pitchFamily="49" charset="0"/>
              </a:rPr>
              <a:t>, before </a:t>
            </a:r>
            <a:r>
              <a:rPr lang="en-US" sz="2400" i="1" dirty="0" smtClean="0">
                <a:cs typeface="Consolas" panose="020B0609020204030204" pitchFamily="49" charset="0"/>
              </a:rPr>
              <a:t>run time</a:t>
            </a:r>
            <a:r>
              <a:rPr lang="en-US" sz="2400" dirty="0" smtClean="0">
                <a:cs typeface="Consolas" panose="020B0609020204030204" pitchFamily="49" charset="0"/>
              </a:rPr>
              <a:t>. They can be referred to before the function is even declared in the code!</a:t>
            </a:r>
          </a:p>
          <a:p>
            <a:r>
              <a:rPr lang="en-US" sz="2400" dirty="0" err="1" smtClean="0">
                <a:latin typeface="Consolas" panose="020B0609020204030204" pitchFamily="49" charset="0"/>
                <a:cs typeface="Consolas" panose="020B0609020204030204" pitchFamily="49" charset="0"/>
              </a:rPr>
              <a:t>var</a:t>
            </a:r>
            <a:r>
              <a:rPr lang="en-US" sz="2400" dirty="0" smtClean="0">
                <a:latin typeface="Consolas" panose="020B0609020204030204" pitchFamily="49" charset="0"/>
                <a:cs typeface="Consolas" panose="020B0609020204030204" pitchFamily="49" charset="0"/>
              </a:rPr>
              <a:t> now = { year: new Date().</a:t>
            </a:r>
            <a:r>
              <a:rPr lang="en-US" sz="2400" dirty="0" err="1" smtClean="0">
                <a:latin typeface="Consolas" panose="020B0609020204030204" pitchFamily="49" charset="0"/>
                <a:cs typeface="Consolas" panose="020B0609020204030204" pitchFamily="49" charset="0"/>
              </a:rPr>
              <a:t>getFullYear</a:t>
            </a:r>
            <a:r>
              <a:rPr lang="en-US" sz="2400" dirty="0" smtClean="0">
                <a:latin typeface="Consolas" panose="020B0609020204030204" pitchFamily="49" charset="0"/>
                <a:cs typeface="Consolas" panose="020B0609020204030204" pitchFamily="49" charset="0"/>
              </a:rPr>
              <a:t>() };</a:t>
            </a:r>
            <a:br>
              <a:rPr lang="en-US" sz="2400" dirty="0" smtClean="0">
                <a:latin typeface="Consolas" panose="020B0609020204030204" pitchFamily="49" charset="0"/>
                <a:cs typeface="Consolas" panose="020B0609020204030204" pitchFamily="49" charset="0"/>
              </a:rPr>
            </a:br>
            <a:r>
              <a:rPr lang="en-US" sz="2400" dirty="0" err="1" smtClean="0">
                <a:latin typeface="Consolas" panose="020B0609020204030204" pitchFamily="49" charset="0"/>
                <a:cs typeface="Consolas" panose="020B0609020204030204" pitchFamily="49" charset="0"/>
              </a:rPr>
              <a:t>timeTravel</a:t>
            </a:r>
            <a:r>
              <a:rPr lang="en-US" sz="2400" dirty="0" smtClean="0">
                <a:latin typeface="Consolas" panose="020B0609020204030204" pitchFamily="49" charset="0"/>
                <a:cs typeface="Consolas" panose="020B0609020204030204" pitchFamily="49" charset="0"/>
              </a:rPr>
              <a:t>(now, 1985);</a:t>
            </a:r>
          </a:p>
          <a:p>
            <a:r>
              <a:rPr lang="en-US" sz="2400" dirty="0" smtClean="0">
                <a:latin typeface="Consolas" panose="020B0609020204030204" pitchFamily="49" charset="0"/>
                <a:cs typeface="Consolas" panose="020B0609020204030204" pitchFamily="49" charset="0"/>
              </a:rPr>
              <a:t>function </a:t>
            </a:r>
            <a:r>
              <a:rPr lang="en-US" sz="2400" dirty="0" err="1" smtClean="0">
                <a:latin typeface="Consolas" panose="020B0609020204030204" pitchFamily="49" charset="0"/>
                <a:cs typeface="Consolas" panose="020B0609020204030204" pitchFamily="49" charset="0"/>
              </a:rPr>
              <a:t>timeTravel</a:t>
            </a:r>
            <a:r>
              <a:rPr lang="en-US" sz="2400" dirty="0" smtClean="0">
                <a:latin typeface="Consolas" panose="020B0609020204030204" pitchFamily="49" charset="0"/>
                <a:cs typeface="Consolas" panose="020B0609020204030204" pitchFamily="49" charset="0"/>
              </a:rPr>
              <a:t>(time, date) {</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    console.log(date &gt; new Date().</a:t>
            </a:r>
            <a:r>
              <a:rPr lang="en-US" sz="2400" dirty="0" err="1" smtClean="0">
                <a:latin typeface="Consolas" panose="020B0609020204030204" pitchFamily="49" charset="0"/>
                <a:cs typeface="Consolas" panose="020B0609020204030204" pitchFamily="49" charset="0"/>
              </a:rPr>
              <a:t>getFullYear</a:t>
            </a:r>
            <a:r>
              <a:rPr lang="en-US" sz="2400" dirty="0" smtClean="0">
                <a:latin typeface="Consolas" panose="020B0609020204030204" pitchFamily="49" charset="0"/>
                <a:cs typeface="Consolas" panose="020B0609020204030204" pitchFamily="49" charset="0"/>
              </a:rPr>
              <a:t>() ?</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                "Where we're going, we don't need roads!" :</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                "We're sending you back to the future!");</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    if(time </a:t>
            </a:r>
            <a:r>
              <a:rPr lang="en-US" sz="2400" dirty="0" err="1" smtClean="0">
                <a:solidFill>
                  <a:srgbClr val="0070C0"/>
                </a:solidFill>
                <a:latin typeface="Consolas" panose="020B0609020204030204" pitchFamily="49" charset="0"/>
                <a:cs typeface="Consolas" panose="020B0609020204030204" pitchFamily="49" charset="0"/>
              </a:rPr>
              <a:t>instanceof</a:t>
            </a:r>
            <a:r>
              <a:rPr lang="en-US" sz="2400" dirty="0" smtClean="0">
                <a:solidFill>
                  <a:srgbClr val="0070C0"/>
                </a:solidFill>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Object) </a:t>
            </a:r>
            <a:r>
              <a:rPr lang="en-US" sz="2400" dirty="0" err="1" smtClean="0">
                <a:latin typeface="Consolas" panose="020B0609020204030204" pitchFamily="49" charset="0"/>
                <a:cs typeface="Consolas" panose="020B0609020204030204" pitchFamily="49" charset="0"/>
              </a:rPr>
              <a:t>time.year</a:t>
            </a:r>
            <a:r>
              <a:rPr lang="en-US" sz="2400" dirty="0" smtClean="0">
                <a:latin typeface="Consolas" panose="020B0609020204030204" pitchFamily="49" charset="0"/>
                <a:cs typeface="Consolas" panose="020B0609020204030204" pitchFamily="49" charset="0"/>
              </a:rPr>
              <a:t> = date;</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    else time = { year: date };</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    return time;</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 </a:t>
            </a:r>
          </a:p>
        </p:txBody>
      </p:sp>
      <p:pic>
        <p:nvPicPr>
          <p:cNvPr id="1026" name="Picture 2" descr="http://davidnicksay.com/wp-content/uploads/2015/04/120836_story__delorea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92540" y="5200390"/>
            <a:ext cx="3291840" cy="1657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81947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Concept:</a:t>
            </a:r>
            <a:r>
              <a:rPr lang="en-US" dirty="0" smtClean="0"/>
              <a:t> Callback</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2400" dirty="0" smtClean="0"/>
              <a:t>A </a:t>
            </a:r>
            <a:r>
              <a:rPr lang="en-US" sz="2400" i="1" dirty="0" smtClean="0"/>
              <a:t>callback</a:t>
            </a:r>
            <a:r>
              <a:rPr lang="en-US" sz="2400" dirty="0" smtClean="0"/>
              <a:t> is a broad term for a </a:t>
            </a:r>
            <a:r>
              <a:rPr lang="en-US" sz="2400" u="sng" dirty="0" smtClean="0"/>
              <a:t>function passed as an argument</a:t>
            </a:r>
            <a:r>
              <a:rPr lang="en-US" sz="2400" dirty="0" smtClean="0"/>
              <a:t>. Typically, the </a:t>
            </a:r>
            <a:r>
              <a:rPr lang="en-US" sz="2400" i="1" dirty="0" smtClean="0"/>
              <a:t>callback</a:t>
            </a:r>
            <a:r>
              <a:rPr lang="en-US" sz="2400" dirty="0" smtClean="0"/>
              <a:t> is executed (invoked) at least once. Consider:</a:t>
            </a:r>
          </a:p>
          <a:p>
            <a:pPr marL="0" indent="0">
              <a:buNone/>
            </a:pPr>
            <a:r>
              <a:rPr lang="en-US" sz="2400" dirty="0" smtClean="0"/>
              <a:t>The Array class has a </a:t>
            </a:r>
            <a:r>
              <a:rPr lang="en-US" sz="2400" i="1" dirty="0" smtClean="0"/>
              <a:t>map</a:t>
            </a:r>
            <a:r>
              <a:rPr lang="en-US" sz="2400" dirty="0" smtClean="0"/>
              <a:t> method that returns a new array with the results of calling a function argument on every element in the array.</a:t>
            </a:r>
          </a:p>
          <a:p>
            <a:r>
              <a:rPr lang="en-US" sz="2400" dirty="0" smtClean="0">
                <a:latin typeface="Consolas" panose="020B0609020204030204" pitchFamily="49" charset="0"/>
                <a:cs typeface="Consolas" panose="020B0609020204030204" pitchFamily="49" charset="0"/>
              </a:rPr>
              <a:t>function abs(value) {</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    return value &lt; 0 ? -value : value;</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a:t>
            </a:r>
          </a:p>
          <a:p>
            <a:r>
              <a:rPr lang="en-US" sz="2400" dirty="0" smtClean="0">
                <a:latin typeface="Consolas" panose="020B0609020204030204" pitchFamily="49" charset="0"/>
                <a:cs typeface="Consolas" panose="020B0609020204030204" pitchFamily="49" charset="0"/>
              </a:rPr>
              <a:t>[-5, 2, 0, -9].map(abs) =&gt; [5, 2, 0, 9]</a:t>
            </a:r>
          </a:p>
          <a:p>
            <a:pPr marL="0" indent="0">
              <a:buNone/>
            </a:pPr>
            <a:r>
              <a:rPr lang="en-US" sz="2400" dirty="0" smtClean="0"/>
              <a:t>Another useful method is </a:t>
            </a:r>
            <a:r>
              <a:rPr lang="en-US" sz="2400" i="1" dirty="0" smtClean="0"/>
              <a:t>filter</a:t>
            </a:r>
            <a:r>
              <a:rPr lang="en-US" sz="2400" dirty="0" smtClean="0"/>
              <a:t>, which returns a new array of elements only containing those that, when called on the provided function, express truthy.</a:t>
            </a:r>
          </a:p>
          <a:p>
            <a:r>
              <a:rPr lang="en-US" sz="2400" dirty="0" smtClean="0">
                <a:latin typeface="Consolas" panose="020B0609020204030204" pitchFamily="49" charset="0"/>
                <a:cs typeface="Consolas" panose="020B0609020204030204" pitchFamily="49" charset="0"/>
              </a:rPr>
              <a:t>[-93, 328, 3, -4, 17].map(abs).filter(function(value) { </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    return !(value % 2)</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 =&gt; [328, 4]</a:t>
            </a:r>
          </a:p>
          <a:p>
            <a:pPr marL="0" indent="0">
              <a:buNone/>
            </a:pPr>
            <a:r>
              <a:rPr lang="en-US" sz="2400" dirty="0" smtClean="0"/>
              <a:t>We'll encounter and use callbacks all over JavaScript! </a:t>
            </a:r>
            <a:r>
              <a:rPr lang="en-US" sz="1700" i="1" dirty="0" smtClean="0">
                <a:solidFill>
                  <a:schemeClr val="bg1">
                    <a:lumMod val="50000"/>
                  </a:schemeClr>
                </a:solidFill>
              </a:rPr>
              <a:t>Advanced: There's an  </a:t>
            </a:r>
            <a:r>
              <a:rPr lang="en-US" sz="1700" dirty="0" err="1" smtClean="0">
                <a:solidFill>
                  <a:schemeClr val="bg1">
                    <a:lumMod val="50000"/>
                  </a:schemeClr>
                </a:solidFill>
                <a:latin typeface="Consolas" panose="020B0609020204030204" pitchFamily="49" charset="0"/>
                <a:cs typeface="Consolas" panose="020B0609020204030204" pitchFamily="49" charset="0"/>
              </a:rPr>
              <a:t>Array.reduce</a:t>
            </a:r>
            <a:r>
              <a:rPr lang="en-US" sz="1700" dirty="0" smtClean="0">
                <a:solidFill>
                  <a:schemeClr val="bg1">
                    <a:lumMod val="50000"/>
                  </a:schemeClr>
                </a:solidFill>
                <a:latin typeface="Consolas" panose="020B0609020204030204" pitchFamily="49" charset="0"/>
                <a:cs typeface="Consolas" panose="020B0609020204030204" pitchFamily="49" charset="0"/>
              </a:rPr>
              <a:t> </a:t>
            </a:r>
            <a:r>
              <a:rPr lang="en-US" sz="1700" i="1" dirty="0" smtClean="0">
                <a:solidFill>
                  <a:schemeClr val="bg1">
                    <a:lumMod val="50000"/>
                  </a:schemeClr>
                </a:solidFill>
              </a:rPr>
              <a:t>too!</a:t>
            </a:r>
            <a:endParaRPr lang="en-US" sz="2400" i="1" dirty="0">
              <a:solidFill>
                <a:schemeClr val="bg1">
                  <a:lumMod val="50000"/>
                </a:schemeClr>
              </a:solidFill>
            </a:endParaRPr>
          </a:p>
        </p:txBody>
      </p:sp>
    </p:spTree>
    <p:extLst>
      <p:ext uri="{BB962C8B-B14F-4D97-AF65-F5344CB8AC3E}">
        <p14:creationId xmlns:p14="http://schemas.microsoft.com/office/powerpoint/2010/main" val="2447192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of the Day</a:t>
            </a:r>
            <a:endParaRPr lang="en-US" dirty="0"/>
          </a:p>
        </p:txBody>
      </p:sp>
      <p:sp>
        <p:nvSpPr>
          <p:cNvPr id="3" name="Content Placeholder 2"/>
          <p:cNvSpPr>
            <a:spLocks noGrp="1"/>
          </p:cNvSpPr>
          <p:nvPr>
            <p:ph idx="1"/>
          </p:nvPr>
        </p:nvSpPr>
        <p:spPr>
          <a:xfrm>
            <a:off x="1097280" y="1845734"/>
            <a:ext cx="7148722" cy="4585546"/>
          </a:xfrm>
        </p:spPr>
        <p:txBody>
          <a:bodyPr>
            <a:normAutofit fontScale="92500" lnSpcReduction="10000"/>
          </a:bodyPr>
          <a:lstStyle/>
          <a:p>
            <a:pPr marL="0" indent="0">
              <a:buNone/>
            </a:pPr>
            <a:r>
              <a:rPr lang="en-US" sz="2400" dirty="0" smtClean="0"/>
              <a:t>Professor Xavier is developing </a:t>
            </a:r>
            <a:r>
              <a:rPr lang="en-US" sz="2400" dirty="0" err="1" smtClean="0"/>
              <a:t>Cerebro</a:t>
            </a:r>
            <a:r>
              <a:rPr lang="en-US" sz="2400" dirty="0" smtClean="0"/>
              <a:t> and </a:t>
            </a:r>
            <a:r>
              <a:rPr lang="en-US" sz="2400" dirty="0" smtClean="0"/>
              <a:t>wants to compile a list of mutant powers (properties) and mutants (Objects).</a:t>
            </a:r>
            <a:endParaRPr lang="en-US" sz="2400" dirty="0" smtClean="0"/>
          </a:p>
          <a:p>
            <a:r>
              <a:rPr lang="en-US" sz="2400" dirty="0" smtClean="0"/>
              <a:t>Write a function </a:t>
            </a:r>
            <a:r>
              <a:rPr lang="en-US" sz="2400" dirty="0" err="1" smtClean="0">
                <a:latin typeface="Consolas" panose="020B0609020204030204" pitchFamily="49" charset="0"/>
                <a:cs typeface="Consolas" panose="020B0609020204030204" pitchFamily="49" charset="0"/>
              </a:rPr>
              <a:t>Cerebro</a:t>
            </a:r>
            <a:r>
              <a:rPr lang="en-US" sz="2400" dirty="0" smtClean="0"/>
              <a:t> that takes </a:t>
            </a:r>
            <a:r>
              <a:rPr lang="en-US" sz="2400" dirty="0" smtClean="0"/>
              <a:t>two Object arguments, the first being powers list so far, and the second being the mutant encountered. For each of the mutant's powers, add his/her name to the list accordingly.</a:t>
            </a:r>
          </a:p>
          <a:p>
            <a:pPr marL="0" indent="0">
              <a:buNone/>
            </a:pPr>
            <a:r>
              <a:rPr lang="en-US" sz="2400" dirty="0" err="1" smtClean="0"/>
              <a:t>Magento</a:t>
            </a:r>
            <a:r>
              <a:rPr lang="en-US" sz="2400" dirty="0" smtClean="0"/>
              <a:t> </a:t>
            </a:r>
            <a:r>
              <a:rPr lang="en-US" sz="2400" dirty="0" smtClean="0"/>
              <a:t>has other plans and seeks to steal all the powers (properties) of other mutants (Objects).</a:t>
            </a:r>
          </a:p>
          <a:p>
            <a:r>
              <a:rPr lang="en-US" sz="2400" dirty="0" smtClean="0"/>
              <a:t>Write a function </a:t>
            </a:r>
            <a:r>
              <a:rPr lang="en-US" sz="2400" dirty="0" smtClean="0">
                <a:latin typeface="Consolas" panose="020B0609020204030204" pitchFamily="49" charset="0"/>
                <a:cs typeface="Consolas" panose="020B0609020204030204" pitchFamily="49" charset="0"/>
              </a:rPr>
              <a:t>Magneto</a:t>
            </a:r>
            <a:r>
              <a:rPr lang="en-US" sz="2400" dirty="0" smtClean="0"/>
              <a:t> that takes two </a:t>
            </a:r>
            <a:r>
              <a:rPr lang="en-US" sz="2400" dirty="0" smtClean="0">
                <a:latin typeface="Consolas" panose="020B0609020204030204" pitchFamily="49" charset="0"/>
                <a:cs typeface="Consolas" panose="020B0609020204030204" pitchFamily="49" charset="0"/>
              </a:rPr>
              <a:t>Object</a:t>
            </a:r>
            <a:r>
              <a:rPr lang="en-US" sz="2400" dirty="0" smtClean="0"/>
              <a:t> arguments and steals (removes) all the properties from the second Object and gives them (replaces) to the first.</a:t>
            </a:r>
          </a:p>
          <a:p>
            <a:r>
              <a:rPr lang="en-US" sz="2400" dirty="0" smtClean="0"/>
              <a:t>Bonus: Have </a:t>
            </a:r>
            <a:r>
              <a:rPr lang="en-US" sz="2400" dirty="0" smtClean="0">
                <a:latin typeface="Consolas" panose="020B0609020204030204" pitchFamily="49" charset="0"/>
                <a:cs typeface="Consolas" panose="020B0609020204030204" pitchFamily="49" charset="0"/>
              </a:rPr>
              <a:t>Magneto</a:t>
            </a:r>
            <a:r>
              <a:rPr lang="en-US" sz="2400" dirty="0" smtClean="0"/>
              <a:t> take a single argument, the target, and modify an Object that is not publicly accessible.</a:t>
            </a:r>
            <a:endParaRPr lang="en-US" dirty="0" smtClean="0"/>
          </a:p>
        </p:txBody>
      </p:sp>
      <p:pic>
        <p:nvPicPr>
          <p:cNvPr id="1032" name="Picture 8" descr="http://cdn2-b.examiner.com/sites/default/files/styles/image_content_width/hash/a0/32/a0329b6dbe42393c297499a6fb4398f3.jpeg?itok=NUze4Ca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082" y="4030072"/>
            <a:ext cx="3543300" cy="216327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i.kinja-img.com/gawker-media/image/upload/s--pHPj0CCh--/c_scale,fl_progressive,q_80,w_800/194puyb7qsw7sjpg.jpg"/>
          <p:cNvPicPr>
            <a:picLocks noChangeAspect="1" noChangeArrowheads="1"/>
          </p:cNvPicPr>
          <p:nvPr/>
        </p:nvPicPr>
        <p:blipFill rotWithShape="1">
          <a:blip r:embed="rId4">
            <a:extLst>
              <a:ext uri="{28A0092B-C50C-407E-A947-70E740481C1C}">
                <a14:useLocalDpi xmlns:a14="http://schemas.microsoft.com/office/drawing/2010/main" val="0"/>
              </a:ext>
            </a:extLst>
          </a:blip>
          <a:srcRect l="12966" r="16418"/>
          <a:stretch/>
        </p:blipFill>
        <p:spPr bwMode="auto">
          <a:xfrm>
            <a:off x="8505082" y="1845691"/>
            <a:ext cx="3543300" cy="2082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7072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 + Feedback</a:t>
            </a:r>
            <a:endParaRPr lang="en-US" dirty="0"/>
          </a:p>
        </p:txBody>
      </p:sp>
      <p:sp>
        <p:nvSpPr>
          <p:cNvPr id="3" name="Content Placeholder 2"/>
          <p:cNvSpPr>
            <a:spLocks noGrp="1"/>
          </p:cNvSpPr>
          <p:nvPr>
            <p:ph idx="1"/>
          </p:nvPr>
        </p:nvSpPr>
        <p:spPr/>
        <p:txBody>
          <a:bodyPr>
            <a:normAutofit/>
          </a:bodyPr>
          <a:lstStyle/>
          <a:p>
            <a:pPr marL="0" indent="0" algn="ctr">
              <a:buNone/>
            </a:pPr>
            <a:endParaRPr lang="en-US" sz="4000" b="1" dirty="0"/>
          </a:p>
          <a:p>
            <a:pPr marL="0" indent="0" algn="ctr">
              <a:buNone/>
            </a:pPr>
            <a:r>
              <a:rPr lang="en-US" sz="4000" b="1" dirty="0"/>
              <a:t>Thanks for coming!</a:t>
            </a:r>
          </a:p>
          <a:p>
            <a:pPr marL="0" indent="0" algn="ctr">
              <a:buNone/>
            </a:pPr>
            <a:r>
              <a:rPr lang="en-US" sz="2800" dirty="0"/>
              <a:t>Please fill out the anonymous feedback form before you </a:t>
            </a:r>
            <a:r>
              <a:rPr lang="en-US" sz="2800" dirty="0" smtClean="0"/>
              <a:t>leave:</a:t>
            </a:r>
          </a:p>
          <a:p>
            <a:pPr marL="0" indent="0" algn="ctr">
              <a:buNone/>
            </a:pPr>
            <a:r>
              <a:rPr lang="en-US" sz="3600" dirty="0">
                <a:solidFill>
                  <a:srgbClr val="0070C0"/>
                </a:solidFill>
                <a:latin typeface="Consolas" panose="020B0609020204030204" pitchFamily="49" charset="0"/>
                <a:cs typeface="Consolas" panose="020B0609020204030204" pitchFamily="49" charset="0"/>
              </a:rPr>
              <a:t>https://</a:t>
            </a:r>
            <a:r>
              <a:rPr lang="en-US" sz="3600" dirty="0" smtClean="0">
                <a:solidFill>
                  <a:srgbClr val="0070C0"/>
                </a:solidFill>
                <a:latin typeface="Consolas" panose="020B0609020204030204" pitchFamily="49" charset="0"/>
                <a:cs typeface="Consolas" panose="020B0609020204030204" pitchFamily="49" charset="0"/>
              </a:rPr>
              <a:t>tinyurl.com/na7sjjv</a:t>
            </a:r>
            <a:r>
              <a:rPr lang="en-US" sz="2800" dirty="0" smtClean="0">
                <a:cs typeface="Consolas" panose="020B0609020204030204" pitchFamily="49" charset="0"/>
              </a:rPr>
              <a:t/>
            </a:r>
            <a:br>
              <a:rPr lang="en-US" sz="2800" dirty="0" smtClean="0">
                <a:cs typeface="Consolas" panose="020B0609020204030204" pitchFamily="49" charset="0"/>
              </a:rPr>
            </a:br>
            <a:endParaRPr lang="en-US" sz="2800" dirty="0" smtClean="0">
              <a:cs typeface="Consolas" panose="020B0609020204030204" pitchFamily="49" charset="0"/>
            </a:endParaRPr>
          </a:p>
          <a:p>
            <a:pPr marL="0" indent="0" algn="ctr">
              <a:buNone/>
            </a:pPr>
            <a:r>
              <a:rPr lang="en-US" sz="2800" dirty="0" smtClean="0">
                <a:cs typeface="Consolas" panose="020B0609020204030204" pitchFamily="49" charset="0"/>
              </a:rPr>
              <a:t>Next week's workshop: </a:t>
            </a:r>
            <a:r>
              <a:rPr lang="en-US" sz="2800" dirty="0" smtClean="0">
                <a:cs typeface="Consolas" panose="020B0609020204030204" pitchFamily="49" charset="0"/>
              </a:rPr>
              <a:t>JavaScript + DOM = Dynamic Webpages!</a:t>
            </a:r>
            <a:br>
              <a:rPr lang="en-US" sz="2800" dirty="0" smtClean="0">
                <a:cs typeface="Consolas" panose="020B0609020204030204" pitchFamily="49" charset="0"/>
              </a:rPr>
            </a:br>
            <a:r>
              <a:rPr lang="en-US" sz="2800" dirty="0" smtClean="0">
                <a:cs typeface="Consolas" panose="020B0609020204030204" pitchFamily="49" charset="0"/>
              </a:rPr>
              <a:t>(The workshop you've been waiting for!)</a:t>
            </a:r>
            <a:r>
              <a:rPr lang="en-US" sz="2800" dirty="0" smtClean="0">
                <a:cs typeface="Consolas" panose="020B0609020204030204" pitchFamily="49" charset="0"/>
              </a:rPr>
              <a:t/>
            </a:r>
            <a:br>
              <a:rPr lang="en-US" sz="2800" dirty="0" smtClean="0">
                <a:cs typeface="Consolas" panose="020B0609020204030204" pitchFamily="49" charset="0"/>
              </a:rPr>
            </a:br>
            <a:r>
              <a:rPr lang="en-US" sz="2800" dirty="0" smtClean="0">
                <a:cs typeface="Consolas" panose="020B0609020204030204" pitchFamily="49" charset="0"/>
              </a:rPr>
              <a:t>(Check the Facebook group for the latest!)</a:t>
            </a:r>
          </a:p>
          <a:p>
            <a:pPr marL="0" indent="0" algn="ctr">
              <a:buNone/>
            </a:pPr>
            <a:endParaRPr lang="en-US" sz="2800" dirty="0"/>
          </a:p>
        </p:txBody>
      </p:sp>
    </p:spTree>
    <p:extLst>
      <p:ext uri="{BB962C8B-B14F-4D97-AF65-F5344CB8AC3E}">
        <p14:creationId xmlns:p14="http://schemas.microsoft.com/office/powerpoint/2010/main" val="9835236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Thoughts from last time…</a:t>
            </a:r>
            <a:endParaRPr lang="en-US" dirty="0"/>
          </a:p>
        </p:txBody>
      </p:sp>
      <p:sp>
        <p:nvSpPr>
          <p:cNvPr id="3" name="Content Placeholder 2"/>
          <p:cNvSpPr>
            <a:spLocks noGrp="1"/>
          </p:cNvSpPr>
          <p:nvPr>
            <p:ph idx="1"/>
          </p:nvPr>
        </p:nvSpPr>
        <p:spPr/>
        <p:txBody>
          <a:bodyPr>
            <a:noAutofit/>
          </a:bodyPr>
          <a:lstStyle/>
          <a:p>
            <a:r>
              <a:rPr lang="en-US" sz="2800" dirty="0"/>
              <a:t>I missed the html/</a:t>
            </a:r>
            <a:r>
              <a:rPr lang="en-US" sz="2800" dirty="0" err="1"/>
              <a:t>css</a:t>
            </a:r>
            <a:r>
              <a:rPr lang="en-US" sz="2800" dirty="0"/>
              <a:t> workshop. How can I catch </a:t>
            </a:r>
            <a:r>
              <a:rPr lang="en-US" sz="2800" dirty="0" smtClean="0"/>
              <a:t>up.</a:t>
            </a:r>
            <a:endParaRPr lang="en-US" sz="2800" dirty="0"/>
          </a:p>
          <a:p>
            <a:r>
              <a:rPr lang="en-US" sz="2800" dirty="0" smtClean="0"/>
              <a:t>I </a:t>
            </a:r>
            <a:r>
              <a:rPr lang="en-US" sz="2800" dirty="0"/>
              <a:t>didn't even know how you got the database thing to come up, are you still using the </a:t>
            </a:r>
            <a:r>
              <a:rPr lang="en-US" sz="2800" dirty="0" err="1"/>
              <a:t>webbrowser</a:t>
            </a:r>
            <a:r>
              <a:rPr lang="en-US" sz="2800" dirty="0"/>
              <a:t> by this point or is this a </a:t>
            </a:r>
            <a:r>
              <a:rPr lang="en-US" sz="2800" dirty="0" err="1"/>
              <a:t>seperate</a:t>
            </a:r>
            <a:r>
              <a:rPr lang="en-US" sz="2800" dirty="0"/>
              <a:t> program</a:t>
            </a:r>
            <a:r>
              <a:rPr lang="en-US" sz="2800" dirty="0" smtClean="0"/>
              <a:t>?</a:t>
            </a:r>
          </a:p>
          <a:p>
            <a:r>
              <a:rPr lang="en-US" sz="2800" dirty="0"/>
              <a:t>I liked the webpage at the end. I didn't really follow it entirely, but it's nice to have something to play with and figure out.</a:t>
            </a:r>
            <a:endParaRPr lang="en-US" sz="2800" dirty="0" smtClean="0"/>
          </a:p>
          <a:p>
            <a:r>
              <a:rPr lang="en-US" sz="2800" dirty="0" err="1"/>
              <a:t>dw</a:t>
            </a:r>
            <a:r>
              <a:rPr lang="en-US" sz="2800" dirty="0"/>
              <a:t> dude I kept up LOL it wasn't too </a:t>
            </a:r>
            <a:r>
              <a:rPr lang="en-US" sz="2800" dirty="0" smtClean="0"/>
              <a:t>confusing. only </a:t>
            </a:r>
            <a:r>
              <a:rPr lang="en-US" sz="2800" dirty="0"/>
              <a:t>cause there was a bunch of stuff we haven't learned yet in the </a:t>
            </a:r>
            <a:r>
              <a:rPr lang="en-US" sz="2800" dirty="0" err="1"/>
              <a:t>javascript</a:t>
            </a:r>
            <a:r>
              <a:rPr lang="en-US" sz="2800" dirty="0"/>
              <a:t> code</a:t>
            </a:r>
            <a:endParaRPr lang="en-US" sz="2800" dirty="0" smtClean="0"/>
          </a:p>
          <a:p>
            <a:r>
              <a:rPr lang="en-US" sz="2800" dirty="0" smtClean="0"/>
              <a:t>Are </a:t>
            </a:r>
            <a:r>
              <a:rPr lang="en-US" sz="2800" dirty="0"/>
              <a:t>YOU the Next Steve Jobs</a:t>
            </a:r>
            <a:r>
              <a:rPr lang="en-US" sz="2800" dirty="0" smtClean="0"/>
              <a:t>?</a:t>
            </a:r>
          </a:p>
        </p:txBody>
      </p:sp>
    </p:spTree>
    <p:extLst>
      <p:ext uri="{BB962C8B-B14F-4D97-AF65-F5344CB8AC3E}">
        <p14:creationId xmlns:p14="http://schemas.microsoft.com/office/powerpoint/2010/main" val="1468491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274540" cy="6911340"/>
          </a:xfrm>
        </p:spPr>
      </p:pic>
    </p:spTree>
    <p:extLst>
      <p:ext uri="{BB962C8B-B14F-4D97-AF65-F5344CB8AC3E}">
        <p14:creationId xmlns:p14="http://schemas.microsoft.com/office/powerpoint/2010/main" val="2176938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Schedule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38704433"/>
              </p:ext>
            </p:extLst>
          </p:nvPr>
        </p:nvGraphicFramePr>
        <p:xfrm>
          <a:off x="1096963" y="1846263"/>
          <a:ext cx="10058400" cy="3352800"/>
        </p:xfrm>
        <a:graphic>
          <a:graphicData uri="http://schemas.openxmlformats.org/drawingml/2006/table">
            <a:tbl>
              <a:tblPr bandRow="1">
                <a:tableStyleId>{7E9639D4-E3E2-4D34-9284-5A2195B3D0D7}</a:tableStyleId>
              </a:tblPr>
              <a:tblGrid>
                <a:gridCol w="4201868"/>
                <a:gridCol w="5856532"/>
              </a:tblGrid>
              <a:tr h="370840">
                <a:tc>
                  <a:txBody>
                    <a:bodyPr/>
                    <a:lstStyle/>
                    <a:p>
                      <a:r>
                        <a:rPr lang="en-US" sz="2800" b="0" dirty="0" smtClean="0"/>
                        <a:t>Part 0: Expressions</a:t>
                      </a:r>
                      <a:endParaRPr lang="en-US" sz="2800" b="0" dirty="0"/>
                    </a:p>
                  </a:txBody>
                  <a:tcPr>
                    <a:lnR w="12700" cap="flat" cmpd="sng" algn="ctr">
                      <a:solidFill>
                        <a:schemeClr val="tx1"/>
                      </a:solidFill>
                      <a:prstDash val="solid"/>
                      <a:round/>
                      <a:headEnd type="none" w="med" len="med"/>
                      <a:tailEnd type="none" w="med" len="med"/>
                    </a:lnR>
                  </a:tcPr>
                </a:tc>
                <a:tc>
                  <a:txBody>
                    <a:bodyPr/>
                    <a:lstStyle/>
                    <a:p>
                      <a:r>
                        <a:rPr lang="en-US" sz="2800" dirty="0" smtClean="0"/>
                        <a:t>Part 4: JavaScript &lt;3 DOM </a:t>
                      </a:r>
                      <a:br>
                        <a:rPr lang="en-US" sz="2800" dirty="0" smtClean="0"/>
                      </a:br>
                      <a:r>
                        <a:rPr lang="en-US" sz="2800" dirty="0" smtClean="0"/>
                        <a:t>(JavaScript for the Web)</a:t>
                      </a:r>
                      <a:endParaRPr lang="en-US" sz="2800" dirty="0"/>
                    </a:p>
                  </a:txBody>
                  <a:tcPr>
                    <a:lnL w="12700" cap="flat" cmpd="sng" algn="ctr">
                      <a:solidFill>
                        <a:schemeClr val="tx1"/>
                      </a:solidFill>
                      <a:prstDash val="solid"/>
                      <a:round/>
                      <a:headEnd type="none" w="med" len="med"/>
                      <a:tailEnd type="none" w="med" len="med"/>
                    </a:lnL>
                  </a:tcPr>
                </a:tc>
              </a:tr>
              <a:tr h="370840">
                <a:tc>
                  <a:txBody>
                    <a:bodyPr/>
                    <a:lstStyle/>
                    <a:p>
                      <a:r>
                        <a:rPr lang="en-US" sz="2800" b="0" dirty="0" smtClean="0"/>
                        <a:t>Part 1: Statements pt. 1</a:t>
                      </a:r>
                      <a:r>
                        <a:rPr lang="en-US" sz="2800" b="1" dirty="0" smtClean="0"/>
                        <a:t/>
                      </a:r>
                      <a:br>
                        <a:rPr lang="en-US" sz="2800" b="1" dirty="0" smtClean="0"/>
                      </a:br>
                      <a:r>
                        <a:rPr lang="en-US" sz="2800" b="0" dirty="0" smtClean="0"/>
                        <a:t>Part 1.5: Statements pt. 2</a:t>
                      </a:r>
                      <a:endParaRPr lang="en-US" sz="2800" b="0" dirty="0"/>
                    </a:p>
                  </a:txBody>
                  <a:tcPr>
                    <a:lnR w="12700" cap="flat" cmpd="sng" algn="ctr">
                      <a:solidFill>
                        <a:schemeClr val="tx1"/>
                      </a:solidFill>
                      <a:prstDash val="solid"/>
                      <a:round/>
                      <a:headEnd type="none" w="med" len="med"/>
                      <a:tailEnd type="none" w="med" len="med"/>
                    </a:lnR>
                  </a:tcPr>
                </a:tc>
                <a:tc>
                  <a:txBody>
                    <a:bodyPr/>
                    <a:lstStyle/>
                    <a:p>
                      <a:r>
                        <a:rPr lang="en-US" sz="2800" dirty="0" smtClean="0"/>
                        <a:t>Part 5: Object Oriented JavaScript</a:t>
                      </a:r>
                    </a:p>
                  </a:txBody>
                  <a:tcPr>
                    <a:lnL w="12700" cap="flat" cmpd="sng" algn="ctr">
                      <a:solidFill>
                        <a:schemeClr val="tx1"/>
                      </a:solidFill>
                      <a:prstDash val="solid"/>
                      <a:round/>
                      <a:headEnd type="none" w="med" len="med"/>
                      <a:tailEnd type="none" w="med" len="med"/>
                    </a:lnL>
                  </a:tcPr>
                </a:tc>
              </a:tr>
              <a:tr h="370840">
                <a:tc>
                  <a:txBody>
                    <a:bodyPr/>
                    <a:lstStyle/>
                    <a:p>
                      <a:r>
                        <a:rPr lang="en-US" sz="2800" b="0" dirty="0" smtClean="0"/>
                        <a:t>Part</a:t>
                      </a:r>
                      <a:r>
                        <a:rPr lang="en-US" sz="2800" b="0" baseline="0" dirty="0" smtClean="0"/>
                        <a:t> 2: Objects</a:t>
                      </a:r>
                    </a:p>
                  </a:txBody>
                  <a:tcPr>
                    <a:lnR w="12700" cap="flat" cmpd="sng" algn="ctr">
                      <a:solidFill>
                        <a:schemeClr val="tx1"/>
                      </a:solidFill>
                      <a:prstDash val="solid"/>
                      <a:round/>
                      <a:headEnd type="none" w="med" len="med"/>
                      <a:tailEnd type="none" w="med" len="med"/>
                    </a:lnR>
                  </a:tcPr>
                </a:tc>
                <a:tc>
                  <a:txBody>
                    <a:bodyPr/>
                    <a:lstStyle/>
                    <a:p>
                      <a:r>
                        <a:rPr lang="en-US" sz="2800" dirty="0" smtClean="0"/>
                        <a:t>Part 6: Asynchronous</a:t>
                      </a:r>
                      <a:r>
                        <a:rPr lang="en-US" sz="2800" baseline="0" dirty="0" smtClean="0"/>
                        <a:t> JavaScript</a:t>
                      </a:r>
                      <a:endParaRPr lang="en-US" sz="2800" dirty="0"/>
                    </a:p>
                  </a:txBody>
                  <a:tcPr>
                    <a:lnL w="12700" cap="flat" cmpd="sng" algn="ctr">
                      <a:solidFill>
                        <a:schemeClr val="tx1"/>
                      </a:solidFill>
                      <a:prstDash val="solid"/>
                      <a:round/>
                      <a:headEnd type="none" w="med" len="med"/>
                      <a:tailEnd type="none" w="med" len="med"/>
                    </a:lnL>
                  </a:tcPr>
                </a:tc>
              </a:tr>
              <a:tr h="370840">
                <a:tc>
                  <a:txBody>
                    <a:bodyPr/>
                    <a:lstStyle/>
                    <a:p>
                      <a:r>
                        <a:rPr lang="en-US" sz="2800" b="1" dirty="0" smtClean="0"/>
                        <a:t>Part 3: Functions</a:t>
                      </a:r>
                      <a:endParaRPr lang="en-US" sz="2800" b="1" dirty="0"/>
                    </a:p>
                  </a:txBody>
                  <a:tcPr>
                    <a:lnR w="12700" cap="flat" cmpd="sng" algn="ctr">
                      <a:solidFill>
                        <a:schemeClr val="tx1"/>
                      </a:solidFill>
                      <a:prstDash val="solid"/>
                      <a:round/>
                      <a:headEnd type="none" w="med" len="med"/>
                      <a:tailEnd type="none" w="med" len="med"/>
                    </a:lnR>
                  </a:tcPr>
                </a:tc>
                <a:tc>
                  <a:txBody>
                    <a:bodyPr/>
                    <a:lstStyle/>
                    <a:p>
                      <a:r>
                        <a:rPr lang="en-US" sz="2800" dirty="0" smtClean="0"/>
                        <a:t>Part 7: Advanced JavaScript Concepts </a:t>
                      </a:r>
                      <a:br>
                        <a:rPr lang="en-US" sz="2800" dirty="0" smtClean="0"/>
                      </a:br>
                      <a:r>
                        <a:rPr lang="en-US" sz="2800" dirty="0" smtClean="0"/>
                        <a:t>(JavaScript Graduation</a:t>
                      </a:r>
                      <a:r>
                        <a:rPr lang="en-US" sz="2800" baseline="0" dirty="0" smtClean="0"/>
                        <a:t> Day!)</a:t>
                      </a:r>
                      <a:endParaRPr lang="en-US" sz="2800" dirty="0"/>
                    </a:p>
                  </a:txBody>
                  <a:tcPr>
                    <a:lnL w="12700" cap="flat" cmpd="sng" algn="ctr">
                      <a:solidFill>
                        <a:schemeClr val="tx1"/>
                      </a:solidFill>
                      <a:prstDash val="solid"/>
                      <a:round/>
                      <a:headEnd type="none" w="med" len="med"/>
                      <a:tailEnd type="none" w="med" len="med"/>
                    </a:lnL>
                  </a:tcPr>
                </a:tc>
              </a:tr>
            </a:tbl>
          </a:graphicData>
        </a:graphic>
      </p:graphicFrame>
      <p:sp>
        <p:nvSpPr>
          <p:cNvPr id="3" name="TextBox 2"/>
          <p:cNvSpPr txBox="1"/>
          <p:nvPr/>
        </p:nvSpPr>
        <p:spPr>
          <a:xfrm>
            <a:off x="1382439" y="5301659"/>
            <a:ext cx="9235834" cy="923330"/>
          </a:xfrm>
          <a:prstGeom prst="rect">
            <a:avLst/>
          </a:prstGeom>
          <a:noFill/>
        </p:spPr>
        <p:txBody>
          <a:bodyPr wrap="square" rtlCol="0">
            <a:spAutoFit/>
          </a:bodyPr>
          <a:lstStyle/>
          <a:p>
            <a:pPr algn="ctr"/>
            <a:r>
              <a:rPr lang="en-US" dirty="0" smtClean="0"/>
              <a:t>All the numbers are a bit off. This is the "fourth" JS lesson but is indexed "third", but technically it's the "fifth" or "sixth" because there was a special one on HTML/CSS not on the schedule.</a:t>
            </a:r>
          </a:p>
          <a:p>
            <a:pPr algn="ctr"/>
            <a:r>
              <a:rPr lang="en-US" dirty="0" smtClean="0"/>
              <a:t>Just think "Fast and Furious" movies. The order is 1, 2, 4, 5, 6/4/7/6/7.</a:t>
            </a:r>
            <a:endParaRPr lang="en-US" dirty="0"/>
          </a:p>
        </p:txBody>
      </p:sp>
    </p:spTree>
    <p:extLst>
      <p:ext uri="{BB962C8B-B14F-4D97-AF65-F5344CB8AC3E}">
        <p14:creationId xmlns:p14="http://schemas.microsoft.com/office/powerpoint/2010/main" val="1371457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of the Day</a:t>
            </a:r>
            <a:endParaRPr lang="en-US" dirty="0"/>
          </a:p>
        </p:txBody>
      </p:sp>
      <p:sp>
        <p:nvSpPr>
          <p:cNvPr id="3" name="Content Placeholder 2"/>
          <p:cNvSpPr>
            <a:spLocks noGrp="1"/>
          </p:cNvSpPr>
          <p:nvPr>
            <p:ph idx="1"/>
          </p:nvPr>
        </p:nvSpPr>
        <p:spPr>
          <a:xfrm>
            <a:off x="1097280" y="1845734"/>
            <a:ext cx="7148722" cy="4585546"/>
          </a:xfrm>
        </p:spPr>
        <p:txBody>
          <a:bodyPr>
            <a:normAutofit fontScale="92500" lnSpcReduction="10000"/>
          </a:bodyPr>
          <a:lstStyle/>
          <a:p>
            <a:pPr marL="0" indent="0">
              <a:buNone/>
            </a:pPr>
            <a:r>
              <a:rPr lang="en-US" sz="2400" dirty="0" smtClean="0"/>
              <a:t>Professor Xavier is developing </a:t>
            </a:r>
            <a:r>
              <a:rPr lang="en-US" sz="2400" dirty="0" err="1" smtClean="0"/>
              <a:t>Cerebro</a:t>
            </a:r>
            <a:r>
              <a:rPr lang="en-US" sz="2400" dirty="0" smtClean="0"/>
              <a:t> and </a:t>
            </a:r>
            <a:r>
              <a:rPr lang="en-US" sz="2400" dirty="0" smtClean="0"/>
              <a:t>wants to compile a list of mutant powers (properties) and mutants (Objects).</a:t>
            </a:r>
            <a:endParaRPr lang="en-US" sz="2400" dirty="0" smtClean="0"/>
          </a:p>
          <a:p>
            <a:r>
              <a:rPr lang="en-US" sz="2400" dirty="0" smtClean="0"/>
              <a:t>Write a function </a:t>
            </a:r>
            <a:r>
              <a:rPr lang="en-US" sz="2400" dirty="0" err="1" smtClean="0">
                <a:latin typeface="Consolas" panose="020B0609020204030204" pitchFamily="49" charset="0"/>
                <a:cs typeface="Consolas" panose="020B0609020204030204" pitchFamily="49" charset="0"/>
              </a:rPr>
              <a:t>Cerebro</a:t>
            </a:r>
            <a:r>
              <a:rPr lang="en-US" sz="2400" dirty="0" smtClean="0"/>
              <a:t> that takes </a:t>
            </a:r>
            <a:r>
              <a:rPr lang="en-US" sz="2400" dirty="0" smtClean="0"/>
              <a:t>two Object arguments, the first being powers list so far, and the second being the mutant encountered. For each of the mutant's powers, add his/her name to the list accordingly.</a:t>
            </a:r>
          </a:p>
          <a:p>
            <a:pPr marL="0" indent="0">
              <a:buNone/>
            </a:pPr>
            <a:r>
              <a:rPr lang="en-US" sz="2400" dirty="0" err="1" smtClean="0"/>
              <a:t>Magento</a:t>
            </a:r>
            <a:r>
              <a:rPr lang="en-US" sz="2400" dirty="0" smtClean="0"/>
              <a:t> </a:t>
            </a:r>
            <a:r>
              <a:rPr lang="en-US" sz="2400" dirty="0" smtClean="0"/>
              <a:t>has other plans and seeks to steal all the powers (properties) of other mutants (Objects).</a:t>
            </a:r>
          </a:p>
          <a:p>
            <a:r>
              <a:rPr lang="en-US" sz="2400" dirty="0" smtClean="0"/>
              <a:t>Write a function </a:t>
            </a:r>
            <a:r>
              <a:rPr lang="en-US" sz="2400" dirty="0" smtClean="0">
                <a:latin typeface="Consolas" panose="020B0609020204030204" pitchFamily="49" charset="0"/>
                <a:cs typeface="Consolas" panose="020B0609020204030204" pitchFamily="49" charset="0"/>
              </a:rPr>
              <a:t>Magneto</a:t>
            </a:r>
            <a:r>
              <a:rPr lang="en-US" sz="2400" dirty="0" smtClean="0"/>
              <a:t> that takes two </a:t>
            </a:r>
            <a:r>
              <a:rPr lang="en-US" sz="2400" dirty="0" smtClean="0">
                <a:latin typeface="Consolas" panose="020B0609020204030204" pitchFamily="49" charset="0"/>
                <a:cs typeface="Consolas" panose="020B0609020204030204" pitchFamily="49" charset="0"/>
              </a:rPr>
              <a:t>Object</a:t>
            </a:r>
            <a:r>
              <a:rPr lang="en-US" sz="2400" dirty="0" smtClean="0"/>
              <a:t> arguments and steals (removes) all the properties from the second Object and gives them (replaces) to the first.</a:t>
            </a:r>
          </a:p>
          <a:p>
            <a:r>
              <a:rPr lang="en-US" sz="2400" dirty="0" smtClean="0"/>
              <a:t>Bonus: Have </a:t>
            </a:r>
            <a:r>
              <a:rPr lang="en-US" sz="2400" dirty="0" smtClean="0">
                <a:latin typeface="Consolas" panose="020B0609020204030204" pitchFamily="49" charset="0"/>
                <a:cs typeface="Consolas" panose="020B0609020204030204" pitchFamily="49" charset="0"/>
              </a:rPr>
              <a:t>Magneto</a:t>
            </a:r>
            <a:r>
              <a:rPr lang="en-US" sz="2400" dirty="0" smtClean="0"/>
              <a:t> take a single argument, the target, and modify an Object that is not publicly accessible.</a:t>
            </a:r>
            <a:endParaRPr lang="en-US" dirty="0" smtClean="0"/>
          </a:p>
        </p:txBody>
      </p:sp>
      <p:pic>
        <p:nvPicPr>
          <p:cNvPr id="1032" name="Picture 8" descr="http://cdn2-b.examiner.com/sites/default/files/styles/image_content_width/hash/a0/32/a0329b6dbe42393c297499a6fb4398f3.jpeg?itok=NUze4Ca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082" y="4030072"/>
            <a:ext cx="3543300" cy="216327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i.kinja-img.com/gawker-media/image/upload/s--pHPj0CCh--/c_scale,fl_progressive,q_80,w_800/194puyb7qsw7sjpg.jpg"/>
          <p:cNvPicPr>
            <a:picLocks noChangeAspect="1" noChangeArrowheads="1"/>
          </p:cNvPicPr>
          <p:nvPr/>
        </p:nvPicPr>
        <p:blipFill rotWithShape="1">
          <a:blip r:embed="rId4">
            <a:extLst>
              <a:ext uri="{28A0092B-C50C-407E-A947-70E740481C1C}">
                <a14:useLocalDpi xmlns:a14="http://schemas.microsoft.com/office/drawing/2010/main" val="0"/>
              </a:ext>
            </a:extLst>
          </a:blip>
          <a:srcRect l="12966" r="16418"/>
          <a:stretch/>
        </p:blipFill>
        <p:spPr bwMode="auto">
          <a:xfrm>
            <a:off x="8505082" y="1845691"/>
            <a:ext cx="3543300" cy="2082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355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34"/>
                                        </p:tgtEl>
                                        <p:attrNameLst>
                                          <p:attrName>style.visibility</p:attrName>
                                        </p:attrNameLst>
                                      </p:cBhvr>
                                      <p:to>
                                        <p:strVal val="visible"/>
                                      </p:to>
                                    </p:set>
                                    <p:animEffect transition="in" filter="fade">
                                      <p:cBhvr>
                                        <p:cTn id="10" dur="500"/>
                                        <p:tgtEl>
                                          <p:spTgt spid="103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032"/>
                                        </p:tgtEl>
                                        <p:attrNameLst>
                                          <p:attrName>style.visibility</p:attrName>
                                        </p:attrNameLst>
                                      </p:cBhvr>
                                      <p:to>
                                        <p:strVal val="visible"/>
                                      </p:to>
                                    </p:set>
                                    <p:animEffect transition="in" filter="fade">
                                      <p:cBhvr>
                                        <p:cTn id="23" dur="500"/>
                                        <p:tgtEl>
                                          <p:spTgt spid="103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Concept: </a:t>
            </a:r>
            <a:r>
              <a:rPr lang="en-US" dirty="0" smtClean="0"/>
              <a:t>Array</a:t>
            </a:r>
            <a:endParaRPr lang="en-US" b="1" dirty="0"/>
          </a:p>
        </p:txBody>
      </p:sp>
      <p:sp>
        <p:nvSpPr>
          <p:cNvPr id="3" name="Content Placeholder 2"/>
          <p:cNvSpPr>
            <a:spLocks noGrp="1"/>
          </p:cNvSpPr>
          <p:nvPr>
            <p:ph idx="1"/>
          </p:nvPr>
        </p:nvSpPr>
        <p:spPr>
          <a:xfrm>
            <a:off x="1097280" y="1845734"/>
            <a:ext cx="10058400" cy="4385733"/>
          </a:xfrm>
        </p:spPr>
        <p:txBody>
          <a:bodyPr>
            <a:normAutofit fontScale="77500" lnSpcReduction="20000"/>
          </a:bodyPr>
          <a:lstStyle/>
          <a:p>
            <a:pPr marL="0" indent="0">
              <a:buNone/>
            </a:pPr>
            <a:r>
              <a:rPr lang="en-US" sz="2800" dirty="0" smtClean="0"/>
              <a:t>An Array is a special kind of Object that has ordered number properties according to </a:t>
            </a:r>
            <a:r>
              <a:rPr lang="en-US" sz="2800" i="1" dirty="0" smtClean="0"/>
              <a:t>index</a:t>
            </a:r>
            <a:r>
              <a:rPr lang="en-US" sz="2800" dirty="0" smtClean="0"/>
              <a:t>.</a:t>
            </a:r>
            <a:r>
              <a:rPr lang="en-US" sz="2800" dirty="0"/>
              <a:t> </a:t>
            </a:r>
            <a:r>
              <a:rPr lang="en-US" sz="2800" dirty="0" smtClean="0"/>
              <a:t>The array literal </a:t>
            </a:r>
            <a:r>
              <a:rPr lang="en-US" sz="2800" dirty="0" smtClean="0">
                <a:latin typeface="Consolas" panose="020B0609020204030204" pitchFamily="49" charset="0"/>
                <a:cs typeface="Consolas" panose="020B0609020204030204" pitchFamily="49" charset="0"/>
              </a:rPr>
              <a:t>[]</a:t>
            </a:r>
            <a:r>
              <a:rPr lang="en-US" sz="2800" dirty="0" smtClean="0"/>
              <a:t> is an empty array.</a:t>
            </a:r>
          </a:p>
          <a:p>
            <a:r>
              <a:rPr lang="en-US" sz="2800" dirty="0" err="1" smtClean="0">
                <a:latin typeface="Consolas" panose="020B0609020204030204" pitchFamily="49" charset="0"/>
                <a:cs typeface="Consolas" panose="020B0609020204030204" pitchFamily="49" charset="0"/>
              </a:rPr>
              <a:t>var</a:t>
            </a:r>
            <a:r>
              <a:rPr lang="en-US" sz="2800" dirty="0" smtClean="0">
                <a:latin typeface="Consolas" panose="020B0609020204030204" pitchFamily="49" charset="0"/>
                <a:cs typeface="Consolas" panose="020B0609020204030204" pitchFamily="49" charset="0"/>
              </a:rPr>
              <a:t> </a:t>
            </a:r>
            <a:r>
              <a:rPr lang="en-US" sz="2800" dirty="0" err="1" smtClean="0">
                <a:latin typeface="Consolas" panose="020B0609020204030204" pitchFamily="49" charset="0"/>
                <a:cs typeface="Consolas" panose="020B0609020204030204" pitchFamily="49" charset="0"/>
              </a:rPr>
              <a:t>emptyArray</a:t>
            </a:r>
            <a:r>
              <a:rPr lang="en-US" sz="2800" dirty="0" smtClean="0">
                <a:latin typeface="Consolas" panose="020B0609020204030204" pitchFamily="49" charset="0"/>
                <a:cs typeface="Consolas" panose="020B0609020204030204" pitchFamily="49" charset="0"/>
              </a:rPr>
              <a:t> = [];</a:t>
            </a:r>
          </a:p>
          <a:p>
            <a:pPr marL="0" indent="0">
              <a:buNone/>
            </a:pPr>
            <a:r>
              <a:rPr lang="en-US" sz="2800" dirty="0" smtClean="0"/>
              <a:t>Initialize an array with properties using comma separated values:</a:t>
            </a:r>
          </a:p>
          <a:p>
            <a:r>
              <a:rPr lang="en-US" sz="2800" dirty="0" err="1" smtClean="0">
                <a:latin typeface="Consolas" panose="020B0609020204030204" pitchFamily="49" charset="0"/>
                <a:cs typeface="Consolas" panose="020B0609020204030204" pitchFamily="49" charset="0"/>
              </a:rPr>
              <a:t>var</a:t>
            </a:r>
            <a:r>
              <a:rPr lang="en-US" sz="2800" dirty="0" smtClean="0">
                <a:latin typeface="Consolas" panose="020B0609020204030204" pitchFamily="49" charset="0"/>
                <a:cs typeface="Consolas" panose="020B0609020204030204" pitchFamily="49" charset="0"/>
              </a:rPr>
              <a:t> primes = [2, 3, 5, 7, 11];</a:t>
            </a:r>
          </a:p>
          <a:p>
            <a:pPr marL="0" indent="0">
              <a:buNone/>
            </a:pPr>
            <a:r>
              <a:rPr lang="en-US" sz="2800" dirty="0" smtClean="0"/>
              <a:t>Get and set elements with bracket notation:</a:t>
            </a:r>
          </a:p>
          <a:p>
            <a:r>
              <a:rPr lang="en-US" sz="2800" dirty="0" smtClean="0">
                <a:latin typeface="Consolas" panose="020B0609020204030204" pitchFamily="49" charset="0"/>
                <a:cs typeface="Consolas" panose="020B0609020204030204" pitchFamily="49" charset="0"/>
              </a:rPr>
              <a:t>primes[0] =&gt; 2</a:t>
            </a:r>
          </a:p>
          <a:p>
            <a:r>
              <a:rPr lang="en-US" sz="2800" dirty="0" smtClean="0">
                <a:latin typeface="Consolas" panose="020B0609020204030204" pitchFamily="49" charset="0"/>
                <a:cs typeface="Consolas" panose="020B0609020204030204" pitchFamily="49" charset="0"/>
              </a:rPr>
              <a:t>primes[5] = 13; //primes[5] =&gt; 13</a:t>
            </a:r>
          </a:p>
          <a:p>
            <a:r>
              <a:rPr lang="en-US" sz="2800" dirty="0" smtClean="0">
                <a:latin typeface="Consolas" panose="020B0609020204030204" pitchFamily="49" charset="0"/>
                <a:cs typeface="Consolas" panose="020B0609020204030204" pitchFamily="49" charset="0"/>
              </a:rPr>
              <a:t>primes["5"] =&gt; 13</a:t>
            </a:r>
          </a:p>
          <a:p>
            <a:pPr marL="0" indent="0">
              <a:buNone/>
            </a:pPr>
            <a:r>
              <a:rPr lang="en-US" sz="2800" b="1" dirty="0" smtClean="0">
                <a:cs typeface="Consolas" panose="020B0609020204030204" pitchFamily="49" charset="0"/>
              </a:rPr>
              <a:t>Arrays do not have a fixed length or type! </a:t>
            </a:r>
          </a:p>
          <a:p>
            <a:r>
              <a:rPr lang="en-US" sz="2800" dirty="0" smtClean="0">
                <a:latin typeface="Consolas" panose="020B0609020204030204" pitchFamily="49" charset="0"/>
                <a:cs typeface="Consolas" panose="020B0609020204030204" pitchFamily="49" charset="0"/>
              </a:rPr>
              <a:t>primes[6] = {}; primes[6].number = 17;</a:t>
            </a:r>
          </a:p>
        </p:txBody>
      </p:sp>
      <p:sp>
        <p:nvSpPr>
          <p:cNvPr id="5" name="TextBox 4"/>
          <p:cNvSpPr txBox="1"/>
          <p:nvPr/>
        </p:nvSpPr>
        <p:spPr>
          <a:xfrm>
            <a:off x="8530696" y="4918287"/>
            <a:ext cx="3495040" cy="954107"/>
          </a:xfrm>
          <a:prstGeom prst="rect">
            <a:avLst/>
          </a:prstGeom>
          <a:noFill/>
        </p:spPr>
        <p:txBody>
          <a:bodyPr wrap="square" rtlCol="0">
            <a:spAutoFit/>
          </a:bodyPr>
          <a:lstStyle/>
          <a:p>
            <a:r>
              <a:rPr lang="en-US" sz="1400" i="1" dirty="0" smtClean="0">
                <a:solidFill>
                  <a:schemeClr val="bg1">
                    <a:lumMod val="50000"/>
                  </a:schemeClr>
                </a:solidFill>
                <a:cs typeface="Consolas" panose="020B0609020204030204" pitchFamily="49" charset="0"/>
              </a:rPr>
              <a:t>Advanced: Because identifiers can only start with underscores, the dollar sign, and letters, you can't reference array properties with dot notation, i.e. </a:t>
            </a:r>
            <a:r>
              <a:rPr lang="en-US" sz="1400" dirty="0" smtClean="0">
                <a:solidFill>
                  <a:schemeClr val="bg1">
                    <a:lumMod val="50000"/>
                  </a:schemeClr>
                </a:solidFill>
                <a:latin typeface="Consolas" panose="020B0609020204030204" pitchFamily="49" charset="0"/>
                <a:cs typeface="Consolas" panose="020B0609020204030204" pitchFamily="49" charset="0"/>
              </a:rPr>
              <a:t>primes.4</a:t>
            </a:r>
            <a:r>
              <a:rPr lang="en-US" sz="1400" i="1" dirty="0" smtClean="0">
                <a:solidFill>
                  <a:schemeClr val="bg1">
                    <a:lumMod val="50000"/>
                  </a:schemeClr>
                </a:solidFill>
                <a:cs typeface="Consolas" panose="020B0609020204030204" pitchFamily="49" charset="0"/>
              </a:rPr>
              <a:t> is not allowed.</a:t>
            </a:r>
            <a:endParaRPr lang="en-US" sz="1400" dirty="0">
              <a:solidFill>
                <a:schemeClr val="bg1">
                  <a:lumMod val="50000"/>
                </a:schemeClr>
              </a:solidFill>
              <a:latin typeface="Consolas" panose="020B0609020204030204" pitchFamily="49" charset="0"/>
              <a:cs typeface="Consolas" panose="020B0609020204030204" pitchFamily="49" charset="0"/>
            </a:endParaRPr>
          </a:p>
        </p:txBody>
      </p:sp>
      <p:pic>
        <p:nvPicPr>
          <p:cNvPr id="1026" name="Picture 2" descr="https://c2.staticflickr.com/2/1321/638462445_abf4763b4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0832" y="2763281"/>
            <a:ext cx="3014768" cy="1971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9323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Concept: </a:t>
            </a:r>
            <a:r>
              <a:rPr lang="en-US" dirty="0" smtClean="0"/>
              <a:t>Array Length</a:t>
            </a:r>
            <a:endParaRPr lang="en-US" b="1" dirty="0"/>
          </a:p>
        </p:txBody>
      </p:sp>
      <p:sp>
        <p:nvSpPr>
          <p:cNvPr id="3" name="Content Placeholder 2"/>
          <p:cNvSpPr>
            <a:spLocks noGrp="1"/>
          </p:cNvSpPr>
          <p:nvPr>
            <p:ph idx="1"/>
          </p:nvPr>
        </p:nvSpPr>
        <p:spPr/>
        <p:txBody>
          <a:bodyPr>
            <a:normAutofit fontScale="85000" lnSpcReduction="10000"/>
          </a:bodyPr>
          <a:lstStyle/>
          <a:p>
            <a:r>
              <a:rPr lang="en-US" sz="2800" dirty="0" err="1" smtClean="0">
                <a:latin typeface="Consolas" panose="020B0609020204030204" pitchFamily="49" charset="0"/>
                <a:cs typeface="Consolas" panose="020B0609020204030204" pitchFamily="49" charset="0"/>
              </a:rPr>
              <a:t>var</a:t>
            </a:r>
            <a:r>
              <a:rPr lang="en-US" sz="2800" dirty="0" smtClean="0">
                <a:latin typeface="Consolas" panose="020B0609020204030204" pitchFamily="49" charset="0"/>
                <a:cs typeface="Consolas" panose="020B0609020204030204" pitchFamily="49" charset="0"/>
              </a:rPr>
              <a:t> primes = [2, 3, 5, 7, 11</a:t>
            </a:r>
            <a:r>
              <a:rPr lang="en-US" sz="2800" dirty="0">
                <a:latin typeface="Consolas" panose="020B0609020204030204" pitchFamily="49" charset="0"/>
                <a:cs typeface="Consolas" panose="020B0609020204030204" pitchFamily="49" charset="0"/>
              </a:rPr>
              <a:t>]; </a:t>
            </a:r>
            <a:r>
              <a:rPr lang="en-US" sz="2800" dirty="0" smtClean="0">
                <a:latin typeface="Consolas" panose="020B0609020204030204" pitchFamily="49" charset="0"/>
                <a:cs typeface="Consolas" panose="020B0609020204030204" pitchFamily="49" charset="0"/>
              </a:rPr>
              <a:t>// </a:t>
            </a:r>
            <a:r>
              <a:rPr lang="en-US" sz="2800" dirty="0" err="1" smtClean="0">
                <a:latin typeface="Consolas" panose="020B0609020204030204" pitchFamily="49" charset="0"/>
                <a:cs typeface="Consolas" panose="020B0609020204030204" pitchFamily="49" charset="0"/>
              </a:rPr>
              <a:t>primes.length</a:t>
            </a:r>
            <a:r>
              <a:rPr lang="en-US" sz="2800" dirty="0" smtClean="0">
                <a:latin typeface="Consolas" panose="020B0609020204030204" pitchFamily="49" charset="0"/>
                <a:cs typeface="Consolas" panose="020B0609020204030204" pitchFamily="49" charset="0"/>
              </a:rPr>
              <a:t> </a:t>
            </a:r>
            <a:r>
              <a:rPr lang="en-US" sz="2800" dirty="0">
                <a:latin typeface="Consolas" panose="020B0609020204030204" pitchFamily="49" charset="0"/>
                <a:cs typeface="Consolas" panose="020B0609020204030204" pitchFamily="49" charset="0"/>
              </a:rPr>
              <a:t>=&gt; </a:t>
            </a:r>
            <a:r>
              <a:rPr lang="en-US" sz="2800" dirty="0" smtClean="0">
                <a:latin typeface="Consolas" panose="020B0609020204030204" pitchFamily="49" charset="0"/>
                <a:cs typeface="Consolas" panose="020B0609020204030204" pitchFamily="49" charset="0"/>
              </a:rPr>
              <a:t>5</a:t>
            </a:r>
          </a:p>
          <a:p>
            <a:pPr marL="0" indent="0">
              <a:buNone/>
            </a:pPr>
            <a:r>
              <a:rPr lang="en-US" sz="2800" dirty="0" smtClean="0">
                <a:cs typeface="Consolas" panose="020B0609020204030204" pitchFamily="49" charset="0"/>
              </a:rPr>
              <a:t>The </a:t>
            </a:r>
            <a:r>
              <a:rPr lang="en-US" sz="2800" dirty="0" smtClean="0">
                <a:latin typeface="Consolas" panose="020B0609020204030204" pitchFamily="49" charset="0"/>
                <a:cs typeface="Consolas" panose="020B0609020204030204" pitchFamily="49" charset="0"/>
              </a:rPr>
              <a:t>.length </a:t>
            </a:r>
            <a:r>
              <a:rPr lang="en-US" sz="2800" dirty="0" smtClean="0">
                <a:cs typeface="Consolas" panose="020B0609020204030204" pitchFamily="49" charset="0"/>
              </a:rPr>
              <a:t>property of Arrays is the number of elements in the array.</a:t>
            </a:r>
          </a:p>
          <a:p>
            <a:pPr marL="0" indent="0">
              <a:buNone/>
            </a:pPr>
            <a:r>
              <a:rPr lang="en-US" sz="2800" dirty="0" smtClean="0">
                <a:cs typeface="Consolas" panose="020B0609020204030204" pitchFamily="49" charset="0"/>
              </a:rPr>
              <a:t>Let's print out all the elements in our array using a loop:</a:t>
            </a:r>
          </a:p>
          <a:p>
            <a:r>
              <a:rPr lang="en-US" sz="2800" dirty="0" smtClean="0">
                <a:latin typeface="Consolas" panose="020B0609020204030204" pitchFamily="49" charset="0"/>
                <a:cs typeface="Consolas" panose="020B0609020204030204" pitchFamily="49" charset="0"/>
              </a:rPr>
              <a:t>int </a:t>
            </a:r>
            <a:r>
              <a:rPr lang="en-US" sz="2800" dirty="0" err="1" smtClean="0">
                <a:latin typeface="Consolas" panose="020B0609020204030204" pitchFamily="49" charset="0"/>
                <a:cs typeface="Consolas" panose="020B0609020204030204" pitchFamily="49" charset="0"/>
              </a:rPr>
              <a:t>i</a:t>
            </a:r>
            <a:r>
              <a:rPr lang="en-US" sz="2800" dirty="0" smtClean="0">
                <a:latin typeface="Consolas" panose="020B0609020204030204" pitchFamily="49" charset="0"/>
                <a:cs typeface="Consolas" panose="020B0609020204030204" pitchFamily="49" charset="0"/>
              </a:rPr>
              <a:t> = 0;</a:t>
            </a:r>
            <a:br>
              <a:rPr lang="en-US" sz="2800" dirty="0" smtClean="0">
                <a:latin typeface="Consolas" panose="020B0609020204030204" pitchFamily="49" charset="0"/>
                <a:cs typeface="Consolas" panose="020B0609020204030204" pitchFamily="49" charset="0"/>
              </a:rPr>
            </a:br>
            <a:r>
              <a:rPr lang="en-US" sz="2800" dirty="0" smtClean="0">
                <a:latin typeface="Consolas" panose="020B0609020204030204" pitchFamily="49" charset="0"/>
                <a:cs typeface="Consolas" panose="020B0609020204030204" pitchFamily="49" charset="0"/>
              </a:rPr>
              <a:t>while(</a:t>
            </a:r>
            <a:r>
              <a:rPr lang="en-US" sz="2800" dirty="0" err="1" smtClean="0">
                <a:latin typeface="Consolas" panose="020B0609020204030204" pitchFamily="49" charset="0"/>
                <a:cs typeface="Consolas" panose="020B0609020204030204" pitchFamily="49" charset="0"/>
              </a:rPr>
              <a:t>i</a:t>
            </a:r>
            <a:r>
              <a:rPr lang="en-US" sz="2800" dirty="0" smtClean="0">
                <a:latin typeface="Consolas" panose="020B0609020204030204" pitchFamily="49" charset="0"/>
                <a:cs typeface="Consolas" panose="020B0609020204030204" pitchFamily="49" charset="0"/>
              </a:rPr>
              <a:t> &lt; </a:t>
            </a:r>
            <a:r>
              <a:rPr lang="en-US" sz="2800" dirty="0" err="1" smtClean="0">
                <a:latin typeface="Consolas" panose="020B0609020204030204" pitchFamily="49" charset="0"/>
                <a:cs typeface="Consolas" panose="020B0609020204030204" pitchFamily="49" charset="0"/>
              </a:rPr>
              <a:t>primes.length</a:t>
            </a:r>
            <a:r>
              <a:rPr lang="en-US" sz="2800" dirty="0" smtClean="0">
                <a:latin typeface="Consolas" panose="020B0609020204030204" pitchFamily="49" charset="0"/>
                <a:cs typeface="Consolas" panose="020B0609020204030204" pitchFamily="49" charset="0"/>
              </a:rPr>
              <a:t>)</a:t>
            </a:r>
            <a:r>
              <a:rPr lang="en-US" sz="2800" dirty="0">
                <a:latin typeface="Consolas" panose="020B0609020204030204" pitchFamily="49" charset="0"/>
                <a:cs typeface="Consolas" panose="020B0609020204030204" pitchFamily="49" charset="0"/>
              </a:rPr>
              <a:t> </a:t>
            </a:r>
            <a:r>
              <a:rPr lang="en-US" sz="2800" dirty="0" smtClean="0">
                <a:latin typeface="Consolas" panose="020B0609020204030204" pitchFamily="49" charset="0"/>
                <a:cs typeface="Consolas" panose="020B0609020204030204" pitchFamily="49" charset="0"/>
              </a:rPr>
              <a:t>console.log(primes[</a:t>
            </a:r>
            <a:r>
              <a:rPr lang="en-US" sz="2800" dirty="0" err="1" smtClean="0">
                <a:latin typeface="Consolas" panose="020B0609020204030204" pitchFamily="49" charset="0"/>
                <a:cs typeface="Consolas" panose="020B0609020204030204" pitchFamily="49" charset="0"/>
              </a:rPr>
              <a:t>i</a:t>
            </a:r>
            <a:r>
              <a:rPr lang="en-US" sz="2800" dirty="0" smtClean="0">
                <a:latin typeface="Consolas" panose="020B0609020204030204" pitchFamily="49" charset="0"/>
                <a:cs typeface="Consolas" panose="020B0609020204030204" pitchFamily="49" charset="0"/>
              </a:rPr>
              <a:t>]);</a:t>
            </a:r>
          </a:p>
          <a:p>
            <a:pPr marL="0" indent="0">
              <a:buNone/>
            </a:pPr>
            <a:r>
              <a:rPr lang="en-US" sz="2800" dirty="0" smtClean="0">
                <a:cs typeface="Consolas" panose="020B0609020204030204" pitchFamily="49" charset="0"/>
              </a:rPr>
              <a:t>The </a:t>
            </a:r>
            <a:r>
              <a:rPr lang="en-US" sz="2800" dirty="0" smtClean="0">
                <a:latin typeface="Consolas" panose="020B0609020204030204" pitchFamily="49" charset="0"/>
                <a:cs typeface="Consolas" panose="020B0609020204030204" pitchFamily="49" charset="0"/>
              </a:rPr>
              <a:t>.length </a:t>
            </a:r>
            <a:r>
              <a:rPr lang="en-US" sz="2800" dirty="0" smtClean="0">
                <a:cs typeface="Consolas" panose="020B0609020204030204" pitchFamily="49" charset="0"/>
              </a:rPr>
              <a:t>property is always the </a:t>
            </a:r>
            <a:r>
              <a:rPr lang="en-US" sz="2800" u="sng" dirty="0" smtClean="0">
                <a:cs typeface="Consolas" panose="020B0609020204030204" pitchFamily="49" charset="0"/>
              </a:rPr>
              <a:t>max(indices with set values) + 1</a:t>
            </a:r>
            <a:r>
              <a:rPr lang="en-US" sz="2800" dirty="0" smtClean="0">
                <a:cs typeface="Consolas" panose="020B0609020204030204" pitchFamily="49" charset="0"/>
              </a:rPr>
              <a:t>. Consider:</a:t>
            </a:r>
          </a:p>
          <a:p>
            <a:r>
              <a:rPr lang="en-US" sz="2800" dirty="0" smtClean="0">
                <a:latin typeface="Consolas" panose="020B0609020204030204" pitchFamily="49" charset="0"/>
                <a:cs typeface="Consolas" panose="020B0609020204030204" pitchFamily="49" charset="0"/>
              </a:rPr>
              <a:t>primes[99] = "I </a:t>
            </a:r>
            <a:r>
              <a:rPr lang="en-US" sz="2800" dirty="0" err="1" smtClean="0">
                <a:latin typeface="Consolas" panose="020B0609020204030204" pitchFamily="49" charset="0"/>
                <a:cs typeface="Consolas" panose="020B0609020204030204" pitchFamily="49" charset="0"/>
              </a:rPr>
              <a:t>dunno</a:t>
            </a:r>
            <a:r>
              <a:rPr lang="en-US" sz="2800" dirty="0" smtClean="0">
                <a:latin typeface="Consolas" panose="020B0609020204030204" pitchFamily="49" charset="0"/>
                <a:cs typeface="Consolas" panose="020B0609020204030204" pitchFamily="49" charset="0"/>
              </a:rPr>
              <a:t> lol";    // </a:t>
            </a:r>
            <a:r>
              <a:rPr lang="en-US" sz="2800" dirty="0" err="1" smtClean="0">
                <a:latin typeface="Consolas" panose="020B0609020204030204" pitchFamily="49" charset="0"/>
                <a:cs typeface="Consolas" panose="020B0609020204030204" pitchFamily="49" charset="0"/>
              </a:rPr>
              <a:t>primes.length</a:t>
            </a:r>
            <a:r>
              <a:rPr lang="en-US" sz="2800" dirty="0" smtClean="0">
                <a:latin typeface="Consolas" panose="020B0609020204030204" pitchFamily="49" charset="0"/>
                <a:cs typeface="Consolas" panose="020B0609020204030204" pitchFamily="49" charset="0"/>
              </a:rPr>
              <a:t> =&gt; 100</a:t>
            </a:r>
          </a:p>
          <a:p>
            <a:r>
              <a:rPr lang="en-US" sz="2800" dirty="0" smtClean="0">
                <a:latin typeface="Consolas" panose="020B0609020204030204" pitchFamily="49" charset="0"/>
                <a:cs typeface="Consolas" panose="020B0609020204030204" pitchFamily="49" charset="0"/>
              </a:rPr>
              <a:t>primes[</a:t>
            </a:r>
            <a:r>
              <a:rPr lang="en-US" sz="2800" dirty="0" err="1" smtClean="0">
                <a:latin typeface="Consolas" panose="020B0609020204030204" pitchFamily="49" charset="0"/>
                <a:cs typeface="Consolas" panose="020B0609020204030204" pitchFamily="49" charset="0"/>
              </a:rPr>
              <a:t>primes.length</a:t>
            </a:r>
            <a:r>
              <a:rPr lang="en-US" sz="2800" dirty="0" smtClean="0">
                <a:latin typeface="Consolas" panose="020B0609020204030204" pitchFamily="49" charset="0"/>
                <a:cs typeface="Consolas" panose="020B0609020204030204" pitchFamily="49" charset="0"/>
              </a:rPr>
              <a:t>] = "100!" // </a:t>
            </a:r>
            <a:r>
              <a:rPr lang="en-US" sz="2800" dirty="0" err="1" smtClean="0">
                <a:latin typeface="Consolas" panose="020B0609020204030204" pitchFamily="49" charset="0"/>
                <a:cs typeface="Consolas" panose="020B0609020204030204" pitchFamily="49" charset="0"/>
              </a:rPr>
              <a:t>primes.length</a:t>
            </a:r>
            <a:r>
              <a:rPr lang="en-US" sz="2800" dirty="0" smtClean="0">
                <a:latin typeface="Consolas" panose="020B0609020204030204" pitchFamily="49" charset="0"/>
                <a:cs typeface="Consolas" panose="020B0609020204030204" pitchFamily="49" charset="0"/>
              </a:rPr>
              <a:t> =&gt; 101</a:t>
            </a:r>
          </a:p>
          <a:p>
            <a:pPr marL="0" indent="0">
              <a:buNone/>
            </a:pPr>
            <a:r>
              <a:rPr lang="en-US" sz="2800" dirty="0" smtClean="0">
                <a:cs typeface="Consolas" panose="020B0609020204030204" pitchFamily="49" charset="0"/>
              </a:rPr>
              <a:t>As an Object, we can manually get and set the length property!</a:t>
            </a:r>
          </a:p>
          <a:p>
            <a:r>
              <a:rPr lang="en-US" sz="2800" dirty="0" err="1" smtClean="0">
                <a:latin typeface="Consolas" panose="020B0609020204030204" pitchFamily="49" charset="0"/>
                <a:cs typeface="Consolas" panose="020B0609020204030204" pitchFamily="49" charset="0"/>
              </a:rPr>
              <a:t>primes.length</a:t>
            </a:r>
            <a:r>
              <a:rPr lang="en-US" sz="2800" dirty="0" smtClean="0">
                <a:latin typeface="Consolas" panose="020B0609020204030204" pitchFamily="49" charset="0"/>
                <a:cs typeface="Consolas" panose="020B0609020204030204" pitchFamily="49" charset="0"/>
              </a:rPr>
              <a:t> = 1234; // </a:t>
            </a:r>
            <a:r>
              <a:rPr lang="en-US" sz="2800" dirty="0" err="1" smtClean="0">
                <a:latin typeface="Consolas" panose="020B0609020204030204" pitchFamily="49" charset="0"/>
                <a:cs typeface="Consolas" panose="020B0609020204030204" pitchFamily="49" charset="0"/>
              </a:rPr>
              <a:t>primes.length</a:t>
            </a:r>
            <a:r>
              <a:rPr lang="en-US" sz="2800" dirty="0" smtClean="0">
                <a:latin typeface="Consolas" panose="020B0609020204030204" pitchFamily="49" charset="0"/>
                <a:cs typeface="Consolas" panose="020B0609020204030204" pitchFamily="49" charset="0"/>
              </a:rPr>
              <a:t> =&gt; 1234</a:t>
            </a:r>
          </a:p>
        </p:txBody>
      </p:sp>
      <p:sp>
        <p:nvSpPr>
          <p:cNvPr id="4" name="TextBox 3"/>
          <p:cNvSpPr txBox="1"/>
          <p:nvPr/>
        </p:nvSpPr>
        <p:spPr>
          <a:xfrm>
            <a:off x="7084907" y="602789"/>
            <a:ext cx="4070773" cy="830997"/>
          </a:xfrm>
          <a:prstGeom prst="rect">
            <a:avLst/>
          </a:prstGeom>
          <a:noFill/>
        </p:spPr>
        <p:txBody>
          <a:bodyPr wrap="square" rtlCol="0">
            <a:spAutoFit/>
          </a:bodyPr>
          <a:lstStyle/>
          <a:p>
            <a:r>
              <a:rPr lang="en-US" sz="1200" i="1" dirty="0">
                <a:solidFill>
                  <a:schemeClr val="bg1">
                    <a:lumMod val="50000"/>
                  </a:schemeClr>
                </a:solidFill>
                <a:cs typeface="Consolas" panose="020B0609020204030204" pitchFamily="49" charset="0"/>
              </a:rPr>
              <a:t>Advanced: Watch out for Array-like Objects, which are pseudo Arrays. Modern JavaScript avoids these, but older standards can give </a:t>
            </a:r>
            <a:r>
              <a:rPr lang="en-US" sz="1200" i="1" dirty="0" smtClean="0">
                <a:solidFill>
                  <a:schemeClr val="bg1">
                    <a:lumMod val="50000"/>
                  </a:schemeClr>
                </a:solidFill>
                <a:cs typeface="Consolas" panose="020B0609020204030204" pitchFamily="49" charset="0"/>
              </a:rPr>
              <a:t>you Array-like Objects that are indexed </a:t>
            </a:r>
            <a:r>
              <a:rPr lang="en-US" sz="1200" i="1" dirty="0">
                <a:solidFill>
                  <a:schemeClr val="bg1">
                    <a:lumMod val="50000"/>
                  </a:schemeClr>
                </a:solidFill>
                <a:cs typeface="Consolas" panose="020B0609020204030204" pitchFamily="49" charset="0"/>
              </a:rPr>
              <a:t>and have a .length property, but are not actually of the Array </a:t>
            </a:r>
            <a:r>
              <a:rPr lang="en-US" sz="1200" i="1" dirty="0" smtClean="0">
                <a:solidFill>
                  <a:schemeClr val="bg1">
                    <a:lumMod val="50000"/>
                  </a:schemeClr>
                </a:solidFill>
                <a:cs typeface="Consolas" panose="020B0609020204030204" pitchFamily="49" charset="0"/>
              </a:rPr>
              <a:t>class.</a:t>
            </a:r>
            <a:endParaRPr lang="en-US" sz="1200" i="1" dirty="0">
              <a:solidFill>
                <a:schemeClr val="bg1">
                  <a:lumMod val="50000"/>
                </a:schemeClr>
              </a:solidFill>
              <a:cs typeface="Consolas" panose="020B0609020204030204" pitchFamily="49" charset="0"/>
            </a:endParaRPr>
          </a:p>
        </p:txBody>
      </p:sp>
    </p:spTree>
    <p:extLst>
      <p:ext uri="{BB962C8B-B14F-4D97-AF65-F5344CB8AC3E}">
        <p14:creationId xmlns:p14="http://schemas.microsoft.com/office/powerpoint/2010/main" val="430289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Concept: </a:t>
            </a:r>
            <a:r>
              <a:rPr lang="en-US" dirty="0" smtClean="0"/>
              <a:t>Function</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sz="2400" dirty="0" smtClean="0"/>
              <a:t>A </a:t>
            </a:r>
            <a:r>
              <a:rPr lang="en-US" sz="2400" i="1" dirty="0" smtClean="0"/>
              <a:t>function </a:t>
            </a:r>
            <a:r>
              <a:rPr lang="en-US" sz="2400" dirty="0" smtClean="0"/>
              <a:t>is… well, let's figure it out as we go. Here's the function literal, used to define function.</a:t>
            </a:r>
          </a:p>
          <a:p>
            <a:pPr marL="0" indent="0" algn="ctr">
              <a:buNone/>
            </a:pPr>
            <a:r>
              <a:rPr lang="en-US" sz="3300" dirty="0" smtClean="0">
                <a:latin typeface="Consolas" panose="020B0609020204030204" pitchFamily="49" charset="0"/>
                <a:cs typeface="Consolas" panose="020B0609020204030204" pitchFamily="49" charset="0"/>
              </a:rPr>
              <a:t>function(</a:t>
            </a:r>
            <a:r>
              <a:rPr lang="en-US" sz="3300" i="1" dirty="0" err="1" smtClean="0">
                <a:latin typeface="Consolas" panose="020B0609020204030204" pitchFamily="49" charset="0"/>
                <a:cs typeface="Consolas" panose="020B0609020204030204" pitchFamily="49" charset="0"/>
              </a:rPr>
              <a:t>args</a:t>
            </a:r>
            <a:r>
              <a:rPr lang="en-US" sz="3300" dirty="0" smtClean="0">
                <a:latin typeface="Consolas" panose="020B0609020204030204" pitchFamily="49" charset="0"/>
                <a:cs typeface="Consolas" panose="020B0609020204030204" pitchFamily="49" charset="0"/>
              </a:rPr>
              <a:t>) { </a:t>
            </a:r>
            <a:r>
              <a:rPr lang="en-US" sz="3300" i="1" dirty="0" smtClean="0">
                <a:latin typeface="Consolas" panose="020B0609020204030204" pitchFamily="49" charset="0"/>
                <a:cs typeface="Consolas" panose="020B0609020204030204" pitchFamily="49" charset="0"/>
              </a:rPr>
              <a:t>statements </a:t>
            </a:r>
            <a:r>
              <a:rPr lang="en-US" sz="3300" dirty="0" smtClean="0">
                <a:latin typeface="Consolas" panose="020B0609020204030204" pitchFamily="49" charset="0"/>
                <a:cs typeface="Consolas" panose="020B0609020204030204" pitchFamily="49" charset="0"/>
              </a:rPr>
              <a:t>}</a:t>
            </a:r>
          </a:p>
          <a:p>
            <a:pPr marL="0" indent="0">
              <a:buNone/>
            </a:pPr>
            <a:r>
              <a:rPr lang="en-US" sz="2400" dirty="0" smtClean="0">
                <a:cs typeface="Consolas" panose="020B0609020204030204" pitchFamily="49" charset="0"/>
              </a:rPr>
              <a:t>A function is like a machine that you feed (</a:t>
            </a:r>
            <a:r>
              <a:rPr lang="en-US" sz="2400" i="1" dirty="0" smtClean="0">
                <a:cs typeface="Consolas" panose="020B0609020204030204" pitchFamily="49" charset="0"/>
              </a:rPr>
              <a:t>arguments</a:t>
            </a:r>
            <a:r>
              <a:rPr lang="en-US" sz="2400" dirty="0" smtClean="0">
                <a:cs typeface="Consolas" panose="020B0609020204030204" pitchFamily="49" charset="0"/>
              </a:rPr>
              <a:t>, sometimes nothing), then executes statements (with possible side effects), and sometimes spits out things (</a:t>
            </a:r>
            <a:r>
              <a:rPr lang="en-US" sz="2400" i="1" dirty="0" smtClean="0">
                <a:cs typeface="Consolas" panose="020B0609020204030204" pitchFamily="49" charset="0"/>
              </a:rPr>
              <a:t>return values</a:t>
            </a:r>
            <a:r>
              <a:rPr lang="en-US" sz="2400" dirty="0" smtClean="0">
                <a:cs typeface="Consolas" panose="020B0609020204030204" pitchFamily="49" charset="0"/>
              </a:rPr>
              <a:t>).</a:t>
            </a:r>
          </a:p>
          <a:p>
            <a:r>
              <a:rPr lang="en-US" sz="2400" dirty="0" err="1" smtClean="0">
                <a:latin typeface="Consolas" panose="020B0609020204030204" pitchFamily="49" charset="0"/>
                <a:cs typeface="Consolas" panose="020B0609020204030204" pitchFamily="49" charset="0"/>
              </a:rPr>
              <a:t>var</a:t>
            </a: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i</a:t>
            </a:r>
            <a:r>
              <a:rPr lang="en-US" sz="2400" dirty="0" smtClean="0">
                <a:latin typeface="Consolas" panose="020B0609020204030204" pitchFamily="49" charset="0"/>
                <a:cs typeface="Consolas" panose="020B0609020204030204" pitchFamily="49" charset="0"/>
              </a:rPr>
              <a:t> = 0;		</a:t>
            </a:r>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define a Number</a:t>
            </a:r>
            <a:br>
              <a:rPr lang="en-US" sz="2400" dirty="0" smtClean="0">
                <a:latin typeface="Consolas" panose="020B0609020204030204" pitchFamily="49" charset="0"/>
                <a:cs typeface="Consolas" panose="020B0609020204030204" pitchFamily="49" charset="0"/>
              </a:rPr>
            </a:br>
            <a:r>
              <a:rPr lang="en-US" sz="2400" dirty="0" err="1" smtClean="0">
                <a:latin typeface="Consolas" panose="020B0609020204030204" pitchFamily="49" charset="0"/>
                <a:cs typeface="Consolas" panose="020B0609020204030204" pitchFamily="49" charset="0"/>
              </a:rPr>
              <a:t>var</a:t>
            </a: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myFunction</a:t>
            </a:r>
            <a:r>
              <a:rPr lang="en-US" sz="2400" dirty="0" smtClean="0">
                <a:latin typeface="Consolas" panose="020B0609020204030204" pitchFamily="49" charset="0"/>
                <a:cs typeface="Consolas" panose="020B0609020204030204" pitchFamily="49" charset="0"/>
              </a:rPr>
              <a:t> = function() {	 // define a Function</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i</a:t>
            </a:r>
            <a:r>
              <a:rPr lang="en-US" sz="2400" dirty="0" smtClean="0">
                <a:latin typeface="Consolas" panose="020B0609020204030204" pitchFamily="49" charset="0"/>
                <a:cs typeface="Consolas" panose="020B0609020204030204" pitchFamily="49" charset="0"/>
              </a:rPr>
              <a:t> = </a:t>
            </a:r>
            <a:r>
              <a:rPr lang="en-US" sz="2400" dirty="0" err="1" smtClean="0">
                <a:latin typeface="Consolas" panose="020B0609020204030204" pitchFamily="49" charset="0"/>
                <a:cs typeface="Consolas" panose="020B0609020204030204" pitchFamily="49" charset="0"/>
              </a:rPr>
              <a:t>i</a:t>
            </a:r>
            <a:r>
              <a:rPr lang="en-US" sz="2400" dirty="0" smtClean="0">
                <a:latin typeface="Consolas" panose="020B0609020204030204" pitchFamily="49" charset="0"/>
                <a:cs typeface="Consolas" panose="020B0609020204030204" pitchFamily="49" charset="0"/>
              </a:rPr>
              <a:t> + 1;			 // modify </a:t>
            </a:r>
            <a:r>
              <a:rPr lang="en-US" sz="2400" dirty="0" err="1" smtClean="0">
                <a:latin typeface="Consolas" panose="020B0609020204030204" pitchFamily="49" charset="0"/>
                <a:cs typeface="Consolas" panose="020B0609020204030204" pitchFamily="49" charset="0"/>
              </a:rPr>
              <a:t>i</a:t>
            </a:r>
            <a:r>
              <a:rPr lang="en-US" sz="2400" dirty="0" smtClean="0">
                <a:latin typeface="Consolas" panose="020B0609020204030204" pitchFamily="49" charset="0"/>
                <a:cs typeface="Consolas" panose="020B0609020204030204" pitchFamily="49" charset="0"/>
              </a:rPr>
              <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a:t>
            </a:r>
            <a:r>
              <a:rPr lang="en-US" sz="2400" dirty="0">
                <a:latin typeface="Consolas" panose="020B0609020204030204" pitchFamily="49" charset="0"/>
                <a:cs typeface="Consolas" panose="020B0609020204030204" pitchFamily="49" charset="0"/>
              </a:rPr>
              <a:t/>
            </a:r>
            <a:br>
              <a:rPr lang="en-US" sz="2400" dirty="0">
                <a:latin typeface="Consolas" panose="020B0609020204030204" pitchFamily="49" charset="0"/>
                <a:cs typeface="Consolas" panose="020B0609020204030204" pitchFamily="49" charset="0"/>
              </a:rPr>
            </a:br>
            <a:r>
              <a:rPr lang="en-US" sz="2400" dirty="0" err="1" smtClean="0">
                <a:latin typeface="Consolas" panose="020B0609020204030204" pitchFamily="49" charset="0"/>
                <a:cs typeface="Consolas" panose="020B0609020204030204" pitchFamily="49" charset="0"/>
              </a:rPr>
              <a:t>i</a:t>
            </a:r>
            <a:r>
              <a:rPr lang="en-US" sz="2400" dirty="0" smtClean="0">
                <a:latin typeface="Consolas" panose="020B0609020204030204" pitchFamily="49" charset="0"/>
                <a:cs typeface="Consolas" panose="020B0609020204030204" pitchFamily="49" charset="0"/>
              </a:rPr>
              <a:t> =&gt; ???				 // what is </a:t>
            </a:r>
            <a:r>
              <a:rPr lang="en-US" sz="2400" dirty="0" err="1" smtClean="0">
                <a:latin typeface="Consolas" panose="020B0609020204030204" pitchFamily="49" charset="0"/>
                <a:cs typeface="Consolas" panose="020B0609020204030204" pitchFamily="49" charset="0"/>
              </a:rPr>
              <a:t>i</a:t>
            </a:r>
            <a:r>
              <a:rPr lang="en-US" sz="2400" dirty="0" smtClean="0">
                <a:latin typeface="Consolas" panose="020B0609020204030204" pitchFamily="49" charset="0"/>
                <a:cs typeface="Consolas" panose="020B0609020204030204" pitchFamily="49" charset="0"/>
              </a:rPr>
              <a:t> now?</a:t>
            </a:r>
          </a:p>
          <a:p>
            <a:pPr marL="0" indent="0">
              <a:buNone/>
            </a:pPr>
            <a:r>
              <a:rPr lang="en-US" sz="2400" dirty="0" smtClean="0">
                <a:cs typeface="Consolas" panose="020B0609020204030204" pitchFamily="49" charset="0"/>
              </a:rPr>
              <a:t>A function is </a:t>
            </a:r>
            <a:r>
              <a:rPr lang="en-US" sz="2400" i="1" dirty="0" smtClean="0">
                <a:cs typeface="Consolas" panose="020B0609020204030204" pitchFamily="49" charset="0"/>
              </a:rPr>
              <a:t>invoked</a:t>
            </a:r>
            <a:r>
              <a:rPr lang="en-US" sz="2400" dirty="0" smtClean="0">
                <a:cs typeface="Consolas" panose="020B0609020204030204" pitchFamily="49" charset="0"/>
              </a:rPr>
              <a:t> ("fed") with parentheses surrounding comma separated expressions. It expresses to the </a:t>
            </a:r>
            <a:r>
              <a:rPr lang="en-US" sz="2400" i="1" dirty="0" smtClean="0">
                <a:cs typeface="Consolas" panose="020B0609020204030204" pitchFamily="49" charset="0"/>
              </a:rPr>
              <a:t>return value </a:t>
            </a:r>
            <a:r>
              <a:rPr lang="en-US" sz="2400" dirty="0" smtClean="0">
                <a:cs typeface="Consolas" panose="020B0609020204030204" pitchFamily="49" charset="0"/>
              </a:rPr>
              <a:t>("spit out value"), </a:t>
            </a:r>
            <a:r>
              <a:rPr lang="en-US" sz="2400" dirty="0" smtClean="0">
                <a:latin typeface="Consolas" panose="020B0609020204030204" pitchFamily="49" charset="0"/>
                <a:cs typeface="Consolas" panose="020B0609020204030204" pitchFamily="49" charset="0"/>
              </a:rPr>
              <a:t>undefined</a:t>
            </a:r>
            <a:r>
              <a:rPr lang="en-US" sz="2400" dirty="0" smtClean="0">
                <a:cs typeface="Consolas" panose="020B0609020204030204" pitchFamily="49" charset="0"/>
              </a:rPr>
              <a:t> if there is none.</a:t>
            </a:r>
          </a:p>
          <a:p>
            <a:r>
              <a:rPr lang="en-US" sz="2400" dirty="0" err="1" smtClean="0">
                <a:latin typeface="Consolas" panose="020B0609020204030204" pitchFamily="49" charset="0"/>
                <a:cs typeface="Consolas" panose="020B0609020204030204" pitchFamily="49" charset="0"/>
              </a:rPr>
              <a:t>myFunction</a:t>
            </a:r>
            <a:r>
              <a:rPr lang="en-US" sz="2400" dirty="0" smtClean="0">
                <a:latin typeface="Consolas" panose="020B0609020204030204" pitchFamily="49" charset="0"/>
                <a:cs typeface="Consolas" panose="020B0609020204030204" pitchFamily="49" charset="0"/>
              </a:rPr>
              <a:t>() =&gt; undefined	 // invoke </a:t>
            </a:r>
            <a:r>
              <a:rPr lang="en-US" sz="2400" dirty="0" err="1" smtClean="0">
                <a:latin typeface="Consolas" panose="020B0609020204030204" pitchFamily="49" charset="0"/>
                <a:cs typeface="Consolas" panose="020B0609020204030204" pitchFamily="49" charset="0"/>
              </a:rPr>
              <a:t>myFunction</a:t>
            </a:r>
            <a:r>
              <a:rPr lang="en-US" sz="2400" dirty="0" smtClean="0">
                <a:latin typeface="Consolas" panose="020B0609020204030204" pitchFamily="49" charset="0"/>
                <a:cs typeface="Consolas" panose="020B0609020204030204" pitchFamily="49" charset="0"/>
              </a:rPr>
              <a:t>, returns nothing</a:t>
            </a:r>
            <a:br>
              <a:rPr lang="en-US" sz="2400" dirty="0" smtClean="0">
                <a:latin typeface="Consolas" panose="020B0609020204030204" pitchFamily="49" charset="0"/>
                <a:cs typeface="Consolas" panose="020B0609020204030204" pitchFamily="49" charset="0"/>
              </a:rPr>
            </a:br>
            <a:r>
              <a:rPr lang="en-US" sz="2400" dirty="0" err="1" smtClean="0">
                <a:latin typeface="Consolas" panose="020B0609020204030204" pitchFamily="49" charset="0"/>
                <a:cs typeface="Consolas" panose="020B0609020204030204" pitchFamily="49" charset="0"/>
              </a:rPr>
              <a:t>i</a:t>
            </a:r>
            <a:r>
              <a:rPr lang="en-US" sz="2400" dirty="0" smtClean="0">
                <a:latin typeface="Consolas" panose="020B0609020204030204" pitchFamily="49" charset="0"/>
                <a:cs typeface="Consolas" panose="020B0609020204030204" pitchFamily="49" charset="0"/>
              </a:rPr>
              <a:t> =&gt; ???				 // what is </a:t>
            </a:r>
            <a:r>
              <a:rPr lang="en-US" sz="2400" dirty="0" err="1" smtClean="0">
                <a:latin typeface="Consolas" panose="020B0609020204030204" pitchFamily="49" charset="0"/>
                <a:cs typeface="Consolas" panose="020B0609020204030204" pitchFamily="49" charset="0"/>
              </a:rPr>
              <a:t>i</a:t>
            </a:r>
            <a:r>
              <a:rPr lang="en-US" sz="2400" dirty="0" smtClean="0">
                <a:latin typeface="Consolas" panose="020B0609020204030204" pitchFamily="49" charset="0"/>
                <a:cs typeface="Consolas" panose="020B0609020204030204" pitchFamily="49" charset="0"/>
              </a:rPr>
              <a:t> now?</a:t>
            </a:r>
            <a:endParaRPr lang="en-US" sz="2400" dirty="0">
              <a:latin typeface="Consolas" panose="020B0609020204030204" pitchFamily="49" charset="0"/>
              <a:cs typeface="Consolas" panose="020B0609020204030204" pitchFamily="49" charset="0"/>
            </a:endParaRPr>
          </a:p>
        </p:txBody>
      </p:sp>
      <p:pic>
        <p:nvPicPr>
          <p:cNvPr id="3074" name="Picture 2" descr="http://www.mallenbaker.net/csr/images/cooki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4749" y="3390379"/>
            <a:ext cx="2097251" cy="13841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614660" y="3420338"/>
            <a:ext cx="1394460" cy="338554"/>
          </a:xfrm>
          <a:prstGeom prst="rect">
            <a:avLst/>
          </a:prstGeom>
          <a:solidFill>
            <a:srgbClr val="00B0F0"/>
          </a:solidFill>
        </p:spPr>
        <p:txBody>
          <a:bodyPr wrap="square" rtlCol="0">
            <a:spAutoFit/>
          </a:bodyPr>
          <a:lstStyle/>
          <a:p>
            <a:r>
              <a:rPr lang="en-US" sz="1600" i="1" dirty="0" smtClean="0"/>
              <a:t>function(</a:t>
            </a:r>
            <a:r>
              <a:rPr lang="en-US" sz="1600" i="1" dirty="0" err="1" smtClean="0"/>
              <a:t>args</a:t>
            </a:r>
            <a:r>
              <a:rPr lang="en-US" sz="1600" i="1" dirty="0" smtClean="0"/>
              <a:t>)</a:t>
            </a:r>
            <a:endParaRPr lang="en-US" sz="1600" i="1" dirty="0"/>
          </a:p>
        </p:txBody>
      </p:sp>
      <p:sp>
        <p:nvSpPr>
          <p:cNvPr id="5" name="TextBox 4"/>
          <p:cNvSpPr txBox="1"/>
          <p:nvPr/>
        </p:nvSpPr>
        <p:spPr>
          <a:xfrm>
            <a:off x="10881360" y="4643760"/>
            <a:ext cx="861060" cy="261610"/>
          </a:xfrm>
          <a:prstGeom prst="rect">
            <a:avLst/>
          </a:prstGeom>
          <a:solidFill>
            <a:schemeClr val="accent1">
              <a:lumMod val="40000"/>
              <a:lumOff val="60000"/>
            </a:schemeClr>
          </a:solidFill>
        </p:spPr>
        <p:txBody>
          <a:bodyPr wrap="square" rtlCol="0">
            <a:spAutoFit/>
          </a:bodyPr>
          <a:lstStyle/>
          <a:p>
            <a:r>
              <a:rPr lang="en-US" sz="1100" i="1" dirty="0" smtClean="0"/>
              <a:t>expressions</a:t>
            </a:r>
            <a:endParaRPr lang="en-US" sz="1100" i="1" dirty="0"/>
          </a:p>
        </p:txBody>
      </p:sp>
    </p:spTree>
    <p:extLst>
      <p:ext uri="{BB962C8B-B14F-4D97-AF65-F5344CB8AC3E}">
        <p14:creationId xmlns:p14="http://schemas.microsoft.com/office/powerpoint/2010/main" val="664060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2696</TotalTime>
  <Words>1816</Words>
  <Application>Microsoft Office PowerPoint</Application>
  <PresentationFormat>Widescreen</PresentationFormat>
  <Paragraphs>218</Paragraphs>
  <Slides>23</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Consolas</vt:lpstr>
      <vt:lpstr>Wingdings</vt:lpstr>
      <vt:lpstr>Retrospect</vt:lpstr>
      <vt:lpstr>JavaScript from the Ground Up   Please sign in: https://tinyurl.com/nl6ysvr</vt:lpstr>
      <vt:lpstr>Last time on JavaScript from the Ground Up</vt:lpstr>
      <vt:lpstr>Thoughts from last time…</vt:lpstr>
      <vt:lpstr>PowerPoint Presentation</vt:lpstr>
      <vt:lpstr>General Schedule</vt:lpstr>
      <vt:lpstr>Problem(s) of the Day</vt:lpstr>
      <vt:lpstr>Concept: Array</vt:lpstr>
      <vt:lpstr>Concept: Array Length</vt:lpstr>
      <vt:lpstr>Concept: Function</vt:lpstr>
      <vt:lpstr>Concept: Function</vt:lpstr>
      <vt:lpstr>Concept: Function Arguments</vt:lpstr>
      <vt:lpstr>Concept: Function arguments</vt:lpstr>
      <vt:lpstr>Concept: Method</vt:lpstr>
      <vt:lpstr>Fun Methods for Fun Programmers</vt:lpstr>
      <vt:lpstr>Pattern: Immediately-Invoked Functions</vt:lpstr>
      <vt:lpstr>JavaScript Functions: First Class Citizens</vt:lpstr>
      <vt:lpstr>Java Functions: Second Class Citizens</vt:lpstr>
      <vt:lpstr>Concept: Variable Scope</vt:lpstr>
      <vt:lpstr>Function Scope in Practice</vt:lpstr>
      <vt:lpstr>Concept: Named Function</vt:lpstr>
      <vt:lpstr>Concept: Callback</vt:lpstr>
      <vt:lpstr>Problem(s) of the Day</vt:lpstr>
      <vt:lpstr>Q&amp;A + Feedback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from the Ground Up</dc:title>
  <dc:creator>Brian Cui</dc:creator>
  <cp:lastModifiedBy>Brian Cui</cp:lastModifiedBy>
  <cp:revision>1425</cp:revision>
  <dcterms:created xsi:type="dcterms:W3CDTF">2015-09-01T00:31:42Z</dcterms:created>
  <dcterms:modified xsi:type="dcterms:W3CDTF">2015-10-14T21:59:42Z</dcterms:modified>
</cp:coreProperties>
</file>