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80" r:id="rId3"/>
    <p:sldId id="331" r:id="rId4"/>
    <p:sldId id="334" r:id="rId5"/>
    <p:sldId id="335" r:id="rId6"/>
    <p:sldId id="337" r:id="rId7"/>
    <p:sldId id="336" r:id="rId8"/>
    <p:sldId id="338" r:id="rId9"/>
    <p:sldId id="333" r:id="rId10"/>
    <p:sldId id="339" r:id="rId11"/>
    <p:sldId id="332" r:id="rId12"/>
    <p:sldId id="340" r:id="rId13"/>
    <p:sldId id="341" r:id="rId14"/>
    <p:sldId id="342" r:id="rId15"/>
    <p:sldId id="343" r:id="rId16"/>
    <p:sldId id="345" r:id="rId17"/>
    <p:sldId id="344" r:id="rId18"/>
    <p:sldId id="33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Cui" initials="BC" lastIdx="7" clrIdx="0">
    <p:extLst>
      <p:ext uri="{19B8F6BF-5375-455C-9EA6-DF929625EA0E}">
        <p15:presenceInfo xmlns:p15="http://schemas.microsoft.com/office/powerpoint/2012/main" userId="affd9c2201f9a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9" autoAdjust="0"/>
    <p:restoredTop sz="87522" autoAdjust="0"/>
  </p:normalViewPr>
  <p:slideViewPr>
    <p:cSldViewPr snapToGrid="0">
      <p:cViewPr varScale="1">
        <p:scale>
          <a:sx n="68" d="100"/>
          <a:sy n="68" d="100"/>
        </p:scale>
        <p:origin x="62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DEE89-1C10-4A7A-B2C0-183D94ABC59D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62571-F092-45C1-8001-5A40DC5B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85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72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Conventionally, private</a:t>
            </a:r>
            <a:r>
              <a:rPr lang="en-US" baseline="0" dirty="0" smtClean="0"/>
              <a:t> variables start with an underscore.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5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argument passed to console.log is not known</a:t>
            </a:r>
            <a:r>
              <a:rPr lang="en-US" baseline="0" dirty="0" smtClean="0"/>
              <a:t> at runtime until the function itself is executed (and thereby evaluating the expression in the arguments). If the interpreter "knew" what the concatenation was, our computers could predict the future!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argument passed to console.log is not known</a:t>
            </a:r>
            <a:r>
              <a:rPr lang="en-US" baseline="0" dirty="0" smtClean="0"/>
              <a:t> at runtime until the function itself is executed (and thereby evaluating the expression in the arguments). If the interpreter "knew" what the concatenation was, our computers could predict the future!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0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6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56" y="292910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9670"/>
          </a:xfrm>
        </p:spPr>
        <p:txBody>
          <a:bodyPr/>
          <a:lstStyle>
            <a:lvl1pPr marL="512763" indent="-512763">
              <a:buFont typeface="Wingdings" panose="05000000000000000000" pitchFamily="2" charset="2"/>
              <a:buChar char="Ø"/>
              <a:tabLst>
                <a:tab pos="512763" algn="l"/>
                <a:tab pos="687388" algn="l"/>
              </a:tabLst>
              <a:defRPr/>
            </a:lvl1pPr>
            <a:lvl5pPr marL="749808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1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3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665B8D-F36E-44C1-9E17-7FE8E7098B0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cket.io/get-started/cha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JavaScript from the Ground Up</a:t>
            </a:r>
            <a:br>
              <a:rPr lang="en-US" sz="4800" i="1" dirty="0" smtClean="0"/>
            </a:br>
            <a:r>
              <a:rPr lang="en-US" sz="1600" i="1" dirty="0" smtClean="0"/>
              <a:t> </a:t>
            </a:r>
            <a:r>
              <a:rPr lang="en-US" sz="4800" i="1" dirty="0" smtClean="0"/>
              <a:t/>
            </a:r>
            <a:br>
              <a:rPr lang="en-US" sz="4800" i="1" dirty="0" smtClean="0"/>
            </a:br>
            <a:r>
              <a:rPr lang="en-US" sz="4000" dirty="0" smtClean="0"/>
              <a:t>Please sign in</a:t>
            </a:r>
            <a:r>
              <a:rPr lang="en-US" sz="4000" dirty="0" smtClean="0"/>
              <a:t>: </a:t>
            </a:r>
            <a:r>
              <a:rPr lang="en-US" sz="3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https://tinyurl.com/q7xp3j9</a:t>
            </a:r>
            <a:endParaRPr lang="en-US" sz="3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THE FINAL LESSON: Advanced </a:t>
            </a:r>
            <a:r>
              <a:rPr lang="en-US" b="1" dirty="0" err="1" smtClean="0"/>
              <a:t>Javascript</a:t>
            </a:r>
            <a:r>
              <a:rPr lang="en-US" b="1" dirty="0" smtClean="0"/>
              <a:t> Concepts</a:t>
            </a:r>
            <a:endParaRPr lang="en-US" b="1" dirty="0"/>
          </a:p>
          <a:p>
            <a:r>
              <a:rPr lang="en-US" dirty="0" smtClean="0"/>
              <a:t>Brian Cui | Web Basic | MAD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ytimg.com/vi/TsMAhHtHroE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356" y="2603863"/>
            <a:ext cx="4580644" cy="257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Constructors, Again: Privacy Please!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8856633" y="5770712"/>
            <a:ext cx="1288854" cy="403665"/>
          </a:xfrm>
          <a:prstGeom prst="wedgeRectCallout">
            <a:avLst>
              <a:gd name="adj1" fmla="val -57364"/>
              <a:gd name="adj2" fmla="val -321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WRONG!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One common argument against JavaScript is that there are no private properties of Objects. This is only true for Object literals: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freeForAll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publicProp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1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freeForAll.publicProp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1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freeForAll.publicProp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Let's re-examine the constructor. Unlike literals,</a:t>
            </a:r>
            <a:br>
              <a:rPr lang="en-US" sz="2400" dirty="0" smtClean="0">
                <a:cs typeface="Consolas" panose="020B0609020204030204" pitchFamily="49" charset="0"/>
              </a:rPr>
            </a:br>
            <a:r>
              <a:rPr lang="en-US" sz="2400" dirty="0" smtClean="0">
                <a:cs typeface="Consolas" panose="020B0609020204030204" pitchFamily="49" charset="0"/>
              </a:rPr>
              <a:t>we can execute normal code within them: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Arnold(model)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console.log("HEY CHRISTMAS TREE");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governator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Arnold("human"); //still prints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8312348" y="5252053"/>
            <a:ext cx="3666277" cy="447389"/>
          </a:xfrm>
          <a:prstGeom prst="wedgeRoundRectCallout">
            <a:avLst>
              <a:gd name="adj1" fmla="val 36125"/>
              <a:gd name="adj2" fmla="val -2275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 has no private variables!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0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Variables in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Recall that JavaScript has </a:t>
            </a:r>
            <a:r>
              <a:rPr lang="en-US" sz="2400" i="1" dirty="0" smtClean="0"/>
              <a:t>function scope</a:t>
            </a:r>
            <a:r>
              <a:rPr lang="en-US" sz="2400" dirty="0" smtClean="0"/>
              <a:t>, and not block scope. </a:t>
            </a:r>
            <a:br>
              <a:rPr lang="en-US" sz="2400" dirty="0" smtClean="0"/>
            </a:br>
            <a:r>
              <a:rPr lang="en-US" sz="2400" dirty="0" smtClean="0"/>
              <a:t>Let's play around a bit with constructors and 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smtClean="0"/>
              <a:t>keyword: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Book(title, contents) {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this.title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title;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this.contents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contents;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this.read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function() {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console.log(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this.contents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We'd like title, author, and contents to all be private. However, creating </a:t>
            </a:r>
            <a:br>
              <a:rPr lang="en-US" sz="2400" dirty="0" smtClean="0">
                <a:cs typeface="Consolas" panose="020B0609020204030204" pitchFamily="49" charset="0"/>
              </a:rPr>
            </a:br>
            <a:r>
              <a:rPr lang="en-US" sz="2400" dirty="0" smtClean="0">
                <a:cs typeface="Consolas" panose="020B0609020204030204" pitchFamily="49" charset="0"/>
              </a:rPr>
              <a:t>a </a:t>
            </a:r>
            <a:r>
              <a:rPr lang="en-US" sz="2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Book(...)</a:t>
            </a:r>
            <a:r>
              <a:rPr lang="en-US" sz="2400" dirty="0" smtClean="0">
                <a:solidFill>
                  <a:srgbClr val="C00000"/>
                </a:solidFill>
                <a:cs typeface="Consolas" panose="020B0609020204030204" pitchFamily="49" charset="0"/>
              </a:rPr>
              <a:t> </a:t>
            </a:r>
            <a:r>
              <a:rPr lang="en-US" sz="2400" dirty="0" smtClean="0">
                <a:cs typeface="Consolas" panose="020B0609020204030204" pitchFamily="49" charset="0"/>
              </a:rPr>
              <a:t>only gives us an Object with public properties, </a:t>
            </a:r>
            <a:br>
              <a:rPr lang="en-US" sz="2400" dirty="0" smtClean="0">
                <a:cs typeface="Consolas" panose="020B0609020204030204" pitchFamily="49" charset="0"/>
              </a:rPr>
            </a:br>
            <a:r>
              <a:rPr lang="en-US" sz="2400" dirty="0" smtClean="0">
                <a:cs typeface="Consolas" panose="020B0609020204030204" pitchFamily="49" charset="0"/>
              </a:rPr>
              <a:t>as dictated by what is assigned to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kids = new Book("Feelings and how to destroy them", null, null);</a:t>
            </a:r>
          </a:p>
          <a:p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kids.title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"Here's Waldo!"; //We'd like this to be impossible</a:t>
            </a: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How could we save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title, contents</a:t>
            </a:r>
            <a:r>
              <a:rPr lang="en-US" sz="2400" dirty="0" smtClean="0">
                <a:cs typeface="Consolas" panose="020B0609020204030204" pitchFamily="49" charset="0"/>
              </a:rPr>
              <a:t> in a way that makes them publicly inaccessible, but still read-able (with "getters")?</a:t>
            </a:r>
            <a:endParaRPr lang="en-US" sz="2400" dirty="0">
              <a:cs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313" y="1743667"/>
            <a:ext cx="2438550" cy="25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0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Variables in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We can take advantage of function scope to create private members by declaring them inside the constructor but not assigning them to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. 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Book(title, contents) {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_title = title;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_contents = contents;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this.getTitle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function() {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_title;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this.read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function() {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console.log(_contents);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twilight = new Book("new moo", "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moooo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twilight._title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undefined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twilight.getTitle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=&gt; "new moo"</a:t>
            </a:r>
          </a:p>
          <a:p>
            <a:pPr marL="0" indent="0">
              <a:buNone/>
            </a:pP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http://www.pleated-jeans.com/wp-content/uploads/2013/07/BN_IqyPCYAAUX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0" y="2528545"/>
            <a:ext cx="2752090" cy="432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04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/>
              <a:t>Closure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981509" cy="4509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i="1" dirty="0" smtClean="0"/>
              <a:t>closure</a:t>
            </a:r>
            <a:r>
              <a:rPr lang="en-US" sz="2400" dirty="0" smtClean="0"/>
              <a:t> is a function which can access variables within the scope </a:t>
            </a:r>
            <a:br>
              <a:rPr lang="en-US" sz="2400" dirty="0" smtClean="0"/>
            </a:br>
            <a:r>
              <a:rPr lang="en-US" sz="2400" dirty="0" smtClean="0"/>
              <a:t>it was created in, after that scope is no longer externally accessible.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function Book(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this.getTitle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function() {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this.read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function() {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novel = new Book("Who Ate the Damn Pizza Rolls",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"Papa John");</a:t>
            </a:r>
          </a:p>
          <a:p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novel.getTitle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=&gt; "Who Ate the Damn Pizza Rolls"</a:t>
            </a: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Despite the actual </a:t>
            </a:r>
            <a:r>
              <a:rPr lang="en-US" sz="2400" i="1" dirty="0" smtClean="0">
                <a:cs typeface="Consolas" panose="020B0609020204030204" pitchFamily="49" charset="0"/>
              </a:rPr>
              <a:t>invocation</a:t>
            </a:r>
            <a:r>
              <a:rPr lang="en-US" sz="2400" dirty="0" smtClean="0">
                <a:cs typeface="Consolas" panose="020B0609020204030204" pitchFamily="49" charset="0"/>
              </a:rPr>
              <a:t> of Book having completed, the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getTitle</a:t>
            </a:r>
            <a:r>
              <a:rPr lang="en-US" sz="2400" dirty="0" smtClean="0">
                <a:cs typeface="Consolas" panose="020B0609020204030204" pitchFamily="49" charset="0"/>
              </a:rPr>
              <a:t> and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2400" dirty="0" smtClean="0">
                <a:cs typeface="Consolas" panose="020B0609020204030204" pitchFamily="49" charset="0"/>
              </a:rPr>
              <a:t> methods can still be used to access the arguments (and other variables) within the constructor!</a:t>
            </a:r>
            <a:endParaRPr lang="en-US" sz="24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122" name="Picture 2" descr="https://24.media.tumblr.com/tumblr_lom26g1nIv1qim9e4o3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389" y="628069"/>
            <a:ext cx="2551611" cy="365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08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28960" cy="44070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Movie(title, actors)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this.getTitle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title;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this.getActorList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actors.join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(", ");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this.boxOffice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this.awards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[];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thatMovie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Movie("Creed",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["Sylvester Stallone", "Michael B. Jordan"]);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thatMovie.title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undefined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thatMovie.getTitle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=&gt; "Creed"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thatMovie.getActorList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=&gt; "Sylvester Stallone, Michael B. Jordan"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thatMovie.boxOffice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999999999999;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thatMovie.awards.push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("Best Old Man Actor");</a:t>
            </a:r>
          </a:p>
        </p:txBody>
      </p:sp>
      <p:pic>
        <p:nvPicPr>
          <p:cNvPr id="6146" name="Picture 2" descr="https://t3.gstatic.com/images?q=tbn:ANd9GcRkYxKi3vFoga2SrzgQLaHP55yErfQcCSfEK2lGGu7ToBBzSJi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154" y="0"/>
            <a:ext cx="2566126" cy="38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2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Oh,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effect of function scope and closures can produce odd results </a:t>
            </a:r>
            <a:br>
              <a:rPr lang="en-US" sz="2400" dirty="0" smtClean="0"/>
            </a:br>
            <a:r>
              <a:rPr lang="en-US" sz="2400" dirty="0" smtClean="0"/>
              <a:t>(question taken from </a:t>
            </a:r>
            <a:r>
              <a:rPr lang="en-US" sz="2400" dirty="0" err="1" smtClean="0"/>
              <a:t>StackOverflow</a:t>
            </a:r>
            <a:r>
              <a:rPr lang="en-US" sz="2400" dirty="0" smtClean="0"/>
              <a:t>):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3;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{          // let's create 3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functions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function() {            // and store them in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console.log("value: " +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  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each should log its value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j = 0; j &lt; 3;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]();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//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now let's run each one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The output is value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3 value 3 value 3</a:t>
            </a:r>
            <a:r>
              <a:rPr lang="en-US" sz="2400" dirty="0" smtClean="0">
                <a:cs typeface="Consolas" panose="020B0609020204030204" pitchFamily="49" charset="0"/>
              </a:rPr>
              <a:t>. What's up with that?</a:t>
            </a: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How can we get it to produce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 1 value 2 value 3 </a:t>
            </a:r>
            <a:r>
              <a:rPr lang="en-US" sz="2400" dirty="0" smtClean="0">
                <a:cs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2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Pass by Value </a:t>
            </a:r>
            <a:r>
              <a:rPr lang="en-US" dirty="0" smtClean="0"/>
              <a:t>saves the day, for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printer(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function()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console.log("value: " +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3;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printer(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j = 0; j &lt; 3;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[j]();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Here's one solution to getting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 1 value 2 value 3</a:t>
            </a:r>
            <a:r>
              <a:rPr lang="en-US" sz="2400" dirty="0" smtClean="0">
                <a:cs typeface="Consolas" panose="020B0609020204030204" pitchFamily="49" charset="0"/>
              </a:rPr>
              <a:t>. Recall that JavaScript is </a:t>
            </a:r>
            <a:r>
              <a:rPr lang="en-US" sz="2400" i="1" dirty="0" smtClean="0">
                <a:cs typeface="Consolas" panose="020B0609020204030204" pitchFamily="49" charset="0"/>
              </a:rPr>
              <a:t>pass by value</a:t>
            </a:r>
            <a:r>
              <a:rPr lang="en-US" sz="2400" dirty="0" smtClean="0">
                <a:cs typeface="Consolas" panose="020B0609020204030204" pitchFamily="49" charset="0"/>
              </a:rPr>
              <a:t> and copies primitive types passed in function arguments. We're able to get the "correct" output by forming a </a:t>
            </a:r>
            <a:r>
              <a:rPr lang="en-US" sz="2400" i="1" dirty="0" smtClean="0">
                <a:cs typeface="Consolas" panose="020B0609020204030204" pitchFamily="49" charset="0"/>
              </a:rPr>
              <a:t>new closure</a:t>
            </a:r>
            <a:r>
              <a:rPr lang="en-US" sz="2400" dirty="0" smtClean="0">
                <a:cs typeface="Consolas" panose="020B0609020204030204" pitchFamily="49" charset="0"/>
              </a:rPr>
              <a:t> each time.</a:t>
            </a:r>
          </a:p>
          <a:p>
            <a:pPr marL="0" indent="0">
              <a:buNone/>
            </a:pPr>
            <a:endParaRPr lang="en-US" dirty="0">
              <a:cs typeface="Consolas" panose="020B0609020204030204" pitchFamily="49" charset="0"/>
            </a:endParaRPr>
          </a:p>
        </p:txBody>
      </p:sp>
      <p:pic>
        <p:nvPicPr>
          <p:cNvPr id="8194" name="Picture 2" descr="http://pmtips.net/wp-content/uploads/2012/01/save-the-da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4" y="2327141"/>
            <a:ext cx="3927566" cy="261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0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from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If you want to build websites…</a:t>
            </a:r>
            <a:r>
              <a:rPr lang="en-US" sz="2800" dirty="0" smtClean="0"/>
              <a:t> (this is, web basic after all), go learn HTML and CSS! There are plenty of fantastic free tutorials online.</a:t>
            </a:r>
          </a:p>
          <a:p>
            <a:pPr marL="0" indent="0">
              <a:buNone/>
            </a:pPr>
            <a:r>
              <a:rPr lang="en-US" sz="2800" b="1" dirty="0" smtClean="0"/>
              <a:t>If you want to build desktop &amp; server software…</a:t>
            </a:r>
            <a:r>
              <a:rPr lang="en-US" sz="2800" dirty="0" smtClean="0"/>
              <a:t> download and install Node.js, and start running JavaScript from command line.</a:t>
            </a:r>
          </a:p>
          <a:p>
            <a:pPr marL="0" indent="0">
              <a:buNone/>
            </a:pPr>
            <a:r>
              <a:rPr lang="en-US" sz="2800" b="1" dirty="0" smtClean="0"/>
              <a:t>If you want to make something cool…</a:t>
            </a:r>
            <a:r>
              <a:rPr lang="en-US" sz="2800" dirty="0" smtClean="0"/>
              <a:t> check out the </a:t>
            </a:r>
            <a:r>
              <a:rPr lang="en-US" sz="2800" dirty="0"/>
              <a:t>Socket.io chat </a:t>
            </a:r>
            <a:r>
              <a:rPr lang="en-US" sz="2800" dirty="0" smtClean="0"/>
              <a:t>tutorial. This class has covered just about all the syntax.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://socket.io/get-started/chat</a:t>
            </a:r>
            <a:r>
              <a:rPr lang="en-US" sz="2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/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cs typeface="Consolas" panose="020B0609020204030204" pitchFamily="49" charset="0"/>
              </a:rPr>
              <a:t>If you hunger for more… </a:t>
            </a:r>
            <a:r>
              <a:rPr 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checkout a programming book from the PCL (sixth floor!). The </a:t>
            </a:r>
            <a:r>
              <a:rPr lang="en-US" sz="2800" dirty="0" err="1" smtClean="0">
                <a:solidFill>
                  <a:schemeClr val="tx1"/>
                </a:solidFill>
                <a:cs typeface="Consolas" panose="020B0609020204030204" pitchFamily="49" charset="0"/>
              </a:rPr>
              <a:t>O'Rielly</a:t>
            </a:r>
            <a:r>
              <a:rPr lang="en-US" sz="2800" dirty="0" smtClean="0">
                <a:solidFill>
                  <a:schemeClr val="tx1"/>
                </a:solidFill>
                <a:cs typeface="Consolas" panose="020B0609020204030204" pitchFamily="49" charset="0"/>
              </a:rPr>
              <a:t> (animal cover) books are well written and organized.</a:t>
            </a:r>
            <a:endParaRPr lang="en-US" sz="2800" b="1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0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+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Congratulations! </a:t>
            </a:r>
            <a:r>
              <a:rPr lang="en-US" sz="4000" dirty="0" smtClean="0"/>
              <a:t>You've leveled up in life!</a:t>
            </a:r>
          </a:p>
          <a:p>
            <a:pPr marL="0" indent="0" algn="just">
              <a:buNone/>
            </a:pPr>
            <a:r>
              <a:rPr lang="en-US" sz="2400" dirty="0" smtClean="0"/>
              <a:t>I hope this class has given you a solid foundation on reading, writing, and understanding JavaScript. It's been a wonderful adventure, and I hope to see you again around campus, </a:t>
            </a:r>
            <a:r>
              <a:rPr lang="en-US" sz="2400" dirty="0" smtClean="0"/>
              <a:t>and when I teach again (something different!) next spring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 algn="ctr">
              <a:buNone/>
            </a:pPr>
            <a:r>
              <a:rPr lang="en-US" sz="4000" b="1" dirty="0"/>
              <a:t>Thanks for coming!</a:t>
            </a:r>
          </a:p>
          <a:p>
            <a:pPr marL="0" indent="0" algn="ctr">
              <a:buNone/>
            </a:pPr>
            <a:r>
              <a:rPr lang="en-US" sz="2800" dirty="0"/>
              <a:t>Please fill out the </a:t>
            </a:r>
            <a:r>
              <a:rPr lang="en-US" sz="2800" b="1" dirty="0" smtClean="0"/>
              <a:t>last</a:t>
            </a:r>
            <a:r>
              <a:rPr lang="en-US" sz="2800" dirty="0" smtClean="0"/>
              <a:t> anonymous </a:t>
            </a:r>
            <a:r>
              <a:rPr lang="en-US" sz="2800" dirty="0"/>
              <a:t>feedback form before you </a:t>
            </a:r>
            <a:r>
              <a:rPr lang="en-US" sz="2800" dirty="0" smtClean="0"/>
              <a:t>leave: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https://tinyurl.com/po7w5ee</a:t>
            </a:r>
            <a:endParaRPr lang="en-US" sz="280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393822"/>
              </p:ext>
            </p:extLst>
          </p:nvPr>
        </p:nvGraphicFramePr>
        <p:xfrm>
          <a:off x="1096963" y="1846263"/>
          <a:ext cx="10058400" cy="33528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01868"/>
                <a:gridCol w="58565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Part 0: Expressions</a:t>
                      </a:r>
                      <a:endParaRPr lang="en-US" sz="28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4: JavaScript &lt;3 DOM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(JavaScript for the Web)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Part 1: Statements pt. 1</a:t>
                      </a:r>
                      <a:r>
                        <a:rPr lang="en-US" sz="2800" b="1" dirty="0" smtClean="0"/>
                        <a:t/>
                      </a:r>
                      <a:br>
                        <a:rPr lang="en-US" sz="2800" b="1" dirty="0" smtClean="0"/>
                      </a:br>
                      <a:r>
                        <a:rPr lang="en-US" sz="2800" b="0" dirty="0" smtClean="0"/>
                        <a:t>Part 1.5: Statements pt. 2</a:t>
                      </a:r>
                      <a:endParaRPr lang="en-US" sz="28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5: Object Oriented 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Part</a:t>
                      </a:r>
                      <a:r>
                        <a:rPr lang="en-US" sz="2800" b="0" baseline="0" dirty="0" smtClean="0"/>
                        <a:t> 2: Objects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Part 6: Asynchronous</a:t>
                      </a:r>
                      <a:r>
                        <a:rPr lang="en-US" sz="2800" b="0" baseline="0" dirty="0" smtClean="0"/>
                        <a:t> JavaScript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 smtClean="0"/>
                        <a:t>Part 3: Functions</a:t>
                      </a:r>
                      <a:endParaRPr lang="en-US" sz="28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7: Advanced JavaScript Concepts </a:t>
                      </a:r>
                      <a:br>
                        <a:rPr lang="en-US" sz="2800" b="1" dirty="0" smtClean="0"/>
                      </a:br>
                      <a:r>
                        <a:rPr lang="en-US" sz="2800" b="1" dirty="0" smtClean="0"/>
                        <a:t>(JavaScript Graduation</a:t>
                      </a:r>
                      <a:r>
                        <a:rPr lang="en-US" sz="2800" b="1" baseline="0" dirty="0" smtClean="0"/>
                        <a:t> Day!)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10" y="5301659"/>
            <a:ext cx="5772150" cy="138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54340" y="5807555"/>
            <a:ext cx="192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Adele. </a:t>
            </a:r>
            <a:r>
              <a:rPr lang="en-US" i="1" dirty="0" smtClean="0"/>
              <a:t>Skyfall.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88880" cy="450967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 keyword references the object that a function was invoked "on". </a:t>
            </a:r>
            <a:br>
              <a:rPr lang="en-US" sz="2400" dirty="0" smtClean="0"/>
            </a:br>
            <a:r>
              <a:rPr lang="en-US" sz="2400" dirty="0" smtClean="0"/>
              <a:t>The simplest way to think of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 is the "object before the dot":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batman =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"Avoid killing people.",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remark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function()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console.log("I HAVE ONE RULE: "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+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.toUpperCase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batman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.remark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/* prints "I HAVE ONE RULE: AVOID KILLING PEOPLE."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batman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because remark a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 of batman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s://4.bp.blogspot.com/-MQ9rgG6cLnA/Ue4sl6LQcaI/AAAAAAAABQc/qEqQNJsZDXQ/s400/darkn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209" y="2872740"/>
            <a:ext cx="3596791" cy="202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without a soul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772400" cy="45096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happens if you remove the object the function is invoked on?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batman =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"Avoid killing people.",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remark: function()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console.log("I HAVE ONE RULE: "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+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.toUpperCase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haha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batman.remark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haha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//where's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 what's the output?</a:t>
            </a:r>
          </a:p>
          <a:p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this.rule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undefined</a:t>
            </a:r>
            <a:b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(why not "I HAVE ONE RULE: undefined"?)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For functions that are not invoked as properties of objects, the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 context defaults to the global 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namespace (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).</a:t>
            </a:r>
            <a:endParaRPr lang="en-US" dirty="0" smtClean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rule = "Not to have rules.";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haha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//prints "I HAVE ONE RULE: NOT TO HAVE RULES."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https://d3819ii77zvwic.cloudfront.net/wp-content/uploads/2014/05/Bnwi5cYIYAA-3z0.jpg-larg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340" y="2200867"/>
            <a:ext cx="3375660" cy="338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8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in nested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Because a function literal has no object to use for </a:t>
            </a:r>
            <a:r>
              <a:rPr lang="en-US" sz="24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, functions nested inside functions lose the </a:t>
            </a:r>
            <a:r>
              <a:rPr lang="en-US" sz="2400" dirty="0" smtClean="0">
                <a:solidFill>
                  <a:srgbClr val="0070C0"/>
                </a:solidFill>
              </a:rPr>
              <a:t>this</a:t>
            </a:r>
            <a:r>
              <a:rPr lang="en-US" sz="2400" dirty="0" smtClean="0"/>
              <a:t> scope of the outer (parent) function.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tables =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[1, 2, 3, 4],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multipliers: [3, 5, 1, 4],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multiply: function()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.forEach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(function(number)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console.log(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.multipliers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number);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//Wrong! Callback has no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context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tables.multiply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//prints NaN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cs typeface="Consolas" panose="020B0609020204030204" pitchFamily="49" charset="0"/>
              </a:rPr>
              <a:t>Well, that sucks... We can rewrite away some callbacks, but not others.</a:t>
            </a:r>
            <a:endParaRPr lang="en-US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.bind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.bind </a:t>
            </a:r>
            <a:r>
              <a:rPr lang="en-US" i="1" dirty="0" smtClean="0"/>
              <a:t>method of functions</a:t>
            </a:r>
            <a:r>
              <a:rPr lang="en-US" dirty="0" smtClean="0"/>
              <a:t> returns a function with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context set to the argument.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ironmen =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suits: [1, 2, 3],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colors: ["grey", "silver", "gold"],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examine: function()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.suits.forEach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function(suit,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console.log("Mark " + suit + " color: " +               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.colors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}).bind(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The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.bind(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cs typeface="Consolas" panose="020B0609020204030204" pitchFamily="49" charset="0"/>
              </a:rPr>
              <a:t>forces the nested callback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dirty="0" smtClean="0">
                <a:cs typeface="Consolas" panose="020B0609020204030204" pitchFamily="49" charset="0"/>
              </a:rPr>
              <a:t> to run with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cs typeface="Consolas" panose="020B0609020204030204" pitchFamily="49" charset="0"/>
              </a:rPr>
              <a:t> set to the same value of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cs typeface="Consolas" panose="020B0609020204030204" pitchFamily="49" charset="0"/>
              </a:rPr>
              <a:t> as the parent (calling) function.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ironmen.examine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prints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Mark 1 color: grey, Mark 2 color: silver, Mark 3 color: gold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013" y="2279330"/>
            <a:ext cx="2969297" cy="22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case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Consider the following Object that describes an alert message:</a:t>
            </a:r>
          </a:p>
          <a:p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newMail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content: "check back later",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attach: function(id) {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(id).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("click",                 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(function() {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alert(</a:t>
            </a:r>
            <a:r>
              <a:rPr lang="en-US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.content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}).bind(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&lt;button id="update"&gt;Click me for news&lt;/button&gt;</a:t>
            </a:r>
          </a:p>
          <a:p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newMail.attach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("update");</a:t>
            </a:r>
          </a:p>
          <a:p>
            <a:pPr marL="0" indent="0">
              <a:buNone/>
            </a:pPr>
            <a:r>
              <a:rPr lang="en-US" sz="2400" dirty="0" smtClean="0">
                <a:cs typeface="Consolas" panose="020B0609020204030204" pitchFamily="49" charset="0"/>
              </a:rPr>
              <a:t>By storing variables inside an Object, making modifications to those variables are </a:t>
            </a:r>
            <a:r>
              <a:rPr lang="en-US" sz="2400" i="1" dirty="0" smtClean="0">
                <a:cs typeface="Consolas" panose="020B0609020204030204" pitchFamily="49" charset="0"/>
              </a:rPr>
              <a:t>transparent</a:t>
            </a:r>
            <a:r>
              <a:rPr lang="en-US" sz="2400" dirty="0" smtClean="0">
                <a:cs typeface="Consolas" panose="020B0609020204030204" pitchFamily="49" charset="0"/>
              </a:rPr>
              <a:t>. We don't necessarily know (or care) </a:t>
            </a:r>
            <a:r>
              <a:rPr lang="en-US" sz="2400" i="1" dirty="0" smtClean="0">
                <a:cs typeface="Consolas" panose="020B0609020204030204" pitchFamily="49" charset="0"/>
              </a:rPr>
              <a:t>what</a:t>
            </a:r>
            <a:r>
              <a:rPr lang="en-US" sz="2400" dirty="0" smtClean="0">
                <a:cs typeface="Consolas" panose="020B0609020204030204" pitchFamily="49" charset="0"/>
              </a:rPr>
              <a:t> event listeners are wired up.</a:t>
            </a:r>
          </a:p>
          <a:p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newMail.content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"you've got mail!";</a:t>
            </a:r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s://i.ytimg.com/vi/dudJjUU9Nhs/maxresdefaul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r="8339"/>
          <a:stretch/>
        </p:blipFill>
        <p:spPr bwMode="auto">
          <a:xfrm>
            <a:off x="8772042" y="292910"/>
            <a:ext cx="3223648" cy="217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84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.call is like the bigger brother of .bind. It is a </a:t>
            </a:r>
            <a:r>
              <a:rPr lang="en-US" sz="2400" i="1" dirty="0" smtClean="0"/>
              <a:t>method of functions</a:t>
            </a:r>
            <a:r>
              <a:rPr lang="en-US" sz="2400" dirty="0" smtClean="0"/>
              <a:t> that takes an argument for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 and additional arguments, and invokes the function in the context of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 and with the passed arguments.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dirty="0" smtClean="0"/>
              <a:t>Here's some code that I wrote to leverage the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sz="1600" dirty="0" smtClean="0"/>
              <a:t> statement in a constructor. By making the assignment the result of an immediately-invoked function, we encapsulate all the code necessary to determine the result within that function and avoid initializing to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00226" y="2884976"/>
            <a:ext cx="7652507" cy="255454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.enabled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'string'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'false'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.defaultEnabled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configWatcher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.enabled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1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with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Remember 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keyword? In conjunction with constructors, it produces out "new" Objects with a "new"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context: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AlertComponent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(content,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.content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content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.eventType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AlertComponent.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.attach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function(element) {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element.attachEventListener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.eventType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(function() { alert(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this.content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}).bind(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hoverAlert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AlertComponent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("YOU HOVER!",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mouseover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&lt;span id="pop"&gt;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hoverme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&lt;/span&gt;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hoverAlert.attach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("pop"));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3262</TotalTime>
  <Words>690</Words>
  <Application>Microsoft Office PowerPoint</Application>
  <PresentationFormat>Widescreen</PresentationFormat>
  <Paragraphs>123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Wingdings</vt:lpstr>
      <vt:lpstr>Retrospect</vt:lpstr>
      <vt:lpstr>JavaScript from the Ground Up   Please sign in: https://tinyurl.com/q7xp3j9</vt:lpstr>
      <vt:lpstr>General Schedule</vt:lpstr>
      <vt:lpstr>A closer look at this</vt:lpstr>
      <vt:lpstr>this without a soul</vt:lpstr>
      <vt:lpstr>this in nested functions</vt:lpstr>
      <vt:lpstr>Concept: .bind</vt:lpstr>
      <vt:lpstr>A case for this</vt:lpstr>
      <vt:lpstr>Concept: .call</vt:lpstr>
      <vt:lpstr>this with constructors</vt:lpstr>
      <vt:lpstr>Constructors, Again: Privacy Please!</vt:lpstr>
      <vt:lpstr>Private Variables in Constructors</vt:lpstr>
      <vt:lpstr>Private Variables in Constructors</vt:lpstr>
      <vt:lpstr>Concept: Closure</vt:lpstr>
      <vt:lpstr>Putting it All Together</vt:lpstr>
      <vt:lpstr>Oh, JavaScript</vt:lpstr>
      <vt:lpstr>Pass by Value saves the day, for now</vt:lpstr>
      <vt:lpstr>Where to go from here</vt:lpstr>
      <vt:lpstr>Q&amp;A + 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from the Ground Up</dc:title>
  <dc:creator>Brian Cui</dc:creator>
  <cp:lastModifiedBy>Brian Cui</cp:lastModifiedBy>
  <cp:revision>1735</cp:revision>
  <dcterms:created xsi:type="dcterms:W3CDTF">2015-09-01T00:31:42Z</dcterms:created>
  <dcterms:modified xsi:type="dcterms:W3CDTF">2015-11-18T23:56:13Z</dcterms:modified>
</cp:coreProperties>
</file>