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63" r:id="rId3"/>
    <p:sldId id="257" r:id="rId4"/>
    <p:sldId id="259" r:id="rId5"/>
    <p:sldId id="265" r:id="rId6"/>
    <p:sldId id="260" r:id="rId7"/>
    <p:sldId id="262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3226" autoAdjust="0"/>
  </p:normalViewPr>
  <p:slideViewPr>
    <p:cSldViewPr snapToGrid="0">
      <p:cViewPr varScale="1">
        <p:scale>
          <a:sx n="92" d="100"/>
          <a:sy n="92" d="100"/>
        </p:scale>
        <p:origin x="9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DC66-A637-4FBA-B8BE-7905EB0A5B6F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9B1E2-34A3-487C-B82C-8DAAC4554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0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There's a function resize</a:t>
            </a:r>
            <a:r>
              <a:rPr lang="en-US" baseline="0" dirty="0" smtClean="0"/>
              <a:t> an image, save an image, generate a PDF…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9B1E2-34A3-487C-B82C-8DAAC4554B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2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9B1E2-34A3-487C-B82C-8DAAC4554B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4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9B1E2-34A3-487C-B82C-8DAAC4554B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CA6BE73-8360-435D-8B9E-FAB22771750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0C576A1-081F-4B39-B0C9-8F402016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2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E73-8360-435D-8B9E-FAB22771750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6A1-081F-4B39-B0C9-8F402016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E73-8360-435D-8B9E-FAB22771750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6A1-081F-4B39-B0C9-8F402016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66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E73-8360-435D-8B9E-FAB22771750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6A1-081F-4B39-B0C9-8F402016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1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E73-8360-435D-8B9E-FAB22771750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6A1-081F-4B39-B0C9-8F402016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04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E73-8360-435D-8B9E-FAB22771750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6A1-081F-4B39-B0C9-8F402016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85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E73-8360-435D-8B9E-FAB22771750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6A1-081F-4B39-B0C9-8F402016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57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E73-8360-435D-8B9E-FAB22771750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6A1-081F-4B39-B0C9-8F40201633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48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E73-8360-435D-8B9E-FAB22771750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6A1-081F-4B39-B0C9-8F402016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E73-8360-435D-8B9E-FAB22771750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6A1-081F-4B39-B0C9-8F402016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4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E73-8360-435D-8B9E-FAB22771750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6A1-081F-4B39-B0C9-8F402016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E73-8360-435D-8B9E-FAB22771750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6A1-081F-4B39-B0C9-8F402016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0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E73-8360-435D-8B9E-FAB22771750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6A1-081F-4B39-B0C9-8F402016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E73-8360-435D-8B9E-FAB22771750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6A1-081F-4B39-B0C9-8F402016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1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E73-8360-435D-8B9E-FAB22771750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6A1-081F-4B39-B0C9-8F402016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0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E73-8360-435D-8B9E-FAB22771750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6A1-081F-4B39-B0C9-8F402016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6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E73-8360-435D-8B9E-FAB22771750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6A1-081F-4B39-B0C9-8F402016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A6BE73-8360-435D-8B9E-FAB22771750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C576A1-081F-4B39-B0C9-8F4020163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89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/compute?value=1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getfun.php?val1=x&amp;val2=y?val3=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file-name.php" TargetMode="External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." TargetMode="External"/><Relationship Id="rId4" Type="http://schemas.openxmlformats.org/officeDocument/2006/relationships/hyperlink" Target="http://localhost/myfolder/file-name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Full Stack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Cui | MAD Web "Basic" 2016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7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Oh, Apache…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16182"/>
            <a:ext cx="6684817" cy="537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</a:rPr>
              <a:t>htaccess</a:t>
            </a:r>
            <a:r>
              <a:rPr lang="en-US" sz="2400" dirty="0" smtClean="0"/>
              <a:t> file is a special file that configures how Apache behaves for all requests in the directory (and recursively all children directories).</a:t>
            </a:r>
          </a:p>
          <a:p>
            <a:pPr marL="0" indent="0">
              <a:buNone/>
            </a:pPr>
            <a:r>
              <a:rPr lang="en-US" sz="2400" dirty="0" smtClean="0"/>
              <a:t>Here's a snippet I have…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RewriteEngine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on</a:t>
            </a:r>
            <a:b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RewriteBase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/</a:t>
            </a:r>
            <a:b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RewriteCond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%{THE_REQUEST} ^GET.*index\.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php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[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NC]</a:t>
            </a:r>
            <a:b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RewriteRule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(.*?)index\.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php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/*(.*) /$1$2 [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R=301,NE,L]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3" y="1873477"/>
            <a:ext cx="4494358" cy="3917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2748" y="5913888"/>
            <a:ext cx="445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mod_rewrite</a:t>
            </a:r>
            <a:r>
              <a:rPr lang="en-US" dirty="0" smtClean="0"/>
              <a:t> is the Apache module used for mapping URIs to URLs (routing).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0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more complicated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918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"That's boring", you say. "I can do that in HTML."</a:t>
            </a:r>
          </a:p>
          <a:p>
            <a:pPr marL="0" indent="0">
              <a:buNone/>
            </a:pPr>
            <a:r>
              <a:rPr lang="en-US" sz="2400" dirty="0" smtClean="0"/>
              <a:t>Let's build something a more fancy: </a:t>
            </a:r>
            <a:r>
              <a:rPr lang="en-US" sz="2400" i="1" dirty="0" smtClean="0"/>
              <a:t>a square root calculator using the URL bar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Request URL format: </a:t>
            </a:r>
            <a:r>
              <a:rPr lang="en-US" sz="2400" dirty="0" smtClean="0">
                <a:latin typeface="Consolas" panose="020B0609020204030204" pitchFamily="49" charset="0"/>
                <a:hlinkClick r:id="rId2"/>
              </a:rPr>
              <a:t>http://localhost/squareroot.php?value=16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Result: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075" y="3893127"/>
            <a:ext cx="54768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requests, get parameters, </a:t>
            </a:r>
            <a:br>
              <a:rPr lang="en-US" dirty="0" smtClean="0"/>
            </a:br>
            <a:r>
              <a:rPr lang="en-US" dirty="0" smtClean="0"/>
              <a:t>get to the chopper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38585"/>
            <a:ext cx="10557163" cy="40929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HTTP supports many </a:t>
            </a:r>
            <a:r>
              <a:rPr lang="en-US" sz="2400" i="1" dirty="0" smtClean="0"/>
              <a:t>request types.</a:t>
            </a:r>
          </a:p>
          <a:p>
            <a:pPr marL="0" indent="0">
              <a:buNone/>
            </a:pPr>
            <a:r>
              <a:rPr lang="en-US" sz="2400" dirty="0" smtClean="0"/>
              <a:t>The GET request is the default request type, representing information retrieval. The </a:t>
            </a:r>
            <a:r>
              <a:rPr lang="en-US" sz="2400" i="1" dirty="0" smtClean="0"/>
              <a:t>parameters</a:t>
            </a:r>
            <a:r>
              <a:rPr lang="en-US" sz="2400" dirty="0" smtClean="0"/>
              <a:t> for a GET request are visible in the address bar.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http://localhost/getfun.php?val1=x&amp;val2=y?val3=z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nsolas" panose="020B0609020204030204" pitchFamily="49" charset="0"/>
              </a:rPr>
              <a:t>$_GET </a:t>
            </a:r>
            <a:r>
              <a:rPr lang="en-US" sz="2400" i="1" dirty="0" err="1" smtClean="0"/>
              <a:t>superglobal</a:t>
            </a:r>
            <a:r>
              <a:rPr lang="en-US" sz="2400" dirty="0" smtClean="0"/>
              <a:t> lets PHP access these parameters like an associative array: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$_GET['val1'] === 'x'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</a:rPr>
              <a:t>$_GET['val2'] === 'y'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</a:rPr>
              <a:t>$_GET['val3'] === 'z'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print_r</a:t>
            </a:r>
            <a:r>
              <a:rPr lang="en-US" sz="2400" dirty="0" smtClean="0">
                <a:latin typeface="Consolas" panose="020B0609020204030204" pitchFamily="49" charset="0"/>
              </a:rPr>
              <a:t>($_GET) 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</a:rPr>
              <a:t>A</a:t>
            </a:r>
            <a:r>
              <a:rPr lang="nn-NO" sz="2400" dirty="0" smtClean="0">
                <a:latin typeface="Consolas" panose="020B0609020204030204" pitchFamily="49" charset="0"/>
              </a:rPr>
              <a:t>rray </a:t>
            </a:r>
            <a:r>
              <a:rPr lang="nn-NO" sz="2400" dirty="0">
                <a:latin typeface="Consolas" panose="020B0609020204030204" pitchFamily="49" charset="0"/>
              </a:rPr>
              <a:t>( [val1] =&gt; x [val2] =&gt; y [val3] =&gt; z </a:t>
            </a:r>
            <a:r>
              <a:rPr lang="nn-NO" sz="2400" dirty="0" smtClean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http://static5.businessinsider.com/image/535ee090ecad04e0791f732a-1190-625/how-arnold-schwarzeneggers-get-to-the-choppa-movie-quote-became-so-popular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331" y="0"/>
            <a:ext cx="4208669" cy="210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50383" y="214745"/>
            <a:ext cx="817418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$_GET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17226" y="657628"/>
            <a:ext cx="1087582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?val1=x&amp;val2=y&amp;val3=z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5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with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can use HTML forms to perform parameterized GET requests! That means, no more manual URL wrangling.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85" y="3159525"/>
            <a:ext cx="95631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9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851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i="1" dirty="0" smtClean="0"/>
              <a:t>POST</a:t>
            </a:r>
            <a:r>
              <a:rPr lang="en-US" sz="2000" dirty="0" smtClean="0"/>
              <a:t> request represents the </a:t>
            </a:r>
            <a:r>
              <a:rPr lang="en-US" sz="2000" i="1" dirty="0" smtClean="0"/>
              <a:t>creation</a:t>
            </a:r>
            <a:r>
              <a:rPr lang="en-US" sz="2000" dirty="0" smtClean="0"/>
              <a:t> or </a:t>
            </a:r>
            <a:r>
              <a:rPr lang="en-US" sz="2000" i="1" dirty="0" smtClean="0"/>
              <a:t>consumption</a:t>
            </a:r>
            <a:r>
              <a:rPr lang="en-US" sz="2000" dirty="0" smtClean="0"/>
              <a:t> of a particular resource. </a:t>
            </a:r>
          </a:p>
          <a:p>
            <a:pPr marL="0" indent="0">
              <a:buNone/>
            </a:pPr>
            <a:r>
              <a:rPr lang="en-US" sz="2000" dirty="0" smtClean="0"/>
              <a:t>Unlike GET requests…</a:t>
            </a:r>
          </a:p>
          <a:p>
            <a:r>
              <a:rPr lang="en-US" sz="2000" dirty="0" smtClean="0"/>
              <a:t>POST parameters do not appear in the address bar.</a:t>
            </a:r>
          </a:p>
          <a:p>
            <a:r>
              <a:rPr lang="en-US" sz="2000" dirty="0" smtClean="0"/>
              <a:t>POST requests are not </a:t>
            </a:r>
            <a:r>
              <a:rPr lang="en-US" sz="2000" i="1" dirty="0" smtClean="0"/>
              <a:t>idempotent</a:t>
            </a:r>
            <a:r>
              <a:rPr lang="en-US" sz="2000" dirty="0" smtClean="0"/>
              <a:t>. Performing a POST request multiple times will result in the same </a:t>
            </a:r>
            <a:r>
              <a:rPr lang="en-US" sz="2000" i="1" dirty="0" smtClean="0"/>
              <a:t>action</a:t>
            </a:r>
            <a:r>
              <a:rPr lang="en-US" sz="2000" dirty="0" smtClean="0"/>
              <a:t> multiple times, which sometimes is undesirable.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lang="en-US" sz="2000" dirty="0" smtClean="0"/>
              <a:t> </a:t>
            </a:r>
            <a:r>
              <a:rPr lang="en-US" sz="2000" dirty="0" err="1" smtClean="0"/>
              <a:t>superglobal</a:t>
            </a:r>
            <a:r>
              <a:rPr lang="en-US" sz="2000" dirty="0" smtClean="0"/>
              <a:t> lets us access POST parameters. A simple toggle of our form method from earlier lets us submit requests as POST requests.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&lt;form method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="post"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action="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squareroot-form.php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23" y="5111487"/>
            <a:ext cx="6196825" cy="19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1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build a message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We've got most of everything we need to start building a persistent web application. Let's build a persistent message board! </a:t>
            </a:r>
          </a:p>
          <a:p>
            <a:pPr marL="0" indent="0">
              <a:buNone/>
            </a:pPr>
            <a:r>
              <a:rPr lang="en-US" sz="2400" dirty="0" smtClean="0"/>
              <a:t>Some considerations:</a:t>
            </a:r>
          </a:p>
          <a:p>
            <a:r>
              <a:rPr lang="en-US" sz="2400" dirty="0" smtClean="0"/>
              <a:t>We should design a table for our database</a:t>
            </a:r>
          </a:p>
          <a:p>
            <a:r>
              <a:rPr lang="en-US" sz="2400" dirty="0" smtClean="0"/>
              <a:t>We need to create a user account to access the database</a:t>
            </a:r>
          </a:p>
          <a:p>
            <a:r>
              <a:rPr lang="en-US" sz="2400" dirty="0" smtClean="0"/>
              <a:t>We need to save and retrieve posts from the database</a:t>
            </a:r>
          </a:p>
          <a:p>
            <a:r>
              <a:rPr lang="en-US" sz="2400" dirty="0" smtClean="0"/>
              <a:t>We need a cool, hip, trendy name like </a:t>
            </a:r>
            <a:r>
              <a:rPr lang="en-US" sz="2400" i="1" dirty="0" smtClean="0"/>
              <a:t>Uber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90556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board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/>
              <a:t>We want to build our message board so that…</a:t>
            </a:r>
          </a:p>
          <a:p>
            <a:r>
              <a:rPr lang="en-US" sz="2800" dirty="0" smtClean="0"/>
              <a:t>There is a list of posts and their authors on the page.</a:t>
            </a:r>
          </a:p>
          <a:p>
            <a:pPr lvl="1"/>
            <a:r>
              <a:rPr lang="en-US" sz="2600" dirty="0" smtClean="0"/>
              <a:t>We'll want to query the database for all posts and then print them</a:t>
            </a:r>
          </a:p>
          <a:p>
            <a:r>
              <a:rPr lang="en-US" sz="2800" dirty="0" smtClean="0"/>
              <a:t>There is a form to make a post.</a:t>
            </a:r>
          </a:p>
          <a:p>
            <a:pPr lvl="1"/>
            <a:r>
              <a:rPr lang="en-US" sz="2600" dirty="0" smtClean="0"/>
              <a:t>We'll want to submit a POST request somewhere</a:t>
            </a:r>
            <a:endParaRPr lang="en-US" sz="2600" dirty="0"/>
          </a:p>
          <a:p>
            <a:r>
              <a:rPr lang="en-US" sz="2800" dirty="0" smtClean="0"/>
              <a:t>There is a place to save posts</a:t>
            </a:r>
          </a:p>
          <a:p>
            <a:pPr lvl="1"/>
            <a:r>
              <a:rPr lang="en-US" sz="2600" dirty="0" smtClean="0"/>
              <a:t>We'll have to interpret the POST request and execute an insertion query</a:t>
            </a:r>
          </a:p>
        </p:txBody>
      </p:sp>
    </p:spTree>
    <p:extLst>
      <p:ext uri="{BB962C8B-B14F-4D97-AF65-F5344CB8AC3E}">
        <p14:creationId xmlns:p14="http://schemas.microsoft.com/office/powerpoint/2010/main" val="559470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Showdown: Lamp vs mean</a:t>
            </a:r>
            <a:endParaRPr lang="en-US" dirty="0"/>
          </a:p>
        </p:txBody>
      </p:sp>
      <p:pic>
        <p:nvPicPr>
          <p:cNvPr id="2050" name="Picture 2" descr="http://blog.backand.com/wp-content/uploads/2014/08/LAMP-vs-ME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6" y="2065867"/>
            <a:ext cx="9334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5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full stack? Why is it a stack? </a:t>
            </a:r>
            <a:br>
              <a:rPr lang="en-US" dirty="0" smtClean="0"/>
            </a:br>
            <a:r>
              <a:rPr lang="en-US" dirty="0" smtClean="0"/>
              <a:t>Is it like pancakes?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"Full Stack" is a broad term that encompasses the layers of software between the browser and the server in web development.</a:t>
            </a:r>
          </a:p>
          <a:p>
            <a:pPr marL="0" indent="0">
              <a:buNone/>
            </a:pPr>
            <a:r>
              <a:rPr lang="en-US" sz="2400" dirty="0" smtClean="0"/>
              <a:t>A "Full Stack" developer has language experience in </a:t>
            </a:r>
            <a:r>
              <a:rPr lang="en-US" sz="2400" i="1" dirty="0" smtClean="0"/>
              <a:t>every</a:t>
            </a:r>
            <a:r>
              <a:rPr lang="en-US" sz="2400" dirty="0" smtClean="0"/>
              <a:t> layer - frontend, backend, middle(end?).</a:t>
            </a:r>
          </a:p>
          <a:p>
            <a:r>
              <a:rPr lang="en-US" sz="2400" dirty="0" smtClean="0"/>
              <a:t>HTML/CSS/JavaScript on the frontend</a:t>
            </a:r>
          </a:p>
          <a:p>
            <a:r>
              <a:rPr lang="en-US" sz="2400" dirty="0" smtClean="0"/>
              <a:t>No(SQL) for database data storage and retrieval</a:t>
            </a:r>
          </a:p>
          <a:p>
            <a:r>
              <a:rPr lang="en-US" sz="2400" dirty="0" smtClean="0"/>
              <a:t>PHP/Python/Perl/JavaScript (thanks, Node) for page generation</a:t>
            </a:r>
          </a:p>
          <a:p>
            <a:r>
              <a:rPr lang="en-US" sz="2400" dirty="0" smtClean="0"/>
              <a:t>Linux/Windows as an Operating System</a:t>
            </a:r>
          </a:p>
        </p:txBody>
      </p:sp>
      <p:pic>
        <p:nvPicPr>
          <p:cNvPr id="1026" name="Picture 2" descr="http://www.jf2.com/hand/tencommandmen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700" y="3966633"/>
            <a:ext cx="24003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417" y="4876271"/>
            <a:ext cx="1701433" cy="102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3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lamp?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35333"/>
            <a:ext cx="7090574" cy="4457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 smtClean="0"/>
              <a:t>LAMP </a:t>
            </a:r>
            <a:r>
              <a:rPr lang="en-US" sz="2400" dirty="0" smtClean="0"/>
              <a:t>is a common web development "stack".</a:t>
            </a:r>
          </a:p>
          <a:p>
            <a:r>
              <a:rPr lang="en-US" sz="2400" i="1" dirty="0" smtClean="0"/>
              <a:t>Linux</a:t>
            </a:r>
            <a:r>
              <a:rPr lang="en-US" sz="2400" dirty="0" smtClean="0"/>
              <a:t>: The operating system all the software runs on.</a:t>
            </a:r>
          </a:p>
          <a:p>
            <a:r>
              <a:rPr lang="en-US" sz="2400" i="1" dirty="0" smtClean="0"/>
              <a:t>Apache</a:t>
            </a:r>
            <a:r>
              <a:rPr lang="en-US" sz="2400" dirty="0" smtClean="0"/>
              <a:t>: The actual web host responsible for content delivery.</a:t>
            </a:r>
          </a:p>
          <a:p>
            <a:r>
              <a:rPr lang="en-US" sz="2400" i="1" dirty="0" smtClean="0"/>
              <a:t>MySQL</a:t>
            </a:r>
            <a:r>
              <a:rPr lang="en-US" sz="2400" dirty="0" smtClean="0"/>
              <a:t>: The database for storing permanent, relational data.</a:t>
            </a:r>
          </a:p>
          <a:p>
            <a:r>
              <a:rPr lang="en-US" sz="2400" i="1" dirty="0" smtClean="0"/>
              <a:t>PHP</a:t>
            </a:r>
            <a:r>
              <a:rPr lang="en-US" sz="2400" dirty="0" smtClean="0"/>
              <a:t>: The language.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components of the stack are all used together to create </a:t>
            </a:r>
            <a:r>
              <a:rPr lang="en-US" sz="2400" i="1" dirty="0" smtClean="0"/>
              <a:t>dynamic webpages</a:t>
            </a:r>
            <a:r>
              <a:rPr lang="en-US" sz="2400" dirty="0" smtClean="0"/>
              <a:t>. The Windows equivalent is WAMP, Mac has MAMP.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297" y="2065867"/>
            <a:ext cx="3739168" cy="35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1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73024"/>
            <a:ext cx="10131425" cy="1456267"/>
          </a:xfrm>
        </p:spPr>
        <p:txBody>
          <a:bodyPr/>
          <a:lstStyle/>
          <a:p>
            <a:r>
              <a:rPr lang="en-US" dirty="0" smtClean="0"/>
              <a:t>Dynamic? but I know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20430"/>
            <a:ext cx="10131425" cy="4284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Perhaps you do! But we're talking </a:t>
            </a:r>
            <a:r>
              <a:rPr lang="en-US" sz="3200" i="1" dirty="0" smtClean="0"/>
              <a:t>serverside</a:t>
            </a:r>
            <a:r>
              <a:rPr lang="en-US" sz="3200" dirty="0" smtClean="0"/>
              <a:t> dynamic.</a:t>
            </a:r>
          </a:p>
          <a:p>
            <a:r>
              <a:rPr lang="en-US" sz="3200" dirty="0" smtClean="0"/>
              <a:t>Your browser can't actually </a:t>
            </a:r>
            <a:r>
              <a:rPr lang="en-US" sz="3200" i="1" dirty="0" smtClean="0"/>
              <a:t>host</a:t>
            </a:r>
            <a:r>
              <a:rPr lang="en-US" sz="3200" dirty="0" smtClean="0"/>
              <a:t> websites</a:t>
            </a:r>
          </a:p>
          <a:p>
            <a:r>
              <a:rPr lang="en-US" sz="3200" dirty="0" smtClean="0"/>
              <a:t>Content separate from the page has to be stored somewhere and retrieved later</a:t>
            </a:r>
          </a:p>
          <a:p>
            <a:r>
              <a:rPr lang="en-US" sz="3200" dirty="0" smtClean="0"/>
              <a:t>JavaScript can't write to disk (no permanent storage)</a:t>
            </a:r>
          </a:p>
          <a:p>
            <a:r>
              <a:rPr lang="en-US" sz="3200" dirty="0" smtClean="0"/>
              <a:t>You can't store sensitive information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156711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File lookup vs. apache</a:t>
            </a:r>
            <a:endParaRPr lang="en-US" dirty="0"/>
          </a:p>
        </p:txBody>
      </p:sp>
      <p:pic>
        <p:nvPicPr>
          <p:cNvPr id="1028" name="Picture 4" descr="https://upload.wikimedia.org/wikipedia/commons/e/e3/Scanner.view.750pi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55" y="2113031"/>
            <a:ext cx="3382195" cy="404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nationofchange.org/2015/wp-content/uploads/VeteranSolarTraining0404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2761839"/>
            <a:ext cx="5492623" cy="27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06768" y="4078224"/>
            <a:ext cx="829056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process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4998720"/>
            <a:ext cx="829056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process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181088" y="3622661"/>
            <a:ext cx="829056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process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504176" y="4712208"/>
            <a:ext cx="829056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process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950709" y="4416778"/>
            <a:ext cx="829056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process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989790" y="3796441"/>
            <a:ext cx="829056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process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098066" y="3739670"/>
            <a:ext cx="995141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processes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356624" y="3253329"/>
            <a:ext cx="95171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93808" y="5050762"/>
            <a:ext cx="98145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1478" y="4134995"/>
            <a:ext cx="124927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2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</a:t>
            </a:r>
            <a:r>
              <a:rPr lang="en-US" dirty="0" err="1" smtClean="0"/>
              <a:t>PHp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45467"/>
            <a:ext cx="10131425" cy="36491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PHP has been around for a long time, since 1995. </a:t>
            </a:r>
          </a:p>
          <a:p>
            <a:pPr marL="0" indent="0">
              <a:buNone/>
            </a:pPr>
            <a:r>
              <a:rPr lang="en-US" sz="2800" dirty="0" smtClean="0"/>
              <a:t>It's older than you. With age comes wisdom. Listen to your elders.</a:t>
            </a:r>
          </a:p>
          <a:p>
            <a:r>
              <a:rPr lang="en-US" sz="2800" dirty="0" smtClean="0"/>
              <a:t>The PHP interpreter is written in C</a:t>
            </a:r>
          </a:p>
          <a:p>
            <a:r>
              <a:rPr lang="en-US" sz="2800" dirty="0" smtClean="0"/>
              <a:t>PHP inherits much from C (</a:t>
            </a:r>
            <a:r>
              <a:rPr lang="en-US" sz="2800" dirty="0" err="1" smtClean="0">
                <a:latin typeface="Consolas" panose="020B0609020204030204" pitchFamily="49" charset="0"/>
              </a:rPr>
              <a:t>fopen</a:t>
            </a:r>
            <a:r>
              <a:rPr lang="en-US" sz="2800" dirty="0" smtClean="0">
                <a:latin typeface="Consolas" panose="020B0609020204030204" pitchFamily="49" charset="0"/>
              </a:rPr>
              <a:t>, </a:t>
            </a:r>
            <a:r>
              <a:rPr lang="en-US" sz="2800" dirty="0" err="1" smtClean="0">
                <a:latin typeface="Consolas" panose="020B0609020204030204" pitchFamily="49" charset="0"/>
              </a:rPr>
              <a:t>fread</a:t>
            </a:r>
            <a:r>
              <a:rPr lang="en-US" sz="2800" dirty="0" smtClean="0">
                <a:latin typeface="Consolas" panose="020B0609020204030204" pitchFamily="49" charset="0"/>
              </a:rPr>
              <a:t>, </a:t>
            </a:r>
            <a:r>
              <a:rPr lang="en-US" sz="2800" dirty="0" err="1" smtClean="0">
                <a:latin typeface="Consolas" panose="020B0609020204030204" pitchFamily="49" charset="0"/>
              </a:rPr>
              <a:t>fwrite</a:t>
            </a:r>
            <a:r>
              <a:rPr lang="en-US" sz="2800" dirty="0" smtClean="0"/>
              <a:t>)</a:t>
            </a:r>
          </a:p>
          <a:p>
            <a:pPr lvl="1"/>
            <a:r>
              <a:rPr lang="en-US" sz="2600" dirty="0" smtClean="0"/>
              <a:t>Most functions are procedural, i.e. </a:t>
            </a:r>
            <a:r>
              <a:rPr lang="en-US" sz="2600" dirty="0" err="1" smtClean="0">
                <a:latin typeface="Consolas" panose="020B0609020204030204" pitchFamily="49" charset="0"/>
              </a:rPr>
              <a:t>strlen</a:t>
            </a:r>
            <a:r>
              <a:rPr lang="en-US" sz="2600" dirty="0" smtClean="0">
                <a:latin typeface="Consolas" panose="020B0609020204030204" pitchFamily="49" charset="0"/>
              </a:rPr>
              <a:t>($string) </a:t>
            </a:r>
            <a:r>
              <a:rPr lang="en-US" sz="2600" dirty="0" smtClean="0"/>
              <a:t>and not </a:t>
            </a:r>
            <a:r>
              <a:rPr lang="en-US" sz="2600" dirty="0" smtClean="0">
                <a:latin typeface="Consolas" panose="020B0609020204030204" pitchFamily="49" charset="0"/>
              </a:rPr>
              <a:t>$</a:t>
            </a:r>
            <a:r>
              <a:rPr lang="en-US" sz="2600" dirty="0" err="1" smtClean="0">
                <a:latin typeface="Consolas" panose="020B0609020204030204" pitchFamily="49" charset="0"/>
              </a:rPr>
              <a:t>string.length</a:t>
            </a:r>
            <a:endParaRPr lang="en-US" sz="2600" dirty="0" smtClean="0">
              <a:latin typeface="Consolas" panose="020B0609020204030204" pitchFamily="49" charset="0"/>
            </a:endParaRPr>
          </a:p>
          <a:p>
            <a:r>
              <a:rPr lang="en-US" sz="2800" dirty="0" smtClean="0"/>
              <a:t>There's a function for everything</a:t>
            </a:r>
          </a:p>
          <a:p>
            <a:pPr lvl="1"/>
            <a:r>
              <a:rPr lang="en-US" sz="2600" dirty="0" smtClean="0"/>
              <a:t>Can anyone guess what </a:t>
            </a:r>
            <a:r>
              <a:rPr lang="en-US" sz="2600" dirty="0" smtClean="0">
                <a:latin typeface="Consolas" panose="020B0609020204030204" pitchFamily="49" charset="0"/>
              </a:rPr>
              <a:t>nl2br</a:t>
            </a:r>
            <a:r>
              <a:rPr lang="en-US" sz="2600" dirty="0" smtClean="0"/>
              <a:t> does?</a:t>
            </a:r>
          </a:p>
          <a:p>
            <a:pPr marL="0" indent="0">
              <a:buNone/>
            </a:pPr>
            <a:endParaRPr lang="en-US" sz="1500" i="1" dirty="0" smtClean="0"/>
          </a:p>
          <a:p>
            <a:pPr marL="0" indent="0">
              <a:buNone/>
            </a:pPr>
            <a:r>
              <a:rPr lang="en-US" sz="2300" i="1" dirty="0" smtClean="0"/>
              <a:t>The size of the integer of in PHP is the same as the size of the integer of your machine's C compiler</a:t>
            </a:r>
            <a:endParaRPr lang="en-US" sz="23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5109256"/>
            <a:ext cx="11350752" cy="13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35280"/>
            <a:ext cx="10131425" cy="1456267"/>
          </a:xfrm>
        </p:spPr>
        <p:txBody>
          <a:bodyPr/>
          <a:lstStyle/>
          <a:p>
            <a:r>
              <a:rPr lang="en-US" dirty="0" smtClean="0"/>
              <a:t>PHP in sixty seconds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30096"/>
            <a:ext cx="7940039" cy="5199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PHP really isn't much different JavaScript or other loosely typed languages. Syntax wise, there are a few things you'll need to know:</a:t>
            </a:r>
          </a:p>
          <a:p>
            <a:r>
              <a:rPr lang="en-US" sz="2200" dirty="0">
                <a:cs typeface="Consolas" panose="020B0609020204030204" pitchFamily="49" charset="0"/>
              </a:rPr>
              <a:t>Everything inside the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?&gt; </a:t>
            </a:r>
            <a:r>
              <a:rPr lang="en-US" sz="2200" dirty="0">
                <a:cs typeface="Consolas" panose="020B0609020204030204" pitchFamily="49" charset="0"/>
              </a:rPr>
              <a:t>tags is interpreted, everything outside is output.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PHP is its own "templating language" which we'll see shortly</a:t>
            </a:r>
            <a:r>
              <a:rPr lang="en-US" sz="2000" dirty="0" smtClean="0">
                <a:cs typeface="Consolas" panose="020B0609020204030204" pitchFamily="49" charset="0"/>
              </a:rPr>
              <a:t>.</a:t>
            </a:r>
            <a:endParaRPr lang="en-US" sz="2000" dirty="0" smtClean="0"/>
          </a:p>
          <a:p>
            <a:r>
              <a:rPr lang="en-US" sz="2000" dirty="0" smtClean="0"/>
              <a:t>Variables must have a $ in front of them, e.g.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my_variable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/>
              <a:t>Arrays aren't Objects, they're primitive types, but behave like JS Objects</a:t>
            </a:r>
          </a:p>
          <a:p>
            <a:pPr lvl="1"/>
            <a:r>
              <a:rPr lang="en-US" sz="2000" dirty="0" smtClean="0"/>
              <a:t>Create an ordered array</a:t>
            </a:r>
            <a:br>
              <a:rPr lang="en-US" sz="2000" dirty="0" smtClean="0"/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$numbers = array(1, 2, 3);</a:t>
            </a:r>
          </a:p>
          <a:p>
            <a:pPr lvl="1"/>
            <a:r>
              <a:rPr lang="en-US" sz="2000" dirty="0" smtClean="0"/>
              <a:t>Create an associative array (dictionary)</a:t>
            </a:r>
            <a:br>
              <a:rPr lang="en-US" sz="2000" dirty="0" smtClean="0"/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$properties = array('name' =&gt; 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brian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'age' =&gt; 'not old');</a:t>
            </a:r>
          </a:p>
          <a:p>
            <a:r>
              <a:rPr lang="en-US" sz="2200" dirty="0" smtClean="0">
                <a:cs typeface="Consolas" panose="020B0609020204030204" pitchFamily="49" charset="0"/>
              </a:rPr>
              <a:t>String concatenation is performed with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pic>
        <p:nvPicPr>
          <p:cNvPr id="4098" name="Picture 2" descr="http://ecx.images-amazon.com/images/I/51YJu11Y97L._SX407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192" y="1791547"/>
            <a:ext cx="3202944" cy="391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01328" y="3426613"/>
            <a:ext cx="12801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BRIAN'S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13008" y="4943856"/>
            <a:ext cx="95097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0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get to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65283"/>
            <a:ext cx="10131425" cy="4892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Find the </a:t>
            </a:r>
            <a:r>
              <a:rPr lang="en-US" sz="2000" i="1" dirty="0" smtClean="0"/>
              <a:t>public root</a:t>
            </a:r>
            <a:r>
              <a:rPr lang="en-US" sz="2000" dirty="0" smtClean="0"/>
              <a:t> directory of your Apache installation. </a:t>
            </a:r>
          </a:p>
          <a:p>
            <a:pPr marL="0" indent="0">
              <a:buNone/>
            </a:pPr>
            <a:r>
              <a:rPr lang="en-US" sz="2000" dirty="0" smtClean="0"/>
              <a:t>It's usually in a folder called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htdocs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 smtClean="0"/>
              <a:t>, or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public_html</a:t>
            </a:r>
            <a:r>
              <a:rPr lang="en-US" sz="2000" dirty="0" smtClean="0"/>
              <a:t>.</a:t>
            </a:r>
            <a:endParaRPr lang="en-US" sz="2000" i="1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Our friend Apache is responsible for the </a:t>
            </a:r>
            <a:r>
              <a:rPr lang="en-US" sz="2000" i="1" dirty="0" smtClean="0"/>
              <a:t>execution</a:t>
            </a:r>
            <a:r>
              <a:rPr lang="en-US" sz="2000" dirty="0" smtClean="0"/>
              <a:t> of scripts and </a:t>
            </a:r>
            <a:r>
              <a:rPr lang="en-US" sz="2000" i="1" dirty="0" smtClean="0"/>
              <a:t>delivery</a:t>
            </a:r>
            <a:r>
              <a:rPr lang="en-US" sz="2000" dirty="0" smtClean="0"/>
              <a:t> of content. </a:t>
            </a:r>
            <a:br>
              <a:rPr lang="en-US" sz="2000" dirty="0" smtClean="0"/>
            </a:br>
            <a:r>
              <a:rPr lang="en-US" sz="2000" dirty="0" smtClean="0"/>
              <a:t>Let's begin with…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346" b="84647"/>
          <a:stretch/>
        </p:blipFill>
        <p:spPr>
          <a:xfrm>
            <a:off x="2139631" y="2664599"/>
            <a:ext cx="7537549" cy="989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328" y="4592413"/>
            <a:ext cx="4468368" cy="18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63237"/>
            <a:ext cx="10131425" cy="1456267"/>
          </a:xfrm>
        </p:spPr>
        <p:txBody>
          <a:bodyPr/>
          <a:lstStyle/>
          <a:p>
            <a:r>
              <a:rPr lang="en-US" dirty="0" smtClean="0"/>
              <a:t>index? Routing?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8583"/>
            <a:ext cx="10131425" cy="50638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If we save our PHP in a file called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index.php</a:t>
            </a:r>
            <a:r>
              <a:rPr lang="en-US" sz="2400" dirty="0" smtClean="0"/>
              <a:t>, Apache delivers the file on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http://localhost/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cs typeface="Consolas" panose="020B0609020204030204" pitchFamily="49" charset="0"/>
              </a:rPr>
              <a:t>in our browser. Why is that?</a:t>
            </a:r>
          </a:p>
          <a:p>
            <a:pPr marL="0" indent="0">
              <a:buNone/>
            </a:pPr>
            <a:r>
              <a:rPr lang="en-US" sz="2400" dirty="0" smtClean="0">
                <a:cs typeface="Consolas" panose="020B0609020204030204" pitchFamily="49" charset="0"/>
              </a:rPr>
              <a:t>We'll find that regardless of what we name our file, we can access it from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http://localhost/file-name.php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nsolas" panose="020B0609020204030204" pitchFamily="49" charset="0"/>
              </a:rPr>
              <a:t>We can make directories, too: </a:t>
            </a:r>
            <a:br>
              <a:rPr lang="en-US" sz="2400" dirty="0" smtClean="0"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http://localhost/myfolder/file-name.php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i="1" dirty="0" smtClean="0">
                <a:cs typeface="Consolas" panose="020B0609020204030204" pitchFamily="49" charset="0"/>
              </a:rPr>
              <a:t>Routing</a:t>
            </a:r>
            <a:r>
              <a:rPr lang="en-US" sz="2400" dirty="0" smtClean="0">
                <a:cs typeface="Consolas" panose="020B0609020204030204" pitchFamily="49" charset="0"/>
              </a:rPr>
              <a:t> is the process of "wiring up" URI requests to server-side resources. </a:t>
            </a:r>
          </a:p>
          <a:p>
            <a:pPr marL="0" indent="0">
              <a:buNone/>
            </a:pPr>
            <a:r>
              <a:rPr lang="en-US" sz="2400" dirty="0" smtClean="0">
                <a:cs typeface="Consolas" panose="020B0609020204030204" pitchFamily="49" charset="0"/>
              </a:rPr>
              <a:t>The</a:t>
            </a:r>
            <a:r>
              <a:rPr lang="en-US" sz="2400" b="1" dirty="0" smtClean="0">
                <a:cs typeface="Consolas" panose="020B0609020204030204" pitchFamily="49" charset="0"/>
              </a:rPr>
              <a:t> default routing behavior </a:t>
            </a:r>
            <a:r>
              <a:rPr lang="en-US" sz="2400" dirty="0" smtClean="0">
                <a:cs typeface="Consolas" panose="020B0609020204030204" pitchFamily="49" charset="0"/>
              </a:rPr>
              <a:t>of Apache is to serve files (execute scripts) on the server </a:t>
            </a:r>
            <a:r>
              <a:rPr lang="en-US" sz="2400" i="1" dirty="0" smtClean="0">
                <a:cs typeface="Consolas" panose="020B0609020204030204" pitchFamily="49" charset="0"/>
              </a:rPr>
              <a:t>relative to the public root</a:t>
            </a:r>
            <a:r>
              <a:rPr lang="en-US" sz="2400" dirty="0" smtClean="0">
                <a:cs typeface="Consolas" panose="020B0609020204030204" pitchFamily="49" charset="0"/>
              </a:rPr>
              <a:t> with the same </a:t>
            </a:r>
            <a:r>
              <a:rPr lang="en-US" sz="2400" i="1" dirty="0" smtClean="0">
                <a:cs typeface="Consolas" panose="020B0609020204030204" pitchFamily="49" charset="0"/>
              </a:rPr>
              <a:t>relative path provided at the end of the URI</a:t>
            </a:r>
            <a:r>
              <a:rPr lang="en-US" sz="2400" dirty="0" smtClean="0"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cs typeface="Consolas" panose="020B0609020204030204" pitchFamily="49" charset="0"/>
              </a:rPr>
              <a:t>More fancy routing would be like:</a:t>
            </a:r>
          </a:p>
          <a:p>
            <a:pPr marL="0" indent="0">
              <a:buNone/>
            </a:pP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  <a:hlinkClick r:id="rId5" action="ppaction://hlinkfile"/>
              </a:rPr>
              <a:t>https://mail.google.com/mail/u/0/#inbox/15314ed351873d5d</a:t>
            </a:r>
            <a:endParaRPr lang="en-US" sz="2400" u="sng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1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300</TotalTime>
  <Words>937</Words>
  <Application>Microsoft Office PowerPoint</Application>
  <PresentationFormat>Widescreen</PresentationFormat>
  <Paragraphs>128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Consolas</vt:lpstr>
      <vt:lpstr>Celestial</vt:lpstr>
      <vt:lpstr>Intro to Full Stack Development</vt:lpstr>
      <vt:lpstr>What is full stack? Why is it a stack?  Is it like pancakes?</vt:lpstr>
      <vt:lpstr>what is lamp?</vt:lpstr>
      <vt:lpstr>Dynamic? but I know javascript</vt:lpstr>
      <vt:lpstr>Local File lookup vs. apache</vt:lpstr>
      <vt:lpstr>A bit of PHp history</vt:lpstr>
      <vt:lpstr>PHP in sixty seconds</vt:lpstr>
      <vt:lpstr>Let's get to work</vt:lpstr>
      <vt:lpstr>index? Routing? What?</vt:lpstr>
      <vt:lpstr>Oh, Apache…</vt:lpstr>
      <vt:lpstr>Something more complicated</vt:lpstr>
      <vt:lpstr>Get requests, get parameters,  get to the chopper</vt:lpstr>
      <vt:lpstr>GET with Forms</vt:lpstr>
      <vt:lpstr>post requests</vt:lpstr>
      <vt:lpstr>Let's build a message board</vt:lpstr>
      <vt:lpstr>Message board theory</vt:lpstr>
      <vt:lpstr>Showdown: Lamp vs mean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Full Stack Development</dc:title>
  <dc:creator>Brian Cui</dc:creator>
  <cp:lastModifiedBy>Brian Cui</cp:lastModifiedBy>
  <cp:revision>164</cp:revision>
  <dcterms:created xsi:type="dcterms:W3CDTF">2016-02-24T04:21:25Z</dcterms:created>
  <dcterms:modified xsi:type="dcterms:W3CDTF">2016-02-25T00:22:33Z</dcterms:modified>
</cp:coreProperties>
</file>