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1" r:id="rId6"/>
    <p:sldId id="264" r:id="rId7"/>
    <p:sldId id="259" r:id="rId8"/>
    <p:sldId id="260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A5BA-8374-4878-BC50-15229D1FFCA1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1164-15E7-4321-B9F3-005DC2573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5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A5BA-8374-4878-BC50-15229D1FFCA1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1164-15E7-4321-B9F3-005DC2573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0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A5BA-8374-4878-BC50-15229D1FFCA1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1164-15E7-4321-B9F3-005DC2573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86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A5BA-8374-4878-BC50-15229D1FFCA1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1164-15E7-4321-B9F3-005DC2573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40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A5BA-8374-4878-BC50-15229D1FFCA1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1164-15E7-4321-B9F3-005DC2573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A5BA-8374-4878-BC50-15229D1FFCA1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1164-15E7-4321-B9F3-005DC2573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1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A5BA-8374-4878-BC50-15229D1FFCA1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1164-15E7-4321-B9F3-005DC2573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5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A5BA-8374-4878-BC50-15229D1FFCA1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1164-15E7-4321-B9F3-005DC2573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6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A5BA-8374-4878-BC50-15229D1FFCA1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1164-15E7-4321-B9F3-005DC2573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9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A5BA-8374-4878-BC50-15229D1FFCA1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1164-15E7-4321-B9F3-005DC2573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9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A5BA-8374-4878-BC50-15229D1FFCA1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1164-15E7-4321-B9F3-005DC2573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1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A5BA-8374-4878-BC50-15229D1FFCA1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1164-15E7-4321-B9F3-005DC2573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5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A5BA-8374-4878-BC50-15229D1FFCA1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1164-15E7-4321-B9F3-005DC2573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0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DE0A5BA-8374-4878-BC50-15229D1FFCA1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69F1164-15E7-4321-B9F3-005DC2573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9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DE0A5BA-8374-4878-BC50-15229D1FFCA1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69F1164-15E7-4321-B9F3-005DC2573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84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br>
              <a:rPr lang="en-US" dirty="0" smtClean="0"/>
            </a:br>
            <a:r>
              <a:rPr lang="en-US" sz="3600" dirty="0" smtClean="0"/>
              <a:t>(and Responsive Design)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MAD Spring 2016</a:t>
            </a:r>
          </a:p>
          <a:p>
            <a:r>
              <a:rPr lang="en-US" sz="2400" dirty="0" smtClean="0"/>
              <a:t>Brian Cui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480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Crash Course: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63286" cy="4441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HTML is a </a:t>
            </a:r>
            <a:r>
              <a:rPr lang="en-US" sz="2800" i="1" dirty="0" smtClean="0"/>
              <a:t>markup language. </a:t>
            </a:r>
            <a:r>
              <a:rPr lang="en-US" sz="2800" dirty="0" smtClean="0"/>
              <a:t>It </a:t>
            </a:r>
            <a:r>
              <a:rPr lang="en-US" sz="2800" i="1" dirty="0" smtClean="0"/>
              <a:t>describes</a:t>
            </a:r>
            <a:r>
              <a:rPr lang="en-US" sz="2800" dirty="0" smtClean="0"/>
              <a:t> content with a tree-like hierarchy of </a:t>
            </a:r>
            <a:r>
              <a:rPr lang="en-US" sz="2800" i="1" dirty="0" smtClean="0"/>
              <a:t>parents</a:t>
            </a:r>
            <a:r>
              <a:rPr lang="en-US" sz="2800" dirty="0" smtClean="0"/>
              <a:t> and </a:t>
            </a:r>
            <a:r>
              <a:rPr lang="en-US" sz="2800" i="1" dirty="0" smtClean="0"/>
              <a:t>children</a:t>
            </a:r>
            <a:r>
              <a:rPr lang="en-US" sz="2800" dirty="0" smtClean="0"/>
              <a:t>.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&lt;p&gt;This is a paragraph! With child text!&lt;/p&gt;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&lt;</a:t>
            </a:r>
            <a:r>
              <a:rPr lang="en-US" sz="2800" dirty="0" err="1" smtClean="0">
                <a:latin typeface="Consolas" panose="020B0609020204030204" pitchFamily="49" charset="0"/>
              </a:rPr>
              <a:t>ul</a:t>
            </a:r>
            <a:r>
              <a:rPr lang="en-US" sz="2800" dirty="0" smtClean="0">
                <a:latin typeface="Consolas" panose="020B0609020204030204" pitchFamily="49" charset="0"/>
              </a:rPr>
              <a:t>&gt;</a:t>
            </a:r>
            <a:br>
              <a:rPr lang="en-US" sz="2800" dirty="0" smtClean="0">
                <a:latin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</a:rPr>
              <a:t>    &lt;li&gt;A Child 1&lt;/li&gt;</a:t>
            </a:r>
            <a:r>
              <a:rPr lang="en-US" sz="2800" dirty="0">
                <a:latin typeface="Consolas" panose="020B0609020204030204" pitchFamily="49" charset="0"/>
              </a:rPr>
              <a:t/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</a:rPr>
              <a:t>    &lt;li&gt;Child two&lt;/li&gt;</a:t>
            </a:r>
            <a:br>
              <a:rPr lang="en-US" sz="2800" dirty="0" smtClean="0">
                <a:latin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</a:rPr>
              <a:t>    &lt;li&gt;Adopted Child three&lt;/li&gt;</a:t>
            </a:r>
            <a:br>
              <a:rPr lang="en-US" sz="2800" dirty="0" smtClean="0">
                <a:latin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</a:rPr>
              <a:t>&lt;/</a:t>
            </a:r>
            <a:r>
              <a:rPr lang="en-US" sz="2800" dirty="0" err="1" smtClean="0">
                <a:latin typeface="Consolas" panose="020B0609020204030204" pitchFamily="49" charset="0"/>
              </a:rPr>
              <a:t>ul</a:t>
            </a:r>
            <a:r>
              <a:rPr lang="en-US" sz="2800" dirty="0" smtClean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5076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Crash Course: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102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Each HTML tag (there are many!) has a specific </a:t>
            </a:r>
            <a:r>
              <a:rPr lang="en-US" sz="2800" i="1" dirty="0" smtClean="0"/>
              <a:t>meaning</a:t>
            </a:r>
            <a:r>
              <a:rPr lang="en-US" sz="2800" dirty="0" smtClean="0"/>
              <a:t>.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&lt;h1&gt;BIG HEADER&lt;/h1</a:t>
            </a:r>
            <a:r>
              <a:rPr lang="en-US" sz="28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&lt;b&gt;This text is bold!&lt;/b&gt;</a:t>
            </a:r>
            <a:br>
              <a:rPr lang="en-US" sz="2800" dirty="0" smtClean="0">
                <a:latin typeface="Consolas" panose="020B0609020204030204" pitchFamily="49" charset="0"/>
              </a:rPr>
            </a:br>
            <a:endParaRPr lang="en-US" sz="2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/>
              <a:t>We can assign </a:t>
            </a:r>
            <a:r>
              <a:rPr lang="en-US" sz="2800" i="1" dirty="0" smtClean="0"/>
              <a:t>attributes</a:t>
            </a:r>
            <a:r>
              <a:rPr lang="en-US" sz="2800" dirty="0" smtClean="0"/>
              <a:t> to HTML elements by defining values within their tags.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&lt;</a:t>
            </a:r>
            <a:r>
              <a:rPr lang="en-US" sz="2800" dirty="0" err="1" smtClean="0">
                <a:latin typeface="Consolas" panose="020B0609020204030204" pitchFamily="49" charset="0"/>
              </a:rPr>
              <a:t>img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src</a:t>
            </a:r>
            <a:r>
              <a:rPr lang="en-US" sz="2800" dirty="0" smtClean="0">
                <a:latin typeface="Consolas" panose="020B0609020204030204" pitchFamily="49" charset="0"/>
              </a:rPr>
              <a:t>="https</a:t>
            </a:r>
            <a:r>
              <a:rPr lang="en-US" sz="2800" dirty="0">
                <a:latin typeface="Consolas" panose="020B0609020204030204" pitchFamily="49" charset="0"/>
              </a:rPr>
              <a:t>://</a:t>
            </a:r>
            <a:r>
              <a:rPr lang="en-US" sz="2800" dirty="0" smtClean="0">
                <a:latin typeface="Consolas" panose="020B0609020204030204" pitchFamily="49" charset="0"/>
              </a:rPr>
              <a:t>i.imgur.com/hfIpqOL.jpg" /&gt;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&lt;input type="text</a:t>
            </a:r>
            <a:r>
              <a:rPr lang="en-US" sz="2800" dirty="0">
                <a:latin typeface="Consolas" panose="020B0609020204030204" pitchFamily="49" charset="0"/>
              </a:rPr>
              <a:t>"</a:t>
            </a:r>
            <a:r>
              <a:rPr lang="en-US" sz="2800" dirty="0" smtClean="0">
                <a:latin typeface="Consolas" panose="020B0609020204030204" pitchFamily="49" charset="0"/>
              </a:rPr>
              <a:t> placeholder="Credit Card" /&gt;</a:t>
            </a:r>
          </a:p>
        </p:txBody>
      </p:sp>
    </p:spTree>
    <p:extLst>
      <p:ext uri="{BB962C8B-B14F-4D97-AF65-F5344CB8AC3E}">
        <p14:creationId xmlns:p14="http://schemas.microsoft.com/office/powerpoint/2010/main" val="395473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7002010" cy="36365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>
                <a:latin typeface="+mj-lt"/>
              </a:rPr>
              <a:t>The owners of CAT PICTURE CENTRAL wants you to fix up their website. </a:t>
            </a:r>
            <a:r>
              <a:rPr lang="en-US" sz="2400" dirty="0" smtClean="0">
                <a:latin typeface="+mj-lt"/>
              </a:rPr>
              <a:t>They'll pay you a box of kittens if you can meet the following requirements:</a:t>
            </a:r>
          </a:p>
          <a:p>
            <a:r>
              <a:rPr lang="en-US" sz="2400" dirty="0" smtClean="0">
                <a:latin typeface="+mj-lt"/>
              </a:rPr>
              <a:t>There should be no inline CSS on the page.</a:t>
            </a:r>
          </a:p>
          <a:p>
            <a:r>
              <a:rPr lang="en-US" sz="2400" dirty="0" smtClean="0">
                <a:latin typeface="+mj-lt"/>
              </a:rPr>
              <a:t>All cat pictures should be centered on their own line.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The navigation "bar" should be on a single line.</a:t>
            </a:r>
          </a:p>
          <a:p>
            <a:r>
              <a:rPr lang="en-US" sz="2400" dirty="0" smtClean="0">
                <a:latin typeface="+mj-lt"/>
              </a:rPr>
              <a:t>The website should look good on mobile.</a:t>
            </a:r>
          </a:p>
        </p:txBody>
      </p:sp>
    </p:spTree>
    <p:extLst>
      <p:ext uri="{BB962C8B-B14F-4D97-AF65-F5344CB8AC3E}">
        <p14:creationId xmlns:p14="http://schemas.microsoft.com/office/powerpoint/2010/main" val="122063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New Best Friends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Consolas" panose="020B0609020204030204" pitchFamily="49" charset="0"/>
              </a:rPr>
              <a:t>&lt;div&gt;</a:t>
            </a:r>
            <a:endParaRPr lang="en-US" sz="3200" dirty="0"/>
          </a:p>
          <a:p>
            <a:pPr lvl="1"/>
            <a:r>
              <a:rPr lang="en-US" sz="2400" dirty="0"/>
              <a:t> is a generic </a:t>
            </a:r>
            <a:r>
              <a:rPr lang="en-US" sz="2400" i="1" dirty="0" smtClean="0"/>
              <a:t>block</a:t>
            </a:r>
            <a:r>
              <a:rPr lang="en-US" sz="2400" dirty="0" smtClean="0"/>
              <a:t> </a:t>
            </a:r>
            <a:r>
              <a:rPr lang="en-US" sz="2400" dirty="0"/>
              <a:t>element that has no default </a:t>
            </a:r>
            <a:r>
              <a:rPr lang="en-US" sz="2400" dirty="0" smtClean="0"/>
              <a:t>style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Consolas" panose="020B0609020204030204" pitchFamily="49" charset="0"/>
              </a:rPr>
              <a:t>&lt;span&gt;</a:t>
            </a:r>
            <a:endParaRPr lang="en-US" sz="3200" dirty="0" smtClean="0"/>
          </a:p>
          <a:p>
            <a:pPr lvl="1"/>
            <a:r>
              <a:rPr lang="en-US" sz="2400" dirty="0" smtClean="0"/>
              <a:t> is a generic </a:t>
            </a:r>
            <a:r>
              <a:rPr lang="en-US" sz="2400" i="1" dirty="0" smtClean="0"/>
              <a:t>inline</a:t>
            </a:r>
            <a:r>
              <a:rPr lang="en-US" sz="2400" dirty="0" smtClean="0"/>
              <a:t> element that has no default style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600" dirty="0" smtClean="0"/>
              <a:t>We’ll use these elements to build our own custom tags.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5712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02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75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CSS 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701034" cy="414134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HTML elements are boxes. The box takes up space.</a:t>
            </a:r>
          </a:p>
          <a:p>
            <a:r>
              <a:rPr lang="en-US" sz="2400" dirty="0" smtClean="0"/>
              <a:t>We can customize our boxes using the margin, border, and padding properties.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#</a:t>
            </a:r>
            <a:r>
              <a:rPr lang="en-US" sz="2400" dirty="0" err="1" smtClean="0">
                <a:latin typeface="Consolas" panose="020B0609020204030204" pitchFamily="49" charset="0"/>
              </a:rPr>
              <a:t>myDiv</a:t>
            </a:r>
            <a:r>
              <a:rPr lang="en-US" sz="2400" dirty="0" smtClean="0">
                <a:latin typeface="Consolas" panose="020B0609020204030204" pitchFamily="49" charset="0"/>
              </a:rPr>
              <a:t> {</a:t>
            </a:r>
            <a:br>
              <a:rPr lang="en-US" sz="2400" dirty="0" smtClean="0">
                <a:latin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</a:rPr>
              <a:t>    margin-top: 300px;</a:t>
            </a:r>
            <a:br>
              <a:rPr lang="en-US" sz="2400" dirty="0" smtClean="0">
                <a:latin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</a:rPr>
              <a:t>    border: </a:t>
            </a:r>
            <a:r>
              <a:rPr lang="en-US" sz="2400" dirty="0">
                <a:latin typeface="Consolas" panose="020B0609020204030204" pitchFamily="49" charset="0"/>
              </a:rPr>
              <a:t>5</a:t>
            </a:r>
            <a:r>
              <a:rPr lang="en-US" sz="2400" dirty="0" smtClean="0">
                <a:latin typeface="Consolas" panose="020B0609020204030204" pitchFamily="49" charset="0"/>
              </a:rPr>
              <a:t>px solid brown;</a:t>
            </a:r>
            <a:br>
              <a:rPr lang="en-US" sz="2400" dirty="0" smtClean="0">
                <a:latin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</a:rPr>
              <a:t>    padding: 20px;</a:t>
            </a:r>
            <a:br>
              <a:rPr lang="en-US" sz="2400" dirty="0" smtClean="0">
                <a:latin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26" name="Picture 2" descr="https://www.washington.edu/accesscomputing/webd2/student/unit3/images/boxmode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05" y="2538154"/>
            <a:ext cx="4798850" cy="350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933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vs. Block vs. Inline-Block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792798"/>
              </p:ext>
            </p:extLst>
          </p:nvPr>
        </p:nvGraphicFramePr>
        <p:xfrm>
          <a:off x="819150" y="2222500"/>
          <a:ext cx="1055370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425">
                  <a:extLst>
                    <a:ext uri="{9D8B030D-6E8A-4147-A177-3AD203B41FA5}">
                      <a16:colId xmlns:a16="http://schemas.microsoft.com/office/drawing/2014/main" val="1045903806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496800962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2725423598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2702563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Display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inline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block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inline-block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666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Shows up inline</a:t>
                      </a:r>
                      <a:r>
                        <a:rPr lang="en-US" baseline="0" dirty="0" smtClean="0"/>
                        <a:t> with text.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Shows up on</a:t>
                      </a:r>
                      <a:r>
                        <a:rPr lang="en-US" baseline="0" dirty="0" smtClean="0"/>
                        <a:t> its own line and consumes full width of parent by default.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Shows up inline</a:t>
                      </a:r>
                      <a:r>
                        <a:rPr lang="en-US" baseline="0" dirty="0" smtClean="0"/>
                        <a:t> with text.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18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width or height.</a:t>
                      </a:r>
                    </a:p>
                    <a:p>
                      <a:r>
                        <a:rPr lang="en-US" baseline="0" dirty="0" smtClean="0"/>
                        <a:t>Allows left &amp; right margins/padding.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Really wide!</a:t>
                      </a:r>
                      <a:r>
                        <a:rPr lang="en-US" baseline="0" dirty="0" smtClean="0"/>
                        <a:t> Allows width/height, margin and padding everywhere.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Respects all properties.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85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Elements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&lt;a&gt;</a:t>
                      </a:r>
                    </a:p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&lt;span&gt;</a:t>
                      </a:r>
                    </a:p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dirty="0" err="1" smtClean="0">
                          <a:latin typeface="Consolas" panose="020B0609020204030204" pitchFamily="49" charset="0"/>
                        </a:rPr>
                        <a:t>img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&lt;h1&gt;</a:t>
                      </a:r>
                    </a:p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&lt;p&gt;</a:t>
                      </a:r>
                    </a:p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&lt;div&gt;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Whatever you can imagine.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544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774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160</TotalTime>
  <Words>309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Consolas</vt:lpstr>
      <vt:lpstr>Wingdings 2</vt:lpstr>
      <vt:lpstr>Quotable</vt:lpstr>
      <vt:lpstr>CSS (and Responsive Design)</vt:lpstr>
      <vt:lpstr>HTML Crash Course: Syntax</vt:lpstr>
      <vt:lpstr>HTML Crash Course: Attributes</vt:lpstr>
      <vt:lpstr>Your Mission</vt:lpstr>
      <vt:lpstr>Your New Best Friends</vt:lpstr>
      <vt:lpstr>Targeting Elements</vt:lpstr>
      <vt:lpstr>CSS Selectors</vt:lpstr>
      <vt:lpstr>The CSS Box Model</vt:lpstr>
      <vt:lpstr>Inline vs. Block vs. Inline-Block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(and Responsive Design)</dc:title>
  <dc:creator>Brian Cui</dc:creator>
  <cp:lastModifiedBy>Brian Cui</cp:lastModifiedBy>
  <cp:revision>72</cp:revision>
  <dcterms:created xsi:type="dcterms:W3CDTF">2016-01-25T20:02:57Z</dcterms:created>
  <dcterms:modified xsi:type="dcterms:W3CDTF">2016-01-25T22:46:28Z</dcterms:modified>
</cp:coreProperties>
</file>