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7" r:id="rId4"/>
    <p:sldId id="310" r:id="rId5"/>
    <p:sldId id="271" r:id="rId6"/>
    <p:sldId id="272" r:id="rId7"/>
    <p:sldId id="273" r:id="rId8"/>
    <p:sldId id="281" r:id="rId9"/>
    <p:sldId id="284" r:id="rId10"/>
    <p:sldId id="275" r:id="rId11"/>
    <p:sldId id="282" r:id="rId12"/>
    <p:sldId id="274" r:id="rId13"/>
    <p:sldId id="283" r:id="rId14"/>
    <p:sldId id="293" r:id="rId15"/>
    <p:sldId id="294" r:id="rId16"/>
    <p:sldId id="291" r:id="rId17"/>
    <p:sldId id="292" r:id="rId18"/>
    <p:sldId id="270" r:id="rId19"/>
    <p:sldId id="276" r:id="rId20"/>
    <p:sldId id="286" r:id="rId21"/>
    <p:sldId id="290" r:id="rId22"/>
    <p:sldId id="289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1" r:id="rId38"/>
    <p:sldId id="312" r:id="rId39"/>
    <p:sldId id="26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9820" autoAdjust="0"/>
  </p:normalViewPr>
  <p:slideViewPr>
    <p:cSldViewPr snapToGrid="0" snapToObjects="1">
      <p:cViewPr varScale="1">
        <p:scale>
          <a:sx n="89" d="100"/>
          <a:sy n="89" d="100"/>
        </p:scale>
        <p:origin x="16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191F7-9A6C-4E66-AFD0-78F928D4D23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1E7C92-37AC-4B7A-8876-92B1AFED6426}">
      <dgm:prSet phldrT="[文本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altLang="zh-CN" dirty="0" smtClean="0"/>
            <a:t>R1</a:t>
          </a:r>
          <a:endParaRPr lang="zh-CN" altLang="en-US" dirty="0"/>
        </a:p>
      </dgm:t>
    </dgm:pt>
    <dgm:pt modelId="{B4C9B76D-C7A2-4149-87A3-85AB8A86F67E}" type="parTrans" cxnId="{5CE6D67A-1570-4732-9B7F-A3A111365335}">
      <dgm:prSet/>
      <dgm:spPr/>
      <dgm:t>
        <a:bodyPr/>
        <a:lstStyle/>
        <a:p>
          <a:endParaRPr lang="zh-CN" altLang="en-US"/>
        </a:p>
      </dgm:t>
    </dgm:pt>
    <dgm:pt modelId="{E6B28FCC-F727-4A7C-8A62-33061DD8A8CE}" type="sibTrans" cxnId="{5CE6D67A-1570-4732-9B7F-A3A111365335}">
      <dgm:prSet/>
      <dgm:spPr/>
      <dgm:t>
        <a:bodyPr/>
        <a:lstStyle/>
        <a:p>
          <a:endParaRPr lang="zh-CN" altLang="en-US"/>
        </a:p>
      </dgm:t>
    </dgm:pt>
    <dgm:pt modelId="{7EB64B60-5C0C-4662-A272-156417B5B694}">
      <dgm:prSet phldrT="[文本]"/>
      <dgm:spPr/>
      <dgm:t>
        <a:bodyPr/>
        <a:lstStyle/>
        <a:p>
          <a:r>
            <a:rPr lang="en-US" altLang="zh-CN" dirty="0" smtClean="0"/>
            <a:t>v1</a:t>
          </a:r>
          <a:endParaRPr lang="zh-CN" altLang="en-US" dirty="0"/>
        </a:p>
      </dgm:t>
    </dgm:pt>
    <dgm:pt modelId="{13B43CF5-8889-4DE0-AF33-61DE76BA6E08}" type="parTrans" cxnId="{62EC05DE-CF42-493F-A1F4-F21B8B4666C2}">
      <dgm:prSet/>
      <dgm:spPr/>
      <dgm:t>
        <a:bodyPr/>
        <a:lstStyle/>
        <a:p>
          <a:endParaRPr lang="zh-CN" altLang="en-US"/>
        </a:p>
      </dgm:t>
    </dgm:pt>
    <dgm:pt modelId="{9AA27AB0-0464-4D6D-BAE4-8EF4BC0718B0}" type="sibTrans" cxnId="{62EC05DE-CF42-493F-A1F4-F21B8B4666C2}">
      <dgm:prSet/>
      <dgm:spPr/>
      <dgm:t>
        <a:bodyPr/>
        <a:lstStyle/>
        <a:p>
          <a:endParaRPr lang="zh-CN" altLang="en-US"/>
        </a:p>
      </dgm:t>
    </dgm:pt>
    <dgm:pt modelId="{B6726D18-3EC0-4B65-BE7A-A48D30811C1F}">
      <dgm:prSet phldrT="[文本]"/>
      <dgm:spPr/>
      <dgm:t>
        <a:bodyPr/>
        <a:lstStyle/>
        <a:p>
          <a:r>
            <a:rPr lang="en-US" altLang="zh-CN" dirty="0" smtClean="0"/>
            <a:t>L1</a:t>
          </a:r>
          <a:endParaRPr lang="zh-CN" altLang="en-US" dirty="0"/>
        </a:p>
      </dgm:t>
    </dgm:pt>
    <dgm:pt modelId="{33DC2A40-A4BF-480D-9287-F07AA3E9310A}" type="parTrans" cxnId="{F627B7CD-10D5-48C7-A9A0-1C6F5D86B405}">
      <dgm:prSet/>
      <dgm:spPr/>
      <dgm:t>
        <a:bodyPr/>
        <a:lstStyle/>
        <a:p>
          <a:endParaRPr lang="zh-CN" altLang="en-US"/>
        </a:p>
      </dgm:t>
    </dgm:pt>
    <dgm:pt modelId="{291EF51B-0551-4CAB-AE91-5297EBFD17C1}" type="sibTrans" cxnId="{F627B7CD-10D5-48C7-A9A0-1C6F5D86B405}">
      <dgm:prSet/>
      <dgm:spPr/>
      <dgm:t>
        <a:bodyPr/>
        <a:lstStyle/>
        <a:p>
          <a:endParaRPr lang="zh-CN" altLang="en-US"/>
        </a:p>
      </dgm:t>
    </dgm:pt>
    <dgm:pt modelId="{D0166E1A-63C2-4897-9013-2A148ABED99C}" type="pres">
      <dgm:prSet presAssocID="{90D191F7-9A6C-4E66-AFD0-78F928D4D23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8DE1ADD-C725-4AB3-88F3-689829CD36A6}" type="pres">
      <dgm:prSet presAssocID="{041E7C92-37AC-4B7A-8876-92B1AFED6426}" presName="node" presStyleLbl="node1" presStyleIdx="0" presStyleCnt="3" custScaleX="16486" custScaleY="274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DAD009-5A76-4B50-8453-1F12647DCA5F}" type="pres">
      <dgm:prSet presAssocID="{E6B28FCC-F727-4A7C-8A62-33061DD8A8CE}" presName="sibTrans" presStyleCnt="0"/>
      <dgm:spPr/>
    </dgm:pt>
    <dgm:pt modelId="{0235C904-B5DB-40B9-93FA-1975D6ADDEF1}" type="pres">
      <dgm:prSet presAssocID="{7EB64B60-5C0C-4662-A272-156417B5B694}" presName="node" presStyleLbl="node1" presStyleIdx="1" presStyleCnt="3" custScaleX="16476" custScaleY="274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778210-2CA6-44E4-8B41-ABD440956487}" type="pres">
      <dgm:prSet presAssocID="{9AA27AB0-0464-4D6D-BAE4-8EF4BC0718B0}" presName="sibTrans" presStyleCnt="0"/>
      <dgm:spPr/>
    </dgm:pt>
    <dgm:pt modelId="{FE94CB27-3742-41BC-9B65-9301F7DA38D6}" type="pres">
      <dgm:prSet presAssocID="{B6726D18-3EC0-4B65-BE7A-A48D30811C1F}" presName="node" presStyleLbl="node1" presStyleIdx="2" presStyleCnt="3" custScaleX="16476" custScaleY="274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E6D67A-1570-4732-9B7F-A3A111365335}" srcId="{90D191F7-9A6C-4E66-AFD0-78F928D4D23E}" destId="{041E7C92-37AC-4B7A-8876-92B1AFED6426}" srcOrd="0" destOrd="0" parTransId="{B4C9B76D-C7A2-4149-87A3-85AB8A86F67E}" sibTransId="{E6B28FCC-F727-4A7C-8A62-33061DD8A8CE}"/>
    <dgm:cxn modelId="{0C449CA1-F6A3-458C-9EEC-10BDF28AD93D}" type="presOf" srcId="{041E7C92-37AC-4B7A-8876-92B1AFED6426}" destId="{E8DE1ADD-C725-4AB3-88F3-689829CD36A6}" srcOrd="0" destOrd="0" presId="urn:microsoft.com/office/officeart/2005/8/layout/default"/>
    <dgm:cxn modelId="{57621692-40D0-45FA-A4C4-4FDD97D986F7}" type="presOf" srcId="{B6726D18-3EC0-4B65-BE7A-A48D30811C1F}" destId="{FE94CB27-3742-41BC-9B65-9301F7DA38D6}" srcOrd="0" destOrd="0" presId="urn:microsoft.com/office/officeart/2005/8/layout/default"/>
    <dgm:cxn modelId="{F627B7CD-10D5-48C7-A9A0-1C6F5D86B405}" srcId="{90D191F7-9A6C-4E66-AFD0-78F928D4D23E}" destId="{B6726D18-3EC0-4B65-BE7A-A48D30811C1F}" srcOrd="2" destOrd="0" parTransId="{33DC2A40-A4BF-480D-9287-F07AA3E9310A}" sibTransId="{291EF51B-0551-4CAB-AE91-5297EBFD17C1}"/>
    <dgm:cxn modelId="{FBFFD04F-67F7-4DB9-A2C4-AE8F3B7A08AC}" type="presOf" srcId="{90D191F7-9A6C-4E66-AFD0-78F928D4D23E}" destId="{D0166E1A-63C2-4897-9013-2A148ABED99C}" srcOrd="0" destOrd="0" presId="urn:microsoft.com/office/officeart/2005/8/layout/default"/>
    <dgm:cxn modelId="{62EC05DE-CF42-493F-A1F4-F21B8B4666C2}" srcId="{90D191F7-9A6C-4E66-AFD0-78F928D4D23E}" destId="{7EB64B60-5C0C-4662-A272-156417B5B694}" srcOrd="1" destOrd="0" parTransId="{13B43CF5-8889-4DE0-AF33-61DE76BA6E08}" sibTransId="{9AA27AB0-0464-4D6D-BAE4-8EF4BC0718B0}"/>
    <dgm:cxn modelId="{A45BFA47-8C3C-48FA-AC70-8BBC6D1819E3}" type="presOf" srcId="{7EB64B60-5C0C-4662-A272-156417B5B694}" destId="{0235C904-B5DB-40B9-93FA-1975D6ADDEF1}" srcOrd="0" destOrd="0" presId="urn:microsoft.com/office/officeart/2005/8/layout/default"/>
    <dgm:cxn modelId="{BE56FF8C-3F26-4C4F-BE60-7CFE44433197}" type="presParOf" srcId="{D0166E1A-63C2-4897-9013-2A148ABED99C}" destId="{E8DE1ADD-C725-4AB3-88F3-689829CD36A6}" srcOrd="0" destOrd="0" presId="urn:microsoft.com/office/officeart/2005/8/layout/default"/>
    <dgm:cxn modelId="{6A12816F-DFD8-46D7-8E1B-9809223A2E89}" type="presParOf" srcId="{D0166E1A-63C2-4897-9013-2A148ABED99C}" destId="{D3DAD009-5A76-4B50-8453-1F12647DCA5F}" srcOrd="1" destOrd="0" presId="urn:microsoft.com/office/officeart/2005/8/layout/default"/>
    <dgm:cxn modelId="{7E28CC6D-9778-4E61-B54D-A0DFBEDAF049}" type="presParOf" srcId="{D0166E1A-63C2-4897-9013-2A148ABED99C}" destId="{0235C904-B5DB-40B9-93FA-1975D6ADDEF1}" srcOrd="2" destOrd="0" presId="urn:microsoft.com/office/officeart/2005/8/layout/default"/>
    <dgm:cxn modelId="{E854B663-90B7-4643-A42A-BDD0C638997B}" type="presParOf" srcId="{D0166E1A-63C2-4897-9013-2A148ABED99C}" destId="{DC778210-2CA6-44E4-8B41-ABD440956487}" srcOrd="3" destOrd="0" presId="urn:microsoft.com/office/officeart/2005/8/layout/default"/>
    <dgm:cxn modelId="{F98F527D-D8C5-459B-9696-FC300D07F02B}" type="presParOf" srcId="{D0166E1A-63C2-4897-9013-2A148ABED99C}" destId="{FE94CB27-3742-41BC-9B65-9301F7DA38D6}" srcOrd="4" destOrd="0" presId="urn:microsoft.com/office/officeart/2005/8/layout/default"/>
  </dgm:cxnLst>
  <dgm:bg>
    <a:gradFill>
      <a:gsLst>
        <a:gs pos="0">
          <a:schemeClr val="accent1">
            <a:tint val="100000"/>
            <a:shade val="100000"/>
            <a:satMod val="130000"/>
          </a:schemeClr>
        </a:gs>
        <a:gs pos="100000">
          <a:schemeClr val="accent1">
            <a:tint val="50000"/>
            <a:shade val="100000"/>
            <a:satMod val="350000"/>
          </a:schemeClr>
        </a:gs>
      </a:gsLst>
      <a:lin ang="16200000" scaled="0"/>
    </a:gra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5895B-3F8E-4F4A-9983-40540C1AA358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2D9F1-ECD7-44D3-AE9A-DACF7B0B2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举个例子，如果我们有一个</a:t>
            </a:r>
            <a:r>
              <a:rPr lang="en-US" altLang="zh-CN" sz="1200" dirty="0" smtClean="0"/>
              <a:t>Person</a:t>
            </a:r>
            <a:r>
              <a:rPr lang="zh-CN" altLang="en-US" sz="1200" dirty="0" smtClean="0"/>
              <a:t>类，我们通常会一起查询他们的姓名和年龄而不是薪资。这种情况下，姓名和年龄就会被放入一个列族中，而薪资则在另一个列族中。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0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127.0.0.1:6379&gt; </a:t>
            </a:r>
            <a:r>
              <a:rPr lang="en-US" altLang="zh-CN" dirty="0" err="1" smtClean="0"/>
              <a:t>lpush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teammembers</a:t>
            </a:r>
            <a:r>
              <a:rPr lang="en-US" altLang="zh-CN" dirty="0" smtClean="0"/>
              <a:t> "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(integer) 1</a:t>
            </a:r>
          </a:p>
          <a:p>
            <a:r>
              <a:rPr lang="en-US" altLang="zh-CN" dirty="0" smtClean="0"/>
              <a:t>127.0.0.1:6379&gt; </a:t>
            </a:r>
            <a:r>
              <a:rPr lang="en-US" altLang="zh-CN" dirty="0" err="1" smtClean="0"/>
              <a:t>lpush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teammembers</a:t>
            </a:r>
            <a:r>
              <a:rPr lang="en-US" altLang="zh-CN" dirty="0" smtClean="0"/>
              <a:t> "van"</a:t>
            </a:r>
          </a:p>
          <a:p>
            <a:r>
              <a:rPr lang="en-US" altLang="zh-CN" dirty="0" smtClean="0"/>
              <a:t>(integer) 2</a:t>
            </a:r>
          </a:p>
          <a:p>
            <a:r>
              <a:rPr lang="en-US" altLang="zh-CN" dirty="0" smtClean="0"/>
              <a:t>127.0.0.1:6379&gt; </a:t>
            </a:r>
            <a:r>
              <a:rPr lang="en-US" altLang="zh-CN" dirty="0" err="1" smtClean="0"/>
              <a:t>lpush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teammembers</a:t>
            </a:r>
            <a:r>
              <a:rPr lang="en-US" altLang="zh-CN" dirty="0" smtClean="0"/>
              <a:t> “co"</a:t>
            </a:r>
          </a:p>
          <a:p>
            <a:r>
              <a:rPr lang="en-US" altLang="zh-CN" dirty="0" smtClean="0"/>
              <a:t>(integer) 3</a:t>
            </a:r>
          </a:p>
          <a:p>
            <a:r>
              <a:rPr lang="en-US" altLang="zh-CN" dirty="0" smtClean="0"/>
              <a:t>127.0.0.1:6379&gt; </a:t>
            </a:r>
            <a:r>
              <a:rPr lang="en-US" altLang="zh-CN" dirty="0" err="1" smtClean="0"/>
              <a:t>lpop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teammembers</a:t>
            </a:r>
            <a:endParaRPr lang="en-US" altLang="zh-CN" dirty="0" smtClean="0"/>
          </a:p>
          <a:p>
            <a:r>
              <a:rPr lang="en-US" altLang="zh-CN" dirty="0" smtClean="0"/>
              <a:t>"co“</a:t>
            </a:r>
          </a:p>
          <a:p>
            <a:r>
              <a:rPr lang="en-US" altLang="zh-CN" dirty="0" smtClean="0"/>
              <a:t>127.0.0.1:6379&gt; </a:t>
            </a:r>
            <a:r>
              <a:rPr lang="en-US" altLang="zh-CN" dirty="0" err="1" smtClean="0"/>
              <a:t>llen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teammembers</a:t>
            </a:r>
            <a:endParaRPr lang="en-US" altLang="zh-CN" dirty="0" smtClean="0"/>
          </a:p>
          <a:p>
            <a:r>
              <a:rPr lang="en-US" altLang="zh-CN" dirty="0" smtClean="0"/>
              <a:t>(integer) 2</a:t>
            </a:r>
          </a:p>
          <a:p>
            <a:r>
              <a:rPr lang="nl-NL" altLang="zh-CN" dirty="0" smtClean="0"/>
              <a:t>127.0.0.1:6379&gt; lrange teammembers 0 1</a:t>
            </a:r>
          </a:p>
          <a:p>
            <a:r>
              <a:rPr lang="nl-NL" altLang="zh-CN" dirty="0" smtClean="0"/>
              <a:t>1) "sd"</a:t>
            </a:r>
          </a:p>
          <a:p>
            <a:r>
              <a:rPr lang="nl-NL" altLang="zh-CN" dirty="0" smtClean="0"/>
              <a:t>2) "van“</a:t>
            </a:r>
          </a:p>
          <a:p>
            <a:r>
              <a:rPr lang="nl-NL" altLang="zh-CN" dirty="0" smtClean="0"/>
              <a:t>127.0.0.1:6379&gt; rpop teammembers</a:t>
            </a:r>
          </a:p>
          <a:p>
            <a:r>
              <a:rPr lang="nl-NL" altLang="zh-CN" dirty="0" smtClean="0"/>
              <a:t>"sd“</a:t>
            </a:r>
          </a:p>
          <a:p>
            <a:r>
              <a:rPr lang="en-US" altLang="zh-CN" dirty="0" smtClean="0"/>
              <a:t>127.0.0.1:6379&gt; </a:t>
            </a:r>
            <a:r>
              <a:rPr lang="en-US" altLang="zh-CN" dirty="0" err="1" smtClean="0"/>
              <a:t>llen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teammembers</a:t>
            </a:r>
            <a:endParaRPr lang="en-US" altLang="zh-CN" dirty="0" smtClean="0"/>
          </a:p>
          <a:p>
            <a:r>
              <a:rPr lang="en-US" altLang="zh-CN" dirty="0" smtClean="0"/>
              <a:t>(integer) 1</a:t>
            </a:r>
          </a:p>
          <a:p>
            <a:r>
              <a:rPr lang="en-US" altLang="zh-CN" dirty="0" smtClean="0"/>
              <a:t>127.0.0.1:6379&gt; </a:t>
            </a:r>
            <a:r>
              <a:rPr lang="en-US" altLang="zh-CN" dirty="0" err="1" smtClean="0"/>
              <a:t>lrange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teammembers</a:t>
            </a:r>
            <a:r>
              <a:rPr lang="en-US" altLang="zh-CN" dirty="0" smtClean="0"/>
              <a:t> 0 -1</a:t>
            </a:r>
          </a:p>
          <a:p>
            <a:r>
              <a:rPr lang="en-US" altLang="zh-CN" dirty="0" smtClean="0"/>
              <a:t>1) "van"</a:t>
            </a:r>
          </a:p>
          <a:p>
            <a:r>
              <a:rPr lang="en-US" altLang="zh-CN" dirty="0" smtClean="0"/>
              <a:t>127.0.0.1:6379&gt; </a:t>
            </a:r>
            <a:r>
              <a:rPr lang="en-US" altLang="zh-CN" dirty="0" err="1" smtClean="0"/>
              <a:t>rpush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teammembers</a:t>
            </a:r>
            <a:r>
              <a:rPr lang="en-US" altLang="zh-CN" dirty="0" smtClean="0"/>
              <a:t> "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(integer) 2</a:t>
            </a:r>
          </a:p>
          <a:p>
            <a:r>
              <a:rPr lang="en-US" altLang="zh-CN" dirty="0" smtClean="0"/>
              <a:t>127.0.0.1:6379&gt; </a:t>
            </a:r>
            <a:r>
              <a:rPr lang="en-US" altLang="zh-CN" dirty="0" err="1" smtClean="0"/>
              <a:t>lrange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teammembers</a:t>
            </a:r>
            <a:endParaRPr lang="en-US" altLang="zh-CN" dirty="0" smtClean="0"/>
          </a:p>
          <a:p>
            <a:r>
              <a:rPr lang="en-US" altLang="zh-CN" dirty="0" smtClean="0"/>
              <a:t>(error) ERR wrong number of arguments for '</a:t>
            </a:r>
            <a:r>
              <a:rPr lang="en-US" altLang="zh-CN" dirty="0" err="1" smtClean="0"/>
              <a:t>lrange</a:t>
            </a:r>
            <a:r>
              <a:rPr lang="en-US" altLang="zh-CN" dirty="0" smtClean="0"/>
              <a:t>' command</a:t>
            </a:r>
          </a:p>
          <a:p>
            <a:r>
              <a:rPr lang="en-US" altLang="zh-CN" dirty="0" smtClean="0"/>
              <a:t>127.0.0.1:6379&gt; </a:t>
            </a:r>
            <a:r>
              <a:rPr lang="en-US" altLang="zh-CN" dirty="0" err="1" smtClean="0"/>
              <a:t>lrange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teammembers</a:t>
            </a:r>
            <a:r>
              <a:rPr lang="en-US" altLang="zh-CN" dirty="0" smtClean="0"/>
              <a:t> 0 -1</a:t>
            </a:r>
          </a:p>
          <a:p>
            <a:r>
              <a:rPr lang="en-US" altLang="zh-CN" dirty="0" smtClean="0"/>
              <a:t>1) "van"</a:t>
            </a:r>
          </a:p>
          <a:p>
            <a:r>
              <a:rPr lang="en-US" altLang="zh-CN" dirty="0" smtClean="0"/>
              <a:t>2) "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127.0.0.1:6379&gt; </a:t>
            </a:r>
            <a:r>
              <a:rPr lang="en-US" altLang="zh-CN" sz="1200" dirty="0" err="1" smtClean="0"/>
              <a:t>sadd</a:t>
            </a:r>
            <a:r>
              <a:rPr lang="en-US" altLang="zh-CN" sz="1200" dirty="0" smtClean="0"/>
              <a:t> birds crow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127.0.0.1:6379&gt; </a:t>
            </a:r>
            <a:r>
              <a:rPr lang="en-US" altLang="zh-CN" sz="1200" dirty="0" err="1" smtClean="0"/>
              <a:t>sadd</a:t>
            </a:r>
            <a:r>
              <a:rPr lang="en-US" altLang="zh-CN" sz="1200" dirty="0" smtClean="0"/>
              <a:t> birds pigeon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127.0.0.1:6379&gt; </a:t>
            </a:r>
            <a:r>
              <a:rPr lang="en-US" altLang="zh-CN" sz="1200" dirty="0" err="1" smtClean="0"/>
              <a:t>sadd</a:t>
            </a:r>
            <a:r>
              <a:rPr lang="en-US" altLang="zh-CN" sz="1200" dirty="0" smtClean="0"/>
              <a:t> birds bat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127.0.0.1:6379&gt; </a:t>
            </a:r>
            <a:r>
              <a:rPr lang="en-US" altLang="zh-CN" sz="1200" dirty="0" err="1" smtClean="0"/>
              <a:t>sadd</a:t>
            </a:r>
            <a:r>
              <a:rPr lang="en-US" altLang="zh-CN" sz="1200" dirty="0" smtClean="0"/>
              <a:t> mammals dog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127.0.0.1:6379&gt; </a:t>
            </a:r>
            <a:r>
              <a:rPr lang="en-US" altLang="zh-CN" sz="1200" dirty="0" err="1" smtClean="0"/>
              <a:t>sadd</a:t>
            </a:r>
            <a:r>
              <a:rPr lang="en-US" altLang="zh-CN" sz="1200" dirty="0" smtClean="0"/>
              <a:t> mammals cat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127.0.0.1:6379&gt; </a:t>
            </a:r>
            <a:r>
              <a:rPr lang="en-US" altLang="zh-CN" sz="1200" dirty="0" err="1" smtClean="0"/>
              <a:t>sadd</a:t>
            </a:r>
            <a:r>
              <a:rPr lang="en-US" altLang="zh-CN" sz="1200" dirty="0" smtClean="0"/>
              <a:t> mammals bat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127.0.0.1:6379&gt; </a:t>
            </a:r>
            <a:r>
              <a:rPr lang="en-US" altLang="zh-CN" sz="1200" dirty="0" err="1" smtClean="0"/>
              <a:t>sadd</a:t>
            </a:r>
            <a:r>
              <a:rPr lang="en-US" altLang="zh-CN" sz="1200" dirty="0" smtClean="0"/>
              <a:t> mammals bat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(integer) 0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127.0.0.1:6379&gt; </a:t>
            </a:r>
            <a:r>
              <a:rPr lang="en-US" altLang="zh-CN" sz="1200" dirty="0" err="1" smtClean="0"/>
              <a:t>smembers</a:t>
            </a:r>
            <a:r>
              <a:rPr lang="en-US" altLang="zh-CN" sz="1200" dirty="0" smtClean="0"/>
              <a:t> birds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1) "bat"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2) "crow"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3) "pigeon"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127.0.0.1:6379&gt; </a:t>
            </a:r>
            <a:r>
              <a:rPr lang="en-US" altLang="zh-CN" sz="1200" dirty="0" err="1" smtClean="0"/>
              <a:t>smembers</a:t>
            </a:r>
            <a:r>
              <a:rPr lang="en-US" altLang="zh-CN" sz="1200" dirty="0" smtClean="0"/>
              <a:t> mammals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1) "cat"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2) "bat"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200" dirty="0" smtClean="0"/>
              <a:t>3) "dog"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6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smembers</a:t>
            </a:r>
            <a:r>
              <a:rPr lang="en-US" altLang="zh-CN" dirty="0" smtClean="0"/>
              <a:t> mammals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"cat"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"bat"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"dog"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srem</a:t>
            </a:r>
            <a:r>
              <a:rPr lang="en-US" altLang="zh-CN" dirty="0" smtClean="0"/>
              <a:t> mammals cat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smembers</a:t>
            </a:r>
            <a:r>
              <a:rPr lang="en-US" altLang="zh-CN" dirty="0" smtClean="0"/>
              <a:t> mammals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"bat"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"dog"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sadd</a:t>
            </a:r>
            <a:r>
              <a:rPr lang="en-US" altLang="zh-CN" dirty="0" smtClean="0"/>
              <a:t> mammals human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smembers</a:t>
            </a:r>
            <a:r>
              <a:rPr lang="en-US" altLang="zh-CN" dirty="0" smtClean="0"/>
              <a:t> mammals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"human"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"bat"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"dog“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sinter birds mammals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"bat"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sunion</a:t>
            </a:r>
            <a:r>
              <a:rPr lang="en-US" altLang="zh-CN" dirty="0" smtClean="0"/>
              <a:t> birds mammals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"pigeon"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"bat"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"crow"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4) "dog"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5) "human"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sdiff</a:t>
            </a:r>
            <a:r>
              <a:rPr lang="en-US" altLang="zh-CN" dirty="0" smtClean="0"/>
              <a:t> birds mammals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"crow"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"pigeon"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59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zadd</a:t>
            </a:r>
            <a:r>
              <a:rPr lang="en-US" altLang="zh-CN" dirty="0" smtClean="0"/>
              <a:t> days 0 </a:t>
            </a:r>
            <a:r>
              <a:rPr lang="en-US" altLang="zh-CN" dirty="0" err="1" smtClean="0"/>
              <a:t>mon</a:t>
            </a: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zadd</a:t>
            </a:r>
            <a:r>
              <a:rPr lang="en-US" altLang="zh-CN" dirty="0" smtClean="0"/>
              <a:t> days 1 </a:t>
            </a:r>
            <a:r>
              <a:rPr lang="en-US" altLang="zh-CN" dirty="0" err="1" smtClean="0"/>
              <a:t>tue</a:t>
            </a: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zadd</a:t>
            </a:r>
            <a:r>
              <a:rPr lang="en-US" altLang="zh-CN" dirty="0" smtClean="0"/>
              <a:t> days 2 wed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zadd</a:t>
            </a:r>
            <a:r>
              <a:rPr lang="en-US" altLang="zh-CN" dirty="0" smtClean="0"/>
              <a:t> days 3 </a:t>
            </a:r>
            <a:r>
              <a:rPr lang="en-US" altLang="zh-CN" dirty="0" err="1" smtClean="0"/>
              <a:t>thu</a:t>
            </a: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zadd</a:t>
            </a:r>
            <a:r>
              <a:rPr lang="en-US" altLang="zh-CN" dirty="0" smtClean="0"/>
              <a:t> days 4 </a:t>
            </a:r>
            <a:r>
              <a:rPr lang="en-US" altLang="zh-CN" dirty="0" err="1" smtClean="0"/>
              <a:t>fri</a:t>
            </a: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zadd</a:t>
            </a:r>
            <a:r>
              <a:rPr lang="en-US" altLang="zh-CN" dirty="0" smtClean="0"/>
              <a:t> days 5 sat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zadd</a:t>
            </a:r>
            <a:r>
              <a:rPr lang="en-US" altLang="zh-CN" dirty="0" smtClean="0"/>
              <a:t> days 6 sun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zcard</a:t>
            </a:r>
            <a:r>
              <a:rPr lang="en-US" altLang="zh-CN" dirty="0" smtClean="0"/>
              <a:t> days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7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zrange</a:t>
            </a:r>
            <a:r>
              <a:rPr lang="en-US" altLang="zh-CN" dirty="0" smtClean="0"/>
              <a:t> days 0 -1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</a:t>
            </a:r>
            <a:r>
              <a:rPr lang="en-US" altLang="zh-CN" dirty="0" err="1" smtClean="0"/>
              <a:t>mon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</a:t>
            </a:r>
            <a:r>
              <a:rPr lang="en-US" altLang="zh-CN" dirty="0" err="1" smtClean="0"/>
              <a:t>tue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"wed"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4) "</a:t>
            </a:r>
            <a:r>
              <a:rPr lang="en-US" altLang="zh-CN" dirty="0" err="1" smtClean="0"/>
              <a:t>thu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5) "</a:t>
            </a:r>
            <a:r>
              <a:rPr lang="en-US" altLang="zh-CN" dirty="0" err="1" smtClean="0"/>
              <a:t>fri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6) "sat"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7) "sun"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zscore</a:t>
            </a:r>
            <a:r>
              <a:rPr lang="en-US" altLang="zh-CN" dirty="0" smtClean="0"/>
              <a:t> days sat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"5"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zcount</a:t>
            </a:r>
            <a:r>
              <a:rPr lang="en-US" altLang="zh-CN" dirty="0" smtClean="0"/>
              <a:t> days 3 6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4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zrangebyscore</a:t>
            </a:r>
            <a:r>
              <a:rPr lang="en-US" altLang="zh-CN" dirty="0" smtClean="0"/>
              <a:t> days 3 6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</a:t>
            </a:r>
            <a:r>
              <a:rPr lang="en-US" altLang="zh-CN" dirty="0" err="1" smtClean="0"/>
              <a:t>thu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</a:t>
            </a:r>
            <a:r>
              <a:rPr lang="en-US" altLang="zh-CN" dirty="0" err="1" smtClean="0"/>
              <a:t>fri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"sat"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4) "sun"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53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hset</a:t>
            </a:r>
            <a:r>
              <a:rPr lang="en-US" altLang="zh-CN" dirty="0" smtClean="0"/>
              <a:t> kid name </a:t>
            </a:r>
            <a:r>
              <a:rPr lang="en-US" altLang="zh-CN" dirty="0" err="1" smtClean="0"/>
              <a:t>Akshi</a:t>
            </a: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hset</a:t>
            </a:r>
            <a:r>
              <a:rPr lang="en-US" altLang="zh-CN" dirty="0" smtClean="0"/>
              <a:t> kid age 2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hset</a:t>
            </a:r>
            <a:r>
              <a:rPr lang="en-US" altLang="zh-CN" dirty="0" smtClean="0"/>
              <a:t> kid sex female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hvals</a:t>
            </a:r>
            <a:r>
              <a:rPr lang="en-US" altLang="zh-CN" dirty="0" smtClean="0"/>
              <a:t> kid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</a:t>
            </a:r>
            <a:r>
              <a:rPr lang="en-US" altLang="zh-CN" dirty="0" err="1" smtClean="0"/>
              <a:t>Akshi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"2"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"female"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hgetall</a:t>
            </a:r>
            <a:r>
              <a:rPr lang="en-US" altLang="zh-CN" dirty="0" smtClean="0"/>
              <a:t> kid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"name"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</a:t>
            </a:r>
            <a:r>
              <a:rPr lang="en-US" altLang="zh-CN" dirty="0" err="1" smtClean="0"/>
              <a:t>Akshi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"age"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4) "2"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5) "sex"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6) "female"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hdel</a:t>
            </a:r>
            <a:r>
              <a:rPr lang="en-US" altLang="zh-CN" dirty="0" smtClean="0"/>
              <a:t> kid age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hgetall</a:t>
            </a:r>
            <a:r>
              <a:rPr lang="en-US" altLang="zh-CN" dirty="0" smtClean="0"/>
              <a:t> kid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"name"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</a:t>
            </a:r>
            <a:r>
              <a:rPr lang="en-US" altLang="zh-CN" dirty="0" err="1" smtClean="0"/>
              <a:t>Akshi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"sex"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4) "female"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1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subscribe </a:t>
            </a:r>
            <a:r>
              <a:rPr lang="en-US" altLang="zh-CN" dirty="0" err="1" smtClean="0"/>
              <a:t>channelone</a:t>
            </a: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Reading messages... (press Ctrl-C to quit)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"subscribe"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</a:t>
            </a:r>
            <a:r>
              <a:rPr lang="en-US" altLang="zh-CN" dirty="0" err="1" smtClean="0"/>
              <a:t>channelone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================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"message"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</a:t>
            </a:r>
            <a:r>
              <a:rPr lang="en-US" altLang="zh-CN" dirty="0" err="1" smtClean="0"/>
              <a:t>channelone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"hello"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"message"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</a:t>
            </a:r>
            <a:r>
              <a:rPr lang="en-US" altLang="zh-CN" dirty="0" err="1" smtClean="0"/>
              <a:t>channelone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"world"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================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publish </a:t>
            </a:r>
            <a:r>
              <a:rPr lang="en-US" altLang="zh-CN" dirty="0" err="1" smtClean="0"/>
              <a:t>channelone</a:t>
            </a:r>
            <a:r>
              <a:rPr lang="en-US" altLang="zh-CN" dirty="0" smtClean="0"/>
              <a:t> hello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publish </a:t>
            </a:r>
            <a:r>
              <a:rPr lang="en-US" altLang="zh-CN" dirty="0" err="1" smtClean="0"/>
              <a:t>channelone</a:t>
            </a:r>
            <a:r>
              <a:rPr lang="en-US" altLang="zh-CN" dirty="0" smtClean="0"/>
              <a:t> world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psubscribe</a:t>
            </a:r>
            <a:r>
              <a:rPr lang="en-US" altLang="zh-CN" dirty="0" smtClean="0"/>
              <a:t> channel*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Reading messages... (press Ctrl-C to quit)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</a:t>
            </a:r>
            <a:r>
              <a:rPr lang="en-US" altLang="zh-CN" dirty="0" err="1" smtClean="0"/>
              <a:t>psubscribe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"channel*"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================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</a:t>
            </a:r>
            <a:r>
              <a:rPr lang="en-US" altLang="zh-CN" dirty="0" err="1" smtClean="0"/>
              <a:t>pmessage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"channel*"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"</a:t>
            </a:r>
            <a:r>
              <a:rPr lang="en-US" altLang="zh-CN" dirty="0" err="1" smtClean="0"/>
              <a:t>channelone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4) "hello"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"</a:t>
            </a:r>
            <a:r>
              <a:rPr lang="en-US" altLang="zh-CN" dirty="0" err="1" smtClean="0"/>
              <a:t>pmessage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"channel*"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"</a:t>
            </a:r>
            <a:r>
              <a:rPr lang="en-US" altLang="zh-CN" dirty="0" err="1" smtClean="0"/>
              <a:t>channeltwo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4) "hello"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================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publish </a:t>
            </a:r>
            <a:r>
              <a:rPr lang="en-US" altLang="zh-CN" dirty="0" err="1" smtClean="0"/>
              <a:t>channelone</a:t>
            </a:r>
            <a:r>
              <a:rPr lang="en-US" altLang="zh-CN" dirty="0" smtClean="0"/>
              <a:t> hello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publish </a:t>
            </a:r>
            <a:r>
              <a:rPr lang="en-US" altLang="zh-CN" dirty="0" err="1" smtClean="0"/>
              <a:t>channeltwo</a:t>
            </a:r>
            <a:r>
              <a:rPr lang="en-US" altLang="zh-CN" dirty="0" smtClean="0"/>
              <a:t> hello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98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set name "</a:t>
            </a:r>
            <a:r>
              <a:rPr lang="en-US" altLang="zh-CN" dirty="0" err="1" smtClean="0"/>
              <a:t>bo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OK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ttl</a:t>
            </a:r>
            <a:r>
              <a:rPr lang="en-US" altLang="zh-CN" dirty="0" smtClean="0"/>
              <a:t> name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-1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expire name 1000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ttl</a:t>
            </a:r>
            <a:r>
              <a:rPr lang="en-US" altLang="zh-CN" dirty="0" smtClean="0"/>
              <a:t> name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997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setex</a:t>
            </a:r>
            <a:r>
              <a:rPr lang="en-US" altLang="zh-CN" dirty="0" smtClean="0"/>
              <a:t> name 10 "</a:t>
            </a:r>
            <a:r>
              <a:rPr lang="en-US" altLang="zh-CN" dirty="0" err="1" smtClean="0"/>
              <a:t>bo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OK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ttl</a:t>
            </a:r>
            <a:r>
              <a:rPr lang="en-US" altLang="zh-CN" dirty="0" smtClean="0"/>
              <a:t> name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7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ttl</a:t>
            </a:r>
            <a:r>
              <a:rPr lang="en-US" altLang="zh-CN" dirty="0" smtClean="0"/>
              <a:t> name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-2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get name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(nil)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02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set name "</a:t>
            </a:r>
            <a:r>
              <a:rPr lang="en-US" altLang="zh-CN" dirty="0" err="1" smtClean="0"/>
              <a:t>bo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OK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setnx</a:t>
            </a:r>
            <a:r>
              <a:rPr lang="en-US" altLang="zh-CN" dirty="0" smtClean="0"/>
              <a:t> name "</a:t>
            </a:r>
            <a:r>
              <a:rPr lang="en-US" altLang="zh-CN" dirty="0" err="1" smtClean="0"/>
              <a:t>bo</a:t>
            </a:r>
            <a:r>
              <a:rPr lang="en-US" altLang="zh-CN" dirty="0" smtClean="0"/>
              <a:t> yang"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(integer) 0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get name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"</a:t>
            </a:r>
            <a:r>
              <a:rPr lang="en-US" altLang="zh-CN" dirty="0" err="1" smtClean="0"/>
              <a:t>bo</a:t>
            </a:r>
            <a:r>
              <a:rPr lang="en-US" altLang="zh-CN" dirty="0" smtClean="0"/>
              <a:t>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sv-SE" altLang="zh-CN" dirty="0" smtClean="0"/>
              <a:t>127.0.0.1:6379&gt; getset name "bo yang"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sv-SE" altLang="zh-CN" dirty="0" smtClean="0"/>
              <a:t>"bo"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sv-SE" altLang="zh-CN" dirty="0" smtClean="0"/>
              <a:t>127.0.0.1:6379&gt; get name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sv-SE" altLang="zh-CN" dirty="0" smtClean="0"/>
              <a:t>"bo yang"</a:t>
            </a: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set counter 0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OK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multi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OK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incr</a:t>
            </a:r>
            <a:r>
              <a:rPr lang="en-US" altLang="zh-CN" dirty="0" smtClean="0"/>
              <a:t> counter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QUEUED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incr</a:t>
            </a:r>
            <a:r>
              <a:rPr lang="en-US" altLang="zh-CN" dirty="0" smtClean="0"/>
              <a:t> counter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QUEUED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incr</a:t>
            </a:r>
            <a:r>
              <a:rPr lang="en-US" altLang="zh-CN" dirty="0" smtClean="0"/>
              <a:t> name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QUEUED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exec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1) (integer)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2) (integer) 2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3) (integer) 3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multi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OK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incr</a:t>
            </a:r>
            <a:r>
              <a:rPr lang="en-US" altLang="zh-CN" dirty="0" smtClean="0"/>
              <a:t> counter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QUEUED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</a:t>
            </a:r>
            <a:r>
              <a:rPr lang="en-US" altLang="zh-CN" dirty="0" err="1" smtClean="0"/>
              <a:t>incr</a:t>
            </a:r>
            <a:r>
              <a:rPr lang="en-US" altLang="zh-CN" dirty="0" smtClean="0"/>
              <a:t> counter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QUEUED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discard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OK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127.0.0.1:6379&gt; get counter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"0"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80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smtClean="0"/>
              <a:t>http://www.redis.cn/topics/persistence.html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9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6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71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23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78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4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50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http://redis.io/</a:t>
            </a:r>
          </a:p>
          <a:p>
            <a:r>
              <a:rPr lang="en-US" altLang="zh-CN" dirty="0" smtClean="0"/>
              <a:t>http://www.redis.cn/</a:t>
            </a:r>
          </a:p>
          <a:p>
            <a:r>
              <a:rPr lang="en-US" altLang="zh-CN" dirty="0" smtClean="0"/>
              <a:t>http://redis.io/topics/whos-using-redis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0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http://redis.io/topics/whos-using-redis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the solution file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msvs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\redisserver.sln in Visual Studio 2013, select a build configuration (Debug or Release) and target (Win32 or x64) then build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47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9F1-ECD7-44D3-AE9A-DACF7B0B2CD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8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47D-FBE0-44D6-ABD1-8512EEB70B58}" type="datetime1">
              <a:rPr lang="en-US" altLang="zh-CN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3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4D9F-5334-44C3-8F18-AB77A49CEBFA}" type="datetime1">
              <a:rPr lang="en-US" altLang="zh-CN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4304-DA21-42D1-9CFF-3CC82F820E58}" type="datetime1">
              <a:rPr lang="en-US" altLang="zh-CN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7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890E-A729-4E17-A250-7FD3503D913A}" type="datetime1">
              <a:rPr lang="en-US" altLang="zh-CN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0DF-608B-43C4-9E1A-F55735D3A2AB}" type="datetime1">
              <a:rPr lang="en-US" altLang="zh-CN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B012-0FF9-4256-9261-412DE750380A}" type="datetime1">
              <a:rPr lang="en-US" altLang="zh-CN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AF7-768D-4D29-8BC5-EFB5CBDF64BC}" type="datetime1">
              <a:rPr lang="en-US" altLang="zh-CN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2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4A0-E5F4-4330-852E-858E0F47D2F6}" type="datetime1">
              <a:rPr lang="en-US" altLang="zh-CN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1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07B-E398-4D5C-B53A-38314542C382}" type="datetime1">
              <a:rPr lang="en-US" altLang="zh-CN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2B68-BFCB-4BFC-BA7C-5922AC8E72DC}" type="datetime1">
              <a:rPr lang="en-US" altLang="zh-CN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4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CA4E-95F5-45BA-95B7-1C6EE7CA7894}" type="datetime1">
              <a:rPr lang="en-US" altLang="zh-CN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470F-5A90-4095-9405-D50B51318EEF}" type="datetime1">
              <a:rPr lang="en-US" altLang="zh-CN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BFC7-464F-5A49-871C-05FB7A0C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3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SOpenTech/redis" TargetMode="External"/><Relationship Id="rId4" Type="http://schemas.openxmlformats.org/officeDocument/2006/relationships/hyperlink" Target="http://redis.io/downloa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study.163.com/course/introduction/265010.htm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blog.nosqlfan.com/html/3537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SOpenTech/redis" TargetMode="External"/><Relationship Id="rId5" Type="http://schemas.openxmlformats.org/officeDocument/2006/relationships/hyperlink" Target="http://www.redis.cn/" TargetMode="External"/><Relationship Id="rId4" Type="http://schemas.openxmlformats.org/officeDocument/2006/relationships/hyperlink" Target="http://redis.io/" TargetMode="External"/><Relationship Id="rId9" Type="http://schemas.openxmlformats.org/officeDocument/2006/relationships/hyperlink" Target="http://blog.csdn.net/Androidlushangderen/article/category/2647211/3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4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8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4885" y="58448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文档型数据库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377" y="1965352"/>
            <a:ext cx="7826963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>
                <a:solidFill>
                  <a:prstClr val="black"/>
                </a:solidFill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</a:rPr>
              <a:t>第一</a:t>
            </a:r>
            <a:r>
              <a:rPr lang="zh-CN" altLang="en-US" sz="3200" dirty="0">
                <a:solidFill>
                  <a:prstClr val="black"/>
                </a:solidFill>
              </a:rPr>
              <a:t>种键值存储相类似。该类型的数据模型</a:t>
            </a:r>
            <a:r>
              <a:rPr lang="zh-CN" altLang="en-US" sz="3200" dirty="0" smtClean="0">
                <a:solidFill>
                  <a:prstClr val="black"/>
                </a:solidFill>
              </a:rPr>
              <a:t>是半结构化</a:t>
            </a:r>
            <a:r>
              <a:rPr lang="zh-CN" altLang="en-US" sz="3200" dirty="0">
                <a:solidFill>
                  <a:prstClr val="black"/>
                </a:solidFill>
              </a:rPr>
              <a:t>的文档</a:t>
            </a:r>
            <a:r>
              <a:rPr lang="zh-CN" altLang="en-US" sz="3200" dirty="0" smtClean="0">
                <a:solidFill>
                  <a:prstClr val="black"/>
                </a:solidFill>
              </a:rPr>
              <a:t>，以</a:t>
            </a:r>
            <a:r>
              <a:rPr lang="zh-CN" altLang="en-US" sz="3200" dirty="0">
                <a:solidFill>
                  <a:prstClr val="black"/>
                </a:solidFill>
              </a:rPr>
              <a:t>特定的格式存储，比如</a:t>
            </a:r>
            <a:r>
              <a:rPr lang="en-US" altLang="zh-CN" sz="3200" dirty="0">
                <a:solidFill>
                  <a:prstClr val="black"/>
                </a:solidFill>
              </a:rPr>
              <a:t>JSON</a:t>
            </a:r>
            <a:r>
              <a:rPr lang="zh-CN" altLang="en-US" sz="3200" dirty="0">
                <a:solidFill>
                  <a:prstClr val="black"/>
                </a:solidFill>
              </a:rPr>
              <a:t>。文档型数据库</a:t>
            </a:r>
            <a:r>
              <a:rPr lang="zh-CN" altLang="en-US" sz="3200" dirty="0" smtClean="0">
                <a:solidFill>
                  <a:prstClr val="black"/>
                </a:solidFill>
              </a:rPr>
              <a:t>可以</a:t>
            </a:r>
            <a:r>
              <a:rPr lang="zh-CN" altLang="en-US" sz="3200" dirty="0">
                <a:solidFill>
                  <a:prstClr val="black"/>
                </a:solidFill>
              </a:rPr>
              <a:t>看作是键值数据库的升级版，允许之间嵌套键值。而且文档型数据库比键值数据库的查询效率更</a:t>
            </a:r>
            <a:r>
              <a:rPr lang="zh-CN" altLang="en-US" sz="3200" dirty="0" smtClean="0">
                <a:solidFill>
                  <a:prstClr val="black"/>
                </a:solidFill>
              </a:rPr>
              <a:t>高</a:t>
            </a:r>
            <a:endParaRPr lang="en-US" altLang="zh-CN" sz="32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>
                <a:solidFill>
                  <a:prstClr val="black"/>
                </a:solidFill>
              </a:rPr>
              <a:t>例如：</a:t>
            </a:r>
            <a:r>
              <a:rPr lang="en-US" altLang="zh-CN" sz="3200" dirty="0" err="1">
                <a:solidFill>
                  <a:prstClr val="black"/>
                </a:solidFill>
              </a:rPr>
              <a:t>MongoDB</a:t>
            </a:r>
            <a:r>
              <a:rPr lang="zh-CN" altLang="en-US" sz="3200" dirty="0">
                <a:solidFill>
                  <a:prstClr val="black"/>
                </a:solidFill>
              </a:rPr>
              <a:t>、</a:t>
            </a:r>
            <a:r>
              <a:rPr lang="en-US" altLang="zh-CN" sz="3200" dirty="0" err="1">
                <a:solidFill>
                  <a:prstClr val="black"/>
                </a:solidFill>
              </a:rPr>
              <a:t>CouchDB</a:t>
            </a:r>
            <a:r>
              <a:rPr lang="zh-CN" altLang="en-US" sz="3200" dirty="0">
                <a:solidFill>
                  <a:prstClr val="black"/>
                </a:solidFill>
              </a:rPr>
              <a:t>、</a:t>
            </a:r>
            <a:r>
              <a:rPr lang="en-US" altLang="zh-CN" sz="3200" dirty="0" err="1">
                <a:solidFill>
                  <a:prstClr val="black"/>
                </a:solidFill>
              </a:rPr>
              <a:t>RavenDB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4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9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4885" y="58448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使用者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591" y="2408063"/>
            <a:ext cx="7826963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/>
              <a:t>MongoDB</a:t>
            </a:r>
            <a:r>
              <a:rPr lang="zh-CN" altLang="en-US" sz="3200" dirty="0"/>
              <a:t>：</a:t>
            </a:r>
            <a:r>
              <a:rPr lang="en-US" altLang="zh-CN" sz="3200" dirty="0"/>
              <a:t>SAP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Codecademy</a:t>
            </a:r>
            <a:r>
              <a:rPr lang="zh-CN" altLang="en-US" sz="3200" dirty="0"/>
              <a:t>、</a:t>
            </a:r>
            <a:r>
              <a:rPr lang="en-US" altLang="zh-CN" sz="3200" dirty="0"/>
              <a:t>Foursquare</a:t>
            </a:r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/>
              <a:t>RavenDB</a:t>
            </a:r>
            <a:r>
              <a:rPr lang="zh-CN" altLang="en-US" sz="3200" dirty="0"/>
              <a:t>：</a:t>
            </a:r>
            <a:r>
              <a:rPr lang="en-US" altLang="zh-CN" sz="3200" dirty="0"/>
              <a:t>NBC News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87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10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9210" y="60495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图形数据库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591" y="2408063"/>
            <a:ext cx="7826963" cy="1953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 smtClean="0">
                <a:solidFill>
                  <a:prstClr val="black"/>
                </a:solidFill>
              </a:rPr>
              <a:t>它</a:t>
            </a:r>
            <a:r>
              <a:rPr lang="zh-CN" altLang="en-US" sz="3200" dirty="0">
                <a:solidFill>
                  <a:prstClr val="black"/>
                </a:solidFill>
              </a:rPr>
              <a:t>是使用灵活的图形模型，并且能够扩展到多个服务器上</a:t>
            </a:r>
            <a:r>
              <a:rPr lang="zh-CN" altLang="en-US" sz="3200" dirty="0" smtClean="0">
                <a:solidFill>
                  <a:prstClr val="black"/>
                </a:solidFill>
              </a:rPr>
              <a:t>。如</a:t>
            </a:r>
            <a:r>
              <a:rPr lang="zh-CN" altLang="en-US" sz="3200" dirty="0">
                <a:solidFill>
                  <a:prstClr val="black"/>
                </a:solidFill>
              </a:rPr>
              <a:t>：</a:t>
            </a:r>
            <a:r>
              <a:rPr lang="en-US" altLang="zh-CN" sz="3200" dirty="0">
                <a:solidFill>
                  <a:prstClr val="black"/>
                </a:solidFill>
              </a:rPr>
              <a:t>Neo4J, </a:t>
            </a:r>
            <a:r>
              <a:rPr lang="en-US" altLang="zh-CN" sz="3200" dirty="0" err="1">
                <a:solidFill>
                  <a:prstClr val="black"/>
                </a:solidFill>
              </a:rPr>
              <a:t>InfoGrid</a:t>
            </a:r>
            <a:r>
              <a:rPr lang="en-US" altLang="zh-CN" sz="3200" dirty="0">
                <a:solidFill>
                  <a:prstClr val="black"/>
                </a:solidFill>
              </a:rPr>
              <a:t>, Infinite Graph.</a:t>
            </a:r>
            <a:endParaRPr lang="en-US" altLang="zh-CN" sz="3200" dirty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83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4885" y="58448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使用者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377" y="3399375"/>
            <a:ext cx="782696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Neo4J</a:t>
            </a:r>
            <a:r>
              <a:rPr lang="zh-CN" altLang="en-US" sz="3200" dirty="0"/>
              <a:t>：</a:t>
            </a:r>
            <a:r>
              <a:rPr lang="en-US" altLang="zh-CN" sz="3200" dirty="0"/>
              <a:t>Adobe </a:t>
            </a:r>
            <a:r>
              <a:rPr lang="zh-CN" altLang="en-US" sz="3200" dirty="0" smtClean="0"/>
              <a:t>、</a:t>
            </a:r>
            <a:r>
              <a:rPr lang="en-US" altLang="zh-CN" sz="3200" dirty="0"/>
              <a:t>T-Mobile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86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6103" y="60074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是什么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40196" y="1845647"/>
            <a:ext cx="7826963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b="1" dirty="0" err="1"/>
              <a:t>RE</a:t>
            </a:r>
            <a:r>
              <a:rPr lang="en-US" altLang="zh-CN" sz="3200" dirty="0" err="1"/>
              <a:t>mote</a:t>
            </a:r>
            <a:r>
              <a:rPr lang="en-US" altLang="zh-CN" sz="3200" dirty="0"/>
              <a:t> </a:t>
            </a:r>
            <a:r>
              <a:rPr lang="en-US" altLang="zh-CN" sz="3200" b="1" dirty="0" err="1"/>
              <a:t>DI</a:t>
            </a:r>
            <a:r>
              <a:rPr lang="en-US" altLang="zh-CN" sz="3200" dirty="0" err="1"/>
              <a:t>ctionary</a:t>
            </a:r>
            <a:r>
              <a:rPr lang="en-US" altLang="zh-CN" sz="3200" dirty="0"/>
              <a:t> </a:t>
            </a:r>
            <a:r>
              <a:rPr lang="en-US" altLang="zh-CN" sz="3200" b="1" dirty="0"/>
              <a:t>S</a:t>
            </a:r>
            <a:r>
              <a:rPr lang="en-US" altLang="zh-CN" sz="3200" dirty="0"/>
              <a:t>erver(</a:t>
            </a:r>
            <a:r>
              <a:rPr lang="en-US" altLang="zh-CN" sz="3200" dirty="0" err="1"/>
              <a:t>Redis</a:t>
            </a:r>
            <a:r>
              <a:rPr lang="en-US" altLang="zh-CN" sz="3200" dirty="0"/>
              <a:t>) </a:t>
            </a:r>
            <a:r>
              <a:rPr lang="zh-CN" altLang="en-US" sz="3200" dirty="0"/>
              <a:t>是一个由</a:t>
            </a:r>
            <a:r>
              <a:rPr lang="en-US" altLang="zh-CN" sz="3200" dirty="0"/>
              <a:t>Salvatore </a:t>
            </a:r>
            <a:r>
              <a:rPr lang="en-US" altLang="zh-CN" sz="3200" dirty="0" err="1"/>
              <a:t>Sanfilippo</a:t>
            </a:r>
            <a:r>
              <a:rPr lang="zh-CN" altLang="en-US" sz="3200" dirty="0"/>
              <a:t>写的</a:t>
            </a:r>
            <a:r>
              <a:rPr lang="en-US" altLang="zh-CN" sz="3200" dirty="0"/>
              <a:t>key-value</a:t>
            </a:r>
            <a:r>
              <a:rPr lang="zh-CN" altLang="en-US" sz="3200" dirty="0"/>
              <a:t>存储系统。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提供了一些丰富的数据结构，包括 </a:t>
            </a:r>
            <a:r>
              <a:rPr lang="en-US" altLang="zh-CN" sz="3200" dirty="0"/>
              <a:t>lists, sets, ordered sets </a:t>
            </a:r>
            <a:r>
              <a:rPr lang="zh-CN" altLang="en-US" sz="3200" dirty="0"/>
              <a:t>以及 </a:t>
            </a:r>
            <a:r>
              <a:rPr lang="en-US" altLang="zh-CN" sz="3200" dirty="0"/>
              <a:t>hashes </a:t>
            </a:r>
            <a:r>
              <a:rPr lang="zh-CN" altLang="en-US" sz="3200" dirty="0"/>
              <a:t>，当然</a:t>
            </a:r>
            <a:r>
              <a:rPr lang="zh-CN" altLang="en-US" sz="3200" dirty="0" smtClean="0"/>
              <a:t>还有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Memcached</a:t>
            </a:r>
            <a:r>
              <a:rPr lang="zh-CN" altLang="en-US" sz="3200" dirty="0"/>
              <a:t>一样的 </a:t>
            </a:r>
            <a:r>
              <a:rPr lang="en-US" altLang="zh-CN" sz="3200" dirty="0"/>
              <a:t>strings</a:t>
            </a:r>
            <a:r>
              <a:rPr lang="zh-CN" altLang="en-US" sz="3200" dirty="0"/>
              <a:t>结构</a:t>
            </a:r>
            <a:r>
              <a:rPr lang="en-US" altLang="zh-CN" sz="3200" dirty="0"/>
              <a:t>.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当然还包括了对这些数据结构的丰富操作。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044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2455" y="647744"/>
            <a:ext cx="95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r>
              <a:rPr lang="en-US" altLang="zh-CN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71401" y="58618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</a:t>
            </a:r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优点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639377" y="2570433"/>
            <a:ext cx="78269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性能</a:t>
            </a:r>
            <a:r>
              <a:rPr lang="zh-CN" altLang="en-US" sz="3200" dirty="0"/>
              <a:t>极</a:t>
            </a:r>
            <a:r>
              <a:rPr lang="zh-CN" altLang="en-US" sz="3200" dirty="0" smtClean="0"/>
              <a:t>高 </a:t>
            </a:r>
            <a:r>
              <a:rPr lang="zh-CN" altLang="en-US" sz="2000" dirty="0" smtClean="0"/>
              <a:t>读写频率</a:t>
            </a:r>
            <a:r>
              <a:rPr lang="en-US" altLang="zh-CN" sz="2000" dirty="0" smtClean="0"/>
              <a:t>100K+/s</a:t>
            </a:r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丰富</a:t>
            </a:r>
            <a:r>
              <a:rPr lang="zh-CN" altLang="en-US" sz="3200" dirty="0"/>
              <a:t>的数据类型 </a:t>
            </a:r>
            <a:endParaRPr lang="en-US" altLang="zh-CN" sz="3200" dirty="0" smtClean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原子 </a:t>
            </a:r>
            <a:r>
              <a:rPr lang="en-US" altLang="zh-CN" sz="3200" dirty="0"/>
              <a:t> </a:t>
            </a:r>
            <a:r>
              <a:rPr lang="zh-CN" altLang="en-US" sz="2000" dirty="0" smtClean="0"/>
              <a:t>所有</a:t>
            </a:r>
            <a:r>
              <a:rPr lang="zh-CN" altLang="en-US" sz="2000" dirty="0"/>
              <a:t>操作都是原子性</a:t>
            </a:r>
            <a:r>
              <a:rPr lang="zh-CN" altLang="en-US" sz="2000" dirty="0" smtClean="0"/>
              <a:t>的</a:t>
            </a:r>
            <a:endParaRPr lang="en-US" altLang="zh-CN" sz="2000" dirty="0" smtClean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丰富</a:t>
            </a:r>
            <a:r>
              <a:rPr lang="zh-CN" altLang="en-US" sz="3200" dirty="0"/>
              <a:t>的特性 </a:t>
            </a:r>
            <a:r>
              <a:rPr lang="zh-CN" altLang="en-US" sz="2000" dirty="0" smtClean="0"/>
              <a:t>还</a:t>
            </a:r>
            <a:r>
              <a:rPr lang="zh-CN" altLang="en-US" sz="2000" dirty="0"/>
              <a:t>支持 </a:t>
            </a:r>
            <a:r>
              <a:rPr lang="en-US" altLang="zh-CN" sz="2000" dirty="0"/>
              <a:t>publish/subscribe, </a:t>
            </a:r>
            <a:r>
              <a:rPr lang="zh-CN" altLang="en-US" sz="2000" dirty="0"/>
              <a:t>通知</a:t>
            </a:r>
            <a:r>
              <a:rPr lang="en-US" altLang="zh-CN" sz="2000" dirty="0"/>
              <a:t>, key </a:t>
            </a:r>
            <a:r>
              <a:rPr lang="zh-CN" altLang="en-US" sz="2000" dirty="0"/>
              <a:t>过期等等</a:t>
            </a:r>
            <a:r>
              <a:rPr lang="zh-CN" altLang="en-US" sz="2000" dirty="0" smtClean="0"/>
              <a:t>特性</a:t>
            </a:r>
            <a:endParaRPr lang="zh-CN" altLang="en-US" sz="2000" dirty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839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91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97935" y="56996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数据类型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377" y="2578979"/>
            <a:ext cx="7826963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字符串</a:t>
            </a:r>
            <a:r>
              <a:rPr lang="zh-CN" altLang="en-US" sz="3200" dirty="0"/>
              <a:t> </a:t>
            </a:r>
            <a:r>
              <a:rPr lang="en-US" altLang="zh-CN" sz="3200" b="1" dirty="0" smtClean="0"/>
              <a:t>string</a:t>
            </a:r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字符</a:t>
            </a:r>
            <a:r>
              <a:rPr lang="zh-CN" altLang="en-US" sz="3200" dirty="0"/>
              <a:t>串列表 </a:t>
            </a:r>
            <a:r>
              <a:rPr lang="en-US" altLang="zh-CN" sz="3200" b="1" dirty="0" smtClean="0"/>
              <a:t>list </a:t>
            </a:r>
            <a:r>
              <a:rPr lang="en-US" altLang="zh-CN" sz="3200" dirty="0" smtClean="0"/>
              <a:t>of string</a:t>
            </a:r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字符串</a:t>
            </a:r>
            <a:r>
              <a:rPr lang="zh-CN" altLang="en-US" sz="3200" dirty="0"/>
              <a:t>集合 </a:t>
            </a:r>
            <a:r>
              <a:rPr lang="en-US" altLang="zh-CN" sz="3200" b="1" dirty="0"/>
              <a:t>set </a:t>
            </a:r>
            <a:r>
              <a:rPr lang="en-US" altLang="zh-CN" sz="3200" dirty="0" smtClean="0"/>
              <a:t>of string</a:t>
            </a:r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有序</a:t>
            </a:r>
            <a:r>
              <a:rPr lang="zh-CN" altLang="en-US" sz="3200" dirty="0"/>
              <a:t>集合</a:t>
            </a:r>
            <a:r>
              <a:rPr lang="en-US" altLang="zh-CN" sz="3200" b="1" dirty="0"/>
              <a:t>sorted set </a:t>
            </a:r>
            <a:r>
              <a:rPr lang="en-US" altLang="zh-CN" sz="3200" dirty="0"/>
              <a:t>of </a:t>
            </a:r>
            <a:r>
              <a:rPr lang="en-US" altLang="zh-CN" sz="3200" dirty="0" smtClean="0"/>
              <a:t>string</a:t>
            </a:r>
            <a:endParaRPr lang="en-US" altLang="zh-CN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82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</a:t>
            </a:r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键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377" y="1724287"/>
            <a:ext cx="7826963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太</a:t>
            </a:r>
            <a:r>
              <a:rPr lang="zh-CN" altLang="en-US" sz="3200" dirty="0"/>
              <a:t>长的键值</a:t>
            </a:r>
            <a:r>
              <a:rPr lang="zh-CN" altLang="en-US" sz="3200" dirty="0" smtClean="0"/>
              <a:t>不好，消耗</a:t>
            </a:r>
            <a:r>
              <a:rPr lang="zh-CN" altLang="en-US" sz="3200" dirty="0"/>
              <a:t>内存</a:t>
            </a:r>
            <a:r>
              <a:rPr lang="zh-CN" altLang="en-US" sz="3200" dirty="0" smtClean="0"/>
              <a:t>，查找键</a:t>
            </a:r>
            <a:r>
              <a:rPr lang="zh-CN" altLang="en-US" sz="3200" dirty="0"/>
              <a:t>值的计算成本很</a:t>
            </a:r>
            <a:r>
              <a:rPr lang="zh-CN" altLang="en-US" sz="3200" dirty="0" smtClean="0"/>
              <a:t>高</a:t>
            </a:r>
            <a:endParaRPr lang="en-US" altLang="zh-CN" sz="3200" dirty="0" smtClean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太</a:t>
            </a:r>
            <a:r>
              <a:rPr lang="zh-CN" altLang="en-US" sz="3200" dirty="0"/>
              <a:t>短的键</a:t>
            </a:r>
            <a:r>
              <a:rPr lang="zh-CN" altLang="en-US" sz="3200" dirty="0" smtClean="0"/>
              <a:t>值也不好，不能见名知意</a:t>
            </a:r>
            <a:r>
              <a:rPr lang="en-US" altLang="zh-CN" sz="3200" dirty="0" smtClean="0"/>
              <a:t>	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/>
              <a:t>	</a:t>
            </a:r>
            <a:r>
              <a:rPr lang="en-US" altLang="zh-CN" sz="2000" dirty="0" smtClean="0"/>
              <a:t>u:1000:pwd</a:t>
            </a:r>
            <a:r>
              <a:rPr lang="zh-CN" altLang="en-US" sz="2000" dirty="0" smtClean="0"/>
              <a:t>（不好）</a:t>
            </a:r>
            <a:endParaRPr lang="en-US" altLang="zh-CN" sz="20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user:1000:password</a:t>
            </a:r>
            <a:r>
              <a:rPr lang="zh-CN" altLang="en-US" sz="2000" dirty="0" smtClean="0"/>
              <a:t>（好）</a:t>
            </a:r>
            <a:endParaRPr lang="en-US" altLang="zh-CN" sz="2000" dirty="0" smtClean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最好同一命名规则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smtClean="0"/>
              <a:t>	</a:t>
            </a:r>
            <a:r>
              <a:rPr lang="en-US" altLang="zh-CN" sz="2000" dirty="0" err="1" smtClean="0"/>
              <a:t>object-type:id:field</a:t>
            </a:r>
            <a:endParaRPr lang="en-US" altLang="zh-CN" sz="2000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000" dirty="0" smtClean="0"/>
              <a:t>	user:1000:password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comment:1234:reply.to</a:t>
            </a:r>
            <a:endParaRPr lang="en-US" altLang="zh-CN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69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38600" y="600743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下载地址</a:t>
            </a:r>
            <a:endParaRPr lang="zh-CN" altLang="zh-CN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67564" y="2715712"/>
            <a:ext cx="7826963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smtClean="0">
                <a:hlinkClick r:id="rId4"/>
              </a:rPr>
              <a:t>http</a:t>
            </a:r>
            <a:r>
              <a:rPr lang="en-US" altLang="zh-CN" sz="3200" dirty="0">
                <a:hlinkClick r:id="rId4"/>
              </a:rPr>
              <a:t>://</a:t>
            </a:r>
            <a:r>
              <a:rPr lang="en-US" altLang="zh-CN" sz="3200" dirty="0" smtClean="0">
                <a:hlinkClick r:id="rId4"/>
              </a:rPr>
              <a:t>redis.io/download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smtClean="0">
                <a:hlinkClick r:id="rId5"/>
              </a:rPr>
              <a:t>https</a:t>
            </a:r>
            <a:r>
              <a:rPr lang="en-US" altLang="zh-CN" sz="3200" dirty="0">
                <a:hlinkClick r:id="rId5"/>
              </a:rPr>
              <a:t>://</a:t>
            </a:r>
            <a:r>
              <a:rPr lang="en-US" altLang="zh-CN" sz="3200" dirty="0" smtClean="0">
                <a:hlinkClick r:id="rId5"/>
              </a:rPr>
              <a:t>github.com/MSOpenTech/redis</a:t>
            </a:r>
            <a:endParaRPr lang="en-US" altLang="zh-CN" sz="3200" dirty="0" smtClean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774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76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17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6103" y="600743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编译生成文件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1194854" y="2126051"/>
            <a:ext cx="7826963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redis</a:t>
            </a:r>
            <a:r>
              <a:rPr lang="en-US" altLang="zh-CN" sz="3200" dirty="0" smtClean="0"/>
              <a:t>-server</a:t>
            </a:r>
            <a:r>
              <a:rPr lang="zh-CN" altLang="en-US" sz="3200" dirty="0" smtClean="0"/>
              <a:t>：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服务器</a:t>
            </a:r>
            <a:r>
              <a:rPr lang="zh-CN" altLang="en-US" sz="3200" dirty="0" smtClean="0"/>
              <a:t>的启动程序</a:t>
            </a:r>
            <a:endParaRPr lang="en-US" altLang="zh-CN" sz="3200" dirty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redis</a:t>
            </a:r>
            <a:r>
              <a:rPr lang="en-US" altLang="zh-CN" sz="3200" dirty="0" smtClean="0"/>
              <a:t>-cli</a:t>
            </a:r>
            <a:r>
              <a:rPr lang="zh-CN" altLang="en-US" sz="3200" dirty="0" smtClean="0"/>
              <a:t>：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命令行操作工具</a:t>
            </a:r>
            <a:endParaRPr lang="en-US" altLang="zh-CN" sz="3200" dirty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redis</a:t>
            </a:r>
            <a:r>
              <a:rPr lang="en-US" altLang="zh-CN" sz="3200" dirty="0" smtClean="0"/>
              <a:t>-benchmark</a:t>
            </a:r>
            <a:r>
              <a:rPr lang="zh-CN" altLang="en-US" sz="3200" dirty="0" smtClean="0"/>
              <a:t>：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性能测试工具</a:t>
            </a:r>
            <a:endParaRPr lang="en-US" altLang="zh-CN" sz="3200" dirty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redis</a:t>
            </a:r>
            <a:r>
              <a:rPr lang="en-US" altLang="zh-CN" sz="3200" dirty="0" smtClean="0"/>
              <a:t>-check-dump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检查导出工具</a:t>
            </a:r>
            <a:endParaRPr lang="en-US" altLang="zh-CN" sz="3200" dirty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redis</a:t>
            </a:r>
            <a:r>
              <a:rPr lang="en-US" altLang="zh-CN" sz="3200" dirty="0" smtClean="0"/>
              <a:t>-check-</a:t>
            </a:r>
            <a:r>
              <a:rPr lang="en-US" altLang="zh-CN" sz="3200" dirty="0" err="1" smtClean="0"/>
              <a:t>aof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数据修复</a:t>
            </a:r>
            <a:endParaRPr lang="en-US" altLang="zh-CN" sz="3200" dirty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405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3291" y="4681157"/>
            <a:ext cx="3570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华文黑体"/>
              </a:rPr>
              <a:t>杨波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华文黑体"/>
              </a:rPr>
              <a:t>  /   Windows Team</a:t>
            </a:r>
            <a:endParaRPr lang="zh-CN" altLang="en-US" sz="2400" dirty="0" smtClean="0">
              <a:latin typeface="黑体" pitchFamily="49" charset="-122"/>
              <a:ea typeface="黑体" pitchFamily="49" charset="-122"/>
              <a:cs typeface="华文黑体"/>
            </a:endParaRPr>
          </a:p>
          <a:p>
            <a:pPr algn="ctr"/>
            <a:r>
              <a:rPr lang="en-US" sz="2400" b="1" dirty="0" smtClean="0">
                <a:solidFill>
                  <a:srgbClr val="75C1FF"/>
                </a:solidFill>
                <a:latin typeface="Myriad Pro"/>
                <a:cs typeface="Myriad Pro"/>
              </a:rPr>
              <a:t> </a:t>
            </a:r>
            <a:endParaRPr lang="en-US" sz="2400" b="1" dirty="0">
              <a:solidFill>
                <a:srgbClr val="75C1FF"/>
              </a:solidFill>
              <a:latin typeface="Myriad Pro"/>
              <a:cs typeface="Myriad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379" y="2014482"/>
            <a:ext cx="68579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rgbClr val="404040"/>
                </a:solidFill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endParaRPr lang="en-US" altLang="zh-CN" sz="5400" dirty="0" smtClean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华文黑体"/>
            </a:endParaRPr>
          </a:p>
          <a:p>
            <a:pPr algn="ctr"/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93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18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0862" y="572503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配置文件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1194854" y="1972046"/>
            <a:ext cx="7826963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sz="3200" dirty="0"/>
              <a:t>端口</a:t>
            </a:r>
            <a:r>
              <a:rPr lang="zh-CN" altLang="en-US" sz="3200" dirty="0" smtClean="0"/>
              <a:t>号：</a:t>
            </a:r>
            <a:r>
              <a:rPr lang="en-US" altLang="zh-CN" sz="3200" dirty="0"/>
              <a:t>6379</a:t>
            </a:r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databases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16</a:t>
            </a:r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save 900 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（</a:t>
            </a:r>
            <a:r>
              <a:rPr lang="en-US" altLang="zh-CN" sz="3200" dirty="0"/>
              <a:t>900</a:t>
            </a:r>
            <a:r>
              <a:rPr lang="zh-CN" altLang="en-US" sz="3200" dirty="0" smtClean="0"/>
              <a:t>秒内</a:t>
            </a:r>
            <a:r>
              <a:rPr lang="zh-CN" altLang="en-US" sz="3200" dirty="0"/>
              <a:t>有</a:t>
            </a:r>
            <a:r>
              <a:rPr lang="en-US" altLang="zh-CN" sz="3200" dirty="0"/>
              <a:t>1</a:t>
            </a:r>
            <a:r>
              <a:rPr lang="zh-CN" altLang="en-US" sz="3200" dirty="0" smtClean="0"/>
              <a:t>个改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smtClean="0"/>
              <a:t>	save </a:t>
            </a:r>
            <a:r>
              <a:rPr lang="en-US" altLang="zh-CN" sz="3200" dirty="0"/>
              <a:t>300 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（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300</a:t>
            </a:r>
            <a:r>
              <a:rPr lang="zh-CN" altLang="en-US" sz="3200" dirty="0" smtClean="0"/>
              <a:t>秒</a:t>
            </a:r>
            <a:r>
              <a:rPr lang="zh-CN" altLang="en-US" sz="3200" dirty="0"/>
              <a:t>内有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个</a:t>
            </a:r>
            <a:r>
              <a:rPr lang="zh-CN" altLang="en-US" sz="3200" dirty="0"/>
              <a:t>改</a:t>
            </a:r>
            <a:r>
              <a:rPr lang="zh-CN" altLang="en-US" sz="3200" dirty="0" smtClean="0"/>
              <a:t>）</a:t>
            </a:r>
            <a:endParaRPr lang="en-US" altLang="zh-CN" sz="3200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smtClean="0"/>
              <a:t>	save </a:t>
            </a:r>
            <a:r>
              <a:rPr lang="en-US" altLang="zh-CN" sz="3200" dirty="0"/>
              <a:t>60 </a:t>
            </a:r>
            <a:r>
              <a:rPr lang="en-US" altLang="zh-CN" sz="3200" dirty="0" smtClean="0"/>
              <a:t>10000</a:t>
            </a:r>
            <a:r>
              <a:rPr lang="zh-CN" altLang="en-US" sz="3200" dirty="0" smtClean="0"/>
              <a:t>（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60</a:t>
            </a:r>
            <a:r>
              <a:rPr lang="zh-CN" altLang="en-US" sz="3200" dirty="0" smtClean="0"/>
              <a:t>秒</a:t>
            </a:r>
            <a:r>
              <a:rPr lang="zh-CN" altLang="en-US" sz="3200" dirty="0"/>
              <a:t>内有</a:t>
            </a:r>
            <a:r>
              <a:rPr lang="en-US" altLang="zh-CN" sz="3200" dirty="0" smtClean="0"/>
              <a:t>10000</a:t>
            </a:r>
            <a:r>
              <a:rPr lang="zh-CN" altLang="en-US" sz="3200" dirty="0" smtClean="0"/>
              <a:t>个</a:t>
            </a:r>
            <a:r>
              <a:rPr lang="zh-CN" altLang="en-US" sz="3200" dirty="0"/>
              <a:t>改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/>
              <a:t>dbfilename</a:t>
            </a:r>
            <a:r>
              <a:rPr lang="en-US" altLang="zh-CN" sz="3200" dirty="0"/>
              <a:t> </a:t>
            </a:r>
            <a:r>
              <a:rPr lang="en-US" altLang="zh-CN" sz="3200" dirty="0" err="1"/>
              <a:t>dump.rdb</a:t>
            </a:r>
            <a:endParaRPr lang="en-US" altLang="zh-CN" sz="3200" dirty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/>
              <a:t>dir</a:t>
            </a:r>
            <a:r>
              <a:rPr lang="en-US" altLang="zh-CN" sz="3200" dirty="0"/>
              <a:t> ./</a:t>
            </a:r>
          </a:p>
        </p:txBody>
      </p:sp>
    </p:spTree>
    <p:extLst>
      <p:ext uri="{BB962C8B-B14F-4D97-AF65-F5344CB8AC3E}">
        <p14:creationId xmlns:p14="http://schemas.microsoft.com/office/powerpoint/2010/main" val="33556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72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19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9409" y="600743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配置文件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955572" y="1970013"/>
            <a:ext cx="7826963" cy="521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/>
              <a:t>slaveof</a:t>
            </a:r>
            <a:r>
              <a:rPr lang="en-US" altLang="zh-CN" sz="3200" dirty="0"/>
              <a:t> &lt;</a:t>
            </a:r>
            <a:r>
              <a:rPr lang="en-US" altLang="zh-CN" sz="3200" dirty="0" err="1"/>
              <a:t>masterip</a:t>
            </a:r>
            <a:r>
              <a:rPr lang="en-US" altLang="zh-CN" sz="3200" dirty="0"/>
              <a:t>&gt; &lt;</a:t>
            </a:r>
            <a:r>
              <a:rPr lang="en-US" altLang="zh-CN" sz="3200" dirty="0" err="1"/>
              <a:t>masterport</a:t>
            </a:r>
            <a:r>
              <a:rPr lang="en-US" altLang="zh-CN" sz="3200" dirty="0"/>
              <a:t>&gt; </a:t>
            </a:r>
            <a:endParaRPr lang="en-US" altLang="zh-CN" sz="3200" dirty="0" smtClean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#</a:t>
            </a:r>
            <a:r>
              <a:rPr lang="en-US" altLang="zh-CN" sz="3200" dirty="0" err="1"/>
              <a:t>masterauth</a:t>
            </a:r>
            <a:r>
              <a:rPr lang="en-US" altLang="zh-CN" sz="3200" dirty="0"/>
              <a:t> &lt;master-password&gt; </a:t>
            </a:r>
            <a:endParaRPr lang="en-US" altLang="zh-CN" sz="3200" dirty="0" smtClean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#</a:t>
            </a:r>
            <a:r>
              <a:rPr lang="en-US" altLang="zh-CN" sz="3200" dirty="0" err="1"/>
              <a:t>requirepass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foobared</a:t>
            </a:r>
            <a:endParaRPr lang="en-US" altLang="zh-CN" sz="3200" dirty="0" smtClean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appendfsync</a:t>
            </a:r>
            <a:r>
              <a:rPr lang="en-US" altLang="zh-CN" sz="3200" dirty="0" smtClean="0"/>
              <a:t> 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smtClean="0"/>
              <a:t>	always </a:t>
            </a:r>
            <a:r>
              <a:rPr lang="zh-CN" altLang="en-US" sz="1400" dirty="0" smtClean="0"/>
              <a:t>表示</a:t>
            </a:r>
            <a:r>
              <a:rPr lang="zh-CN" altLang="en-US" sz="1400" dirty="0"/>
              <a:t>每次更新操作后手动调用</a:t>
            </a:r>
            <a:r>
              <a:rPr lang="en-US" altLang="zh-CN" sz="1400" dirty="0" err="1"/>
              <a:t>fsync</a:t>
            </a:r>
            <a:r>
              <a:rPr lang="en-US" altLang="zh-CN" sz="1400" dirty="0"/>
              <a:t>()</a:t>
            </a:r>
            <a:r>
              <a:rPr lang="zh-CN" altLang="en-US" sz="1400" dirty="0"/>
              <a:t>将数据写到磁盘（慢，安全）</a:t>
            </a:r>
            <a:endParaRPr lang="en-US" altLang="zh-CN" sz="1400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/>
              <a:t>	</a:t>
            </a:r>
            <a:r>
              <a:rPr lang="en-US" altLang="zh-CN" sz="3200" dirty="0" err="1" smtClean="0"/>
              <a:t>everysec</a:t>
            </a:r>
            <a:r>
              <a:rPr lang="en-US" altLang="zh-CN" sz="3200" dirty="0" smtClean="0"/>
              <a:t> </a:t>
            </a:r>
            <a:r>
              <a:rPr lang="zh-CN" altLang="en-US" dirty="0" smtClean="0"/>
              <a:t>表示</a:t>
            </a:r>
            <a:r>
              <a:rPr lang="zh-CN" altLang="en-US" dirty="0"/>
              <a:t>每秒同步一次（折中，默认值）</a:t>
            </a:r>
            <a:endParaRPr lang="en-US" altLang="zh-CN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smtClean="0"/>
              <a:t>	no </a:t>
            </a:r>
            <a:r>
              <a:rPr lang="zh-CN" altLang="en-US" dirty="0" smtClean="0"/>
              <a:t>表示</a:t>
            </a:r>
            <a:r>
              <a:rPr lang="zh-CN" altLang="en-US" dirty="0"/>
              <a:t>等操作系统进行数据缓存同步到磁盘（快）</a:t>
            </a:r>
            <a:endParaRPr lang="en-US" altLang="zh-CN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822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78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5206" y="600743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String 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类型</a:t>
            </a:r>
            <a:endParaRPr lang="zh-CN" alt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89763" y="1775673"/>
            <a:ext cx="7826963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err="1" smtClean="0"/>
              <a:t>Redis</a:t>
            </a:r>
            <a:r>
              <a:rPr lang="zh-CN" altLang="en-US" sz="3200" dirty="0"/>
              <a:t>能存储二进制安全的字符串，最大长度为</a:t>
            </a:r>
            <a:r>
              <a:rPr lang="en-US" altLang="zh-CN" sz="3200" dirty="0" smtClean="0"/>
              <a:t>1GB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127.0.0.1:6379&gt; set name "</a:t>
            </a:r>
            <a:r>
              <a:rPr lang="en-US" altLang="zh-CN" sz="2400" dirty="0" err="1"/>
              <a:t>bo</a:t>
            </a:r>
            <a:r>
              <a:rPr lang="en-US" altLang="zh-CN" sz="2400" dirty="0"/>
              <a:t> yang"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OK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127.0.0.1:6379&gt; get name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"</a:t>
            </a:r>
            <a:r>
              <a:rPr lang="en-US" altLang="zh-CN" sz="2400" dirty="0" err="1"/>
              <a:t>bo</a:t>
            </a:r>
            <a:r>
              <a:rPr lang="en-US" altLang="zh-CN" sz="2400" dirty="0"/>
              <a:t> yang"</a:t>
            </a:r>
          </a:p>
        </p:txBody>
      </p:sp>
    </p:spTree>
    <p:extLst>
      <p:ext uri="{BB962C8B-B14F-4D97-AF65-F5344CB8AC3E}">
        <p14:creationId xmlns:p14="http://schemas.microsoft.com/office/powerpoint/2010/main" val="42275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95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5206" y="600743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String 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类型</a:t>
            </a:r>
            <a:endParaRPr lang="zh-CN" alt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89763" y="1775673"/>
            <a:ext cx="7826963" cy="377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 smtClean="0"/>
              <a:t>批量</a:t>
            </a:r>
            <a:r>
              <a:rPr lang="zh-CN" altLang="en-US" sz="3200" dirty="0"/>
              <a:t>的读写操作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127.0.0.1:6379&gt; </a:t>
            </a:r>
            <a:r>
              <a:rPr lang="en-US" altLang="zh-CN" sz="2400" dirty="0" err="1"/>
              <a:t>mset</a:t>
            </a:r>
            <a:r>
              <a:rPr lang="en-US" altLang="zh-CN" sz="2400" dirty="0"/>
              <a:t> age 28 sex "male"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OK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127.0.0.1:6379&gt; </a:t>
            </a:r>
            <a:r>
              <a:rPr lang="en-US" altLang="zh-CN" sz="2400" dirty="0" err="1"/>
              <a:t>mget</a:t>
            </a:r>
            <a:r>
              <a:rPr lang="en-US" altLang="zh-CN" sz="2400" dirty="0"/>
              <a:t> age sex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1) "28"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2) "male"</a:t>
            </a:r>
          </a:p>
        </p:txBody>
      </p:sp>
    </p:spTree>
    <p:extLst>
      <p:ext uri="{BB962C8B-B14F-4D97-AF65-F5344CB8AC3E}">
        <p14:creationId xmlns:p14="http://schemas.microsoft.com/office/powerpoint/2010/main" val="14308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86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r>
              <a:rPr lang="en-US" altLang="zh-CN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5206" y="600743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String 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类型</a:t>
            </a:r>
            <a:endParaRPr lang="zh-CN" alt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89763" y="1433841"/>
            <a:ext cx="7826963" cy="521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 smtClean="0"/>
              <a:t>支持</a:t>
            </a:r>
            <a:r>
              <a:rPr lang="zh-CN" altLang="en-US" sz="3200" dirty="0"/>
              <a:t>对数字的加减操作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127.0.0.1:6379&gt; </a:t>
            </a:r>
            <a:r>
              <a:rPr lang="en-US" altLang="zh-CN" sz="2400" dirty="0" err="1"/>
              <a:t>incr</a:t>
            </a:r>
            <a:r>
              <a:rPr lang="en-US" altLang="zh-CN" sz="2400" dirty="0"/>
              <a:t> age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(integer) 29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127.0.0.1:6379&gt; </a:t>
            </a:r>
            <a:r>
              <a:rPr lang="en-US" altLang="zh-CN" sz="2400" dirty="0" err="1"/>
              <a:t>incrby</a:t>
            </a:r>
            <a:r>
              <a:rPr lang="en-US" altLang="zh-CN" sz="2400" dirty="0"/>
              <a:t> age 10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(integer) 39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127.0.0.1:6379&gt; </a:t>
            </a:r>
            <a:r>
              <a:rPr lang="en-US" altLang="zh-CN" sz="2400" dirty="0" err="1"/>
              <a:t>decr</a:t>
            </a:r>
            <a:r>
              <a:rPr lang="en-US" altLang="zh-CN" sz="2400" dirty="0"/>
              <a:t> age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(integer) 38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127.0.0.1:6379&gt; </a:t>
            </a:r>
            <a:r>
              <a:rPr lang="en-US" altLang="zh-CN" sz="2400" dirty="0" err="1"/>
              <a:t>decrby</a:t>
            </a:r>
            <a:r>
              <a:rPr lang="en-US" altLang="zh-CN" sz="2400" dirty="0"/>
              <a:t> age 10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(integer) 28</a:t>
            </a:r>
          </a:p>
        </p:txBody>
      </p:sp>
    </p:spTree>
    <p:extLst>
      <p:ext uri="{BB962C8B-B14F-4D97-AF65-F5344CB8AC3E}">
        <p14:creationId xmlns:p14="http://schemas.microsoft.com/office/powerpoint/2010/main" val="19105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85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r>
              <a:rPr lang="en-US" altLang="zh-CN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5206" y="600743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String 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类型</a:t>
            </a:r>
            <a:endParaRPr lang="zh-CN" alt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89763" y="1633867"/>
            <a:ext cx="7826963" cy="521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 smtClean="0"/>
              <a:t>对</a:t>
            </a:r>
            <a:r>
              <a:rPr lang="zh-CN" altLang="en-US" sz="3200" dirty="0"/>
              <a:t>其部分的修改和获取</a:t>
            </a:r>
            <a:r>
              <a:rPr lang="zh-CN" altLang="en-US" sz="3200" dirty="0" smtClean="0"/>
              <a:t>操作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127.0.0.1:6379&gt; append name " Mr. 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(integer) 12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127.0.0.1:6379&gt; get name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"</a:t>
            </a:r>
            <a:r>
              <a:rPr lang="en-US" altLang="zh-CN" sz="2400" dirty="0" err="1"/>
              <a:t>bo</a:t>
            </a:r>
            <a:r>
              <a:rPr lang="en-US" altLang="zh-CN" sz="2400" dirty="0"/>
              <a:t> yang Mr. "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127.0.0.1:6379&gt; </a:t>
            </a:r>
            <a:r>
              <a:rPr lang="en-US" altLang="zh-CN" sz="2400" dirty="0" err="1"/>
              <a:t>strlen</a:t>
            </a:r>
            <a:r>
              <a:rPr lang="en-US" altLang="zh-CN" sz="2400" dirty="0"/>
              <a:t> name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(integer) 12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127.0.0.1:6379&gt; </a:t>
            </a:r>
            <a:r>
              <a:rPr lang="en-US" altLang="zh-CN" sz="2400" dirty="0" err="1"/>
              <a:t>substr</a:t>
            </a:r>
            <a:r>
              <a:rPr lang="en-US" altLang="zh-CN" sz="2400" dirty="0"/>
              <a:t> name 0 1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/>
              <a:t>"</a:t>
            </a:r>
            <a:r>
              <a:rPr lang="en-US" altLang="zh-CN" sz="2400" dirty="0" err="1"/>
              <a:t>bo</a:t>
            </a:r>
            <a:r>
              <a:rPr lang="en-US" altLang="zh-CN" sz="24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262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86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24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5206" y="600743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</a:t>
            </a:r>
            <a:r>
              <a:rPr lang="en-US" altLang="zh-CN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List </a:t>
            </a:r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类型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89763" y="1522772"/>
            <a:ext cx="7826963" cy="377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/>
              <a:t>将数据存储成一个</a:t>
            </a:r>
            <a:r>
              <a:rPr lang="zh-CN" altLang="en-US" sz="3200" dirty="0" smtClean="0"/>
              <a:t>链表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 err="1" smtClean="0"/>
              <a:t>lpush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lpop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llen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lrange</a:t>
            </a:r>
            <a:endParaRPr lang="en-US" altLang="zh-CN" sz="24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 err="1" smtClean="0"/>
              <a:t>rpush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rpop</a:t>
            </a:r>
            <a:endParaRPr lang="en-US" altLang="zh-CN" sz="24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 err="1"/>
              <a:t>l</a:t>
            </a:r>
            <a:r>
              <a:rPr lang="en-US" altLang="zh-CN" sz="2400" dirty="0" err="1" smtClean="0"/>
              <a:t>insert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before/after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ltrim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lrem</a:t>
            </a:r>
            <a:endParaRPr lang="en-US" altLang="zh-CN" sz="2400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24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24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14648974"/>
              </p:ext>
            </p:extLst>
          </p:nvPr>
        </p:nvGraphicFramePr>
        <p:xfrm>
          <a:off x="2355206" y="5030124"/>
          <a:ext cx="3190043" cy="60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76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79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25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5206" y="600743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Sets </a:t>
            </a:r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类型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89763" y="2535015"/>
            <a:ext cx="7826963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 smtClean="0"/>
              <a:t>一系列</a:t>
            </a:r>
            <a:r>
              <a:rPr lang="zh-CN" altLang="en-US" sz="3200" dirty="0"/>
              <a:t>不重复的值存储成一个</a:t>
            </a:r>
            <a:r>
              <a:rPr lang="zh-CN" altLang="en-US" sz="3200" dirty="0" smtClean="0"/>
              <a:t>集合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err="1"/>
              <a:t>s</a:t>
            </a:r>
            <a:r>
              <a:rPr lang="en-US" altLang="zh-CN" sz="3200" dirty="0" err="1" smtClean="0"/>
              <a:t>add</a:t>
            </a:r>
            <a:r>
              <a:rPr lang="en-US" altLang="zh-CN" sz="3200" dirty="0" smtClean="0"/>
              <a:t> 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err="1" smtClean="0"/>
              <a:t>smembers</a:t>
            </a:r>
            <a:r>
              <a:rPr lang="en-US" altLang="zh-CN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15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80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26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5206" y="600743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Sets </a:t>
            </a:r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类型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89763" y="2535015"/>
            <a:ext cx="7826963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 smtClean="0"/>
              <a:t>修改操作、交并补操作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err="1" smtClean="0"/>
              <a:t>srem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smtClean="0"/>
              <a:t>sinter</a:t>
            </a:r>
            <a:r>
              <a:rPr lang="zh-CN" altLang="en-US" sz="3200" dirty="0" smtClean="0"/>
              <a:t>、</a:t>
            </a:r>
            <a:r>
              <a:rPr lang="en-US" altLang="zh-CN" sz="3200" dirty="0" err="1"/>
              <a:t>sunion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、</a:t>
            </a:r>
            <a:r>
              <a:rPr lang="en-US" altLang="zh-CN" sz="3200" dirty="0" err="1"/>
              <a:t>sdiff</a:t>
            </a:r>
            <a:r>
              <a:rPr lang="en-US" altLang="zh-CN" sz="3200" dirty="0"/>
              <a:t>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75072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69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27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5206" y="600743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Sorted Sets 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类型</a:t>
            </a:r>
            <a:endParaRPr lang="zh-CN" alt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89763" y="2147915"/>
            <a:ext cx="7826963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smtClean="0"/>
              <a:t>Sorted </a:t>
            </a:r>
            <a:r>
              <a:rPr lang="en-US" altLang="zh-CN" sz="3200" dirty="0"/>
              <a:t>Sets</a:t>
            </a:r>
            <a:r>
              <a:rPr lang="zh-CN" altLang="en-US" sz="3200" dirty="0"/>
              <a:t>和</a:t>
            </a:r>
            <a:r>
              <a:rPr lang="en-US" altLang="zh-CN" sz="3200" dirty="0"/>
              <a:t>Sets</a:t>
            </a:r>
            <a:r>
              <a:rPr lang="zh-CN" altLang="en-US" sz="3200" dirty="0"/>
              <a:t>结构相似，不同的是存在</a:t>
            </a:r>
            <a:r>
              <a:rPr lang="en-US" altLang="zh-CN" sz="3200" dirty="0"/>
              <a:t>Sorted Sets</a:t>
            </a:r>
            <a:r>
              <a:rPr lang="zh-CN" altLang="en-US" sz="3200" dirty="0"/>
              <a:t>中的数据会有一个</a:t>
            </a:r>
            <a:r>
              <a:rPr lang="en-US" altLang="zh-CN" sz="3200" dirty="0"/>
              <a:t>score</a:t>
            </a:r>
            <a:r>
              <a:rPr lang="zh-CN" altLang="en-US" sz="3200" dirty="0"/>
              <a:t>属性，并会在写入时就按这个</a:t>
            </a:r>
            <a:r>
              <a:rPr lang="en-US" altLang="zh-CN" sz="3200" dirty="0"/>
              <a:t>score</a:t>
            </a:r>
            <a:r>
              <a:rPr lang="zh-CN" altLang="en-US" sz="3200" dirty="0"/>
              <a:t>排好序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err="1" smtClean="0"/>
              <a:t>zadd</a:t>
            </a:r>
            <a:r>
              <a:rPr lang="zh-CN" altLang="en-US" sz="3200" dirty="0" smtClean="0"/>
              <a:t>、</a:t>
            </a:r>
            <a:r>
              <a:rPr lang="en-US" altLang="zh-CN" sz="3200" dirty="0" err="1"/>
              <a:t>zcard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、</a:t>
            </a:r>
            <a:r>
              <a:rPr lang="en-US" altLang="zh-CN" sz="3200" dirty="0" err="1"/>
              <a:t>zrange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、</a:t>
            </a:r>
            <a:r>
              <a:rPr lang="en-US" altLang="zh-CN" sz="3200" dirty="0" err="1"/>
              <a:t>zscore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、</a:t>
            </a:r>
            <a:r>
              <a:rPr lang="en-US" altLang="zh-CN" sz="3200" dirty="0" err="1"/>
              <a:t>zcount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、</a:t>
            </a:r>
            <a:r>
              <a:rPr lang="en-US" altLang="zh-CN" sz="3200" dirty="0" err="1"/>
              <a:t>zrangebyscore</a:t>
            </a:r>
            <a:r>
              <a:rPr lang="en-US" altLang="zh-CN" sz="3200" dirty="0"/>
              <a:t> 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smtClean="0"/>
              <a:t>sinter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sunion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sdiff</a:t>
            </a:r>
            <a:r>
              <a:rPr lang="en-US" altLang="zh-CN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63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4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endParaRPr lang="en-US" sz="36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4885" y="584487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主要内容</a:t>
            </a:r>
            <a:endParaRPr lang="en-US" altLang="zh-CN" sz="4000" dirty="0" smtClean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  <a:p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7819" y="2593593"/>
            <a:ext cx="76389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 err="1" smtClean="0"/>
              <a:t>NoSql</a:t>
            </a:r>
            <a:r>
              <a:rPr lang="en-US" altLang="zh-CN" sz="3200" dirty="0" smtClean="0"/>
              <a:t> </a:t>
            </a:r>
            <a:r>
              <a:rPr lang="zh-CN" altLang="zh-CN" sz="3200" dirty="0"/>
              <a:t>分类</a:t>
            </a:r>
          </a:p>
          <a:p>
            <a:pPr lvl="0"/>
            <a:r>
              <a:rPr lang="en-US" altLang="zh-CN" sz="3200" dirty="0" err="1"/>
              <a:t>Redis</a:t>
            </a:r>
            <a:r>
              <a:rPr lang="en-US" altLang="zh-CN" sz="3200" dirty="0"/>
              <a:t> </a:t>
            </a:r>
            <a:r>
              <a:rPr lang="zh-CN" altLang="zh-CN" sz="3200" dirty="0"/>
              <a:t>介绍</a:t>
            </a:r>
          </a:p>
          <a:p>
            <a:pPr lvl="0"/>
            <a:r>
              <a:rPr lang="en-US" altLang="zh-CN" sz="3200" dirty="0" err="1"/>
              <a:t>Redis</a:t>
            </a:r>
            <a:r>
              <a:rPr lang="en-US" altLang="zh-CN" sz="3200" dirty="0"/>
              <a:t> </a:t>
            </a:r>
            <a:r>
              <a:rPr lang="zh-CN" altLang="zh-CN" sz="3200" dirty="0"/>
              <a:t>命令演示</a:t>
            </a:r>
          </a:p>
          <a:p>
            <a:pPr lvl="0"/>
            <a:r>
              <a:rPr lang="zh-CN" altLang="zh-CN" sz="3200" dirty="0" smtClean="0"/>
              <a:t>其他</a:t>
            </a:r>
            <a:endParaRPr lang="zh-CN" altLang="zh-CN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69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28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5206" y="600743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Hash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</a:t>
            </a:r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类型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89763" y="2535015"/>
            <a:ext cx="7826963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 smtClean="0"/>
              <a:t>修改操作、交并补操作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err="1"/>
              <a:t>h</a:t>
            </a:r>
            <a:r>
              <a:rPr lang="en-US" altLang="zh-CN" sz="3200" dirty="0" err="1" smtClean="0"/>
              <a:t>set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hmset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err="1" smtClean="0"/>
              <a:t>hvals</a:t>
            </a:r>
            <a:r>
              <a:rPr lang="zh-CN" altLang="en-US" sz="3200" dirty="0" smtClean="0"/>
              <a:t>、</a:t>
            </a:r>
            <a:r>
              <a:rPr lang="en-US" altLang="zh-CN" sz="3200" dirty="0" err="1"/>
              <a:t>hgetall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、</a:t>
            </a:r>
            <a:r>
              <a:rPr lang="en-US" altLang="zh-CN" sz="3200" dirty="0" err="1"/>
              <a:t>hdel</a:t>
            </a:r>
            <a:r>
              <a:rPr lang="en-US" altLang="zh-CN" sz="3200" dirty="0"/>
              <a:t>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8374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70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29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5206" y="600743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Publish/Subscribe</a:t>
            </a:r>
            <a:endParaRPr lang="zh-CN" alt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89763" y="2535015"/>
            <a:ext cx="7826963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 smtClean="0"/>
              <a:t>订阅</a:t>
            </a:r>
            <a:r>
              <a:rPr lang="zh-CN" altLang="en-US" sz="3200" dirty="0"/>
              <a:t>信息</a:t>
            </a:r>
            <a:r>
              <a:rPr lang="zh-CN" altLang="en-US" sz="3200" dirty="0" smtClean="0"/>
              <a:t>管道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批量订阅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/>
              <a:t>s</a:t>
            </a:r>
            <a:r>
              <a:rPr lang="en-US" altLang="zh-CN" sz="3200" dirty="0" smtClean="0"/>
              <a:t>ubscribe</a:t>
            </a:r>
            <a:r>
              <a:rPr lang="zh-CN" altLang="en-US" sz="3200" dirty="0" smtClean="0"/>
              <a:t>、</a:t>
            </a:r>
            <a:r>
              <a:rPr lang="en-US" altLang="zh-CN" sz="3200" dirty="0" err="1"/>
              <a:t>psubscribe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/>
              <a:t>publish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8279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85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30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9519" y="56996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数据</a:t>
            </a:r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过期设置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89763" y="2535015"/>
            <a:ext cx="7826963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/>
              <a:t>key</a:t>
            </a:r>
            <a:r>
              <a:rPr lang="zh-CN" altLang="en-US" sz="3200" dirty="0"/>
              <a:t>设置过期时间，过期后值将被</a:t>
            </a:r>
            <a:r>
              <a:rPr lang="zh-CN" altLang="en-US" sz="3200" dirty="0" smtClean="0"/>
              <a:t>删除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err="1"/>
              <a:t>ttl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、</a:t>
            </a:r>
            <a:r>
              <a:rPr lang="en-US" altLang="zh-CN" sz="3200" dirty="0"/>
              <a:t>expire 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sete</a:t>
            </a:r>
            <a:r>
              <a:rPr lang="en-US" altLang="zh-CN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91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732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0107" y="56996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事务</a:t>
            </a:r>
            <a:endParaRPr lang="zh-CN" alt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89763" y="2535015"/>
            <a:ext cx="782696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/>
              <a:t>一些简单的组合型的</a:t>
            </a:r>
            <a:r>
              <a:rPr lang="zh-CN" altLang="en-US" sz="3200" dirty="0" smtClean="0"/>
              <a:t>命令</a:t>
            </a:r>
            <a:endParaRPr lang="en-US" altLang="zh-CN" sz="3200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err="1" smtClean="0"/>
              <a:t>setnx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getset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 smtClean="0"/>
              <a:t>命令组合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smtClean="0"/>
              <a:t>multi</a:t>
            </a:r>
            <a:r>
              <a:rPr lang="zh-CN" altLang="en-US" sz="3200" dirty="0" smtClean="0"/>
              <a:t>、</a:t>
            </a:r>
            <a:r>
              <a:rPr lang="en-US" altLang="zh-CN" sz="3200" dirty="0"/>
              <a:t>exec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4239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0" y="631521"/>
            <a:ext cx="84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0107" y="56996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持久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化</a:t>
            </a:r>
            <a:endParaRPr lang="zh-CN" alt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89763" y="2535015"/>
            <a:ext cx="7826963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 smtClean="0"/>
              <a:t>数据快照：</a:t>
            </a:r>
            <a:r>
              <a:rPr lang="en-US" altLang="zh-CN" sz="3200" dirty="0" smtClean="0"/>
              <a:t>save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bgsave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smtClean="0"/>
              <a:t>Append-Only File(AOF)</a:t>
            </a:r>
            <a:r>
              <a:rPr lang="zh-CN" altLang="en-US" sz="3200" dirty="0" smtClean="0"/>
              <a:t>：配置</a:t>
            </a:r>
            <a:r>
              <a:rPr lang="en-US" altLang="zh-CN" sz="3200" dirty="0" err="1"/>
              <a:t>appendfsync</a:t>
            </a:r>
            <a:r>
              <a:rPr lang="en-US" altLang="zh-CN" sz="3200" dirty="0"/>
              <a:t>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8755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81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6525" y="5699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管理命令</a:t>
            </a:r>
            <a:endParaRPr lang="zh-CN" alt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440670" y="2605126"/>
            <a:ext cx="8248220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smtClean="0"/>
              <a:t>select</a:t>
            </a:r>
            <a:r>
              <a:rPr lang="zh-CN" altLang="en-US" sz="3200" dirty="0" smtClean="0"/>
              <a:t>：选择数据库，</a:t>
            </a:r>
            <a:r>
              <a:rPr lang="en-US" altLang="zh-CN" sz="3200" dirty="0" smtClean="0"/>
              <a:t>select </a:t>
            </a:r>
            <a:r>
              <a:rPr lang="en-US" altLang="zh-CN" sz="3200" dirty="0" err="1" smtClean="0"/>
              <a:t>dbindex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/>
              <a:t>m</a:t>
            </a:r>
            <a:r>
              <a:rPr lang="en-US" altLang="zh-CN" sz="3200" dirty="0" smtClean="0"/>
              <a:t>ove</a:t>
            </a:r>
            <a:r>
              <a:rPr lang="zh-CN" altLang="en-US" sz="3200" dirty="0" smtClean="0"/>
              <a:t>：移动数据到数据库，</a:t>
            </a:r>
            <a:r>
              <a:rPr lang="en-US" altLang="zh-CN" sz="3200" dirty="0" smtClean="0"/>
              <a:t>move key </a:t>
            </a:r>
            <a:r>
              <a:rPr lang="en-US" altLang="zh-CN" sz="3200" dirty="0" err="1" smtClean="0"/>
              <a:t>dbindex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err="1"/>
              <a:t>d</a:t>
            </a:r>
            <a:r>
              <a:rPr lang="en-US" altLang="zh-CN" sz="3200" dirty="0" err="1" smtClean="0"/>
              <a:t>bsize</a:t>
            </a:r>
            <a:r>
              <a:rPr lang="zh-CN" altLang="en-US" sz="3200" dirty="0" smtClean="0"/>
              <a:t>：返回数据中</a:t>
            </a:r>
            <a:r>
              <a:rPr lang="en-US" altLang="zh-CN" sz="3200" dirty="0" smtClean="0"/>
              <a:t>keys</a:t>
            </a:r>
            <a:r>
              <a:rPr lang="zh-CN" altLang="en-US" sz="3200" dirty="0" smtClean="0"/>
              <a:t>的数量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/>
              <a:t>i</a:t>
            </a:r>
            <a:r>
              <a:rPr lang="en-US" altLang="zh-CN" sz="3200" dirty="0" smtClean="0"/>
              <a:t>nfo</a:t>
            </a:r>
            <a:r>
              <a:rPr lang="zh-CN" altLang="en-US" sz="3200" dirty="0" smtClean="0"/>
              <a:t>：获取服务器信息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err="1" smtClean="0"/>
              <a:t>flushdb</a:t>
            </a:r>
            <a:r>
              <a:rPr lang="zh-CN" altLang="en-US" sz="3200" dirty="0" smtClean="0"/>
              <a:t>：清空当前数据库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err="1" smtClean="0"/>
              <a:t>flushall</a:t>
            </a:r>
            <a:r>
              <a:rPr lang="zh-CN" altLang="en-US" sz="3200" dirty="0" smtClean="0"/>
              <a:t>：清空所有数据库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2501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77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34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6525" y="569966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Mater Slave</a:t>
            </a:r>
            <a:endParaRPr lang="zh-CN" alt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2429090" y="3285953"/>
            <a:ext cx="4435536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err="1" smtClean="0"/>
              <a:t>slaveof</a:t>
            </a:r>
            <a:r>
              <a:rPr lang="en-US" altLang="zh-CN" sz="3200" dirty="0" smtClean="0"/>
              <a:t>  127.0.0.1 6379</a:t>
            </a:r>
          </a:p>
        </p:txBody>
      </p:sp>
    </p:spTree>
    <p:extLst>
      <p:ext uri="{BB962C8B-B14F-4D97-AF65-F5344CB8AC3E}">
        <p14:creationId xmlns:p14="http://schemas.microsoft.com/office/powerpoint/2010/main" val="11436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87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35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6525" y="569966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Redis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URL</a:t>
            </a:r>
            <a:endParaRPr lang="zh-CN" alt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1136782" y="2596840"/>
            <a:ext cx="7437375" cy="341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>
                <a:hlinkClick r:id="rId4"/>
              </a:rPr>
              <a:t>http://redis.io</a:t>
            </a:r>
            <a:r>
              <a:rPr lang="en-US" altLang="zh-CN" sz="2400" dirty="0" smtClean="0">
                <a:hlinkClick r:id="rId4"/>
              </a:rPr>
              <a:t>/</a:t>
            </a:r>
            <a:endParaRPr lang="en-US" altLang="zh-CN" sz="24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>
                <a:hlinkClick r:id="rId5"/>
              </a:rPr>
              <a:t>http://www.redis.cn</a:t>
            </a:r>
            <a:r>
              <a:rPr lang="en-US" altLang="zh-CN" sz="2400" dirty="0" smtClean="0">
                <a:hlinkClick r:id="rId5"/>
              </a:rPr>
              <a:t>/</a:t>
            </a:r>
            <a:endParaRPr lang="en-US" altLang="zh-CN" sz="24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>
                <a:hlinkClick r:id="rId6"/>
              </a:rPr>
              <a:t>https://</a:t>
            </a:r>
            <a:r>
              <a:rPr lang="en-US" altLang="zh-CN" sz="2400" dirty="0" smtClean="0">
                <a:hlinkClick r:id="rId6"/>
              </a:rPr>
              <a:t>github.com/MSOpenTech/redis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 smtClean="0">
                <a:hlinkClick r:id="rId7"/>
              </a:rPr>
              <a:t>http</a:t>
            </a:r>
            <a:r>
              <a:rPr lang="en-US" altLang="zh-CN" sz="2400" dirty="0">
                <a:hlinkClick r:id="rId7"/>
              </a:rPr>
              <a:t>://</a:t>
            </a:r>
            <a:r>
              <a:rPr lang="en-US" altLang="zh-CN" sz="2400" dirty="0" smtClean="0">
                <a:hlinkClick r:id="rId7"/>
              </a:rPr>
              <a:t>blog.nosqlfan.com/html/3537.html</a:t>
            </a:r>
            <a:endParaRPr lang="en-US" altLang="zh-CN" sz="2400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>
                <a:hlinkClick r:id="rId8"/>
              </a:rPr>
              <a:t>http://</a:t>
            </a:r>
            <a:r>
              <a:rPr lang="en-US" altLang="zh-CN" sz="2400" dirty="0" smtClean="0">
                <a:hlinkClick r:id="rId8"/>
              </a:rPr>
              <a:t>study.163.com/course/introduction/265010.htm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2400" dirty="0">
                <a:hlinkClick r:id="rId9"/>
              </a:rPr>
              <a:t>http://</a:t>
            </a:r>
            <a:r>
              <a:rPr lang="en-US" altLang="zh-CN" sz="2400" dirty="0" smtClean="0">
                <a:hlinkClick r:id="rId9"/>
              </a:rPr>
              <a:t>blog.csdn.net/Androidlushangderen/article/category/2647211/3</a:t>
            </a:r>
            <a:r>
              <a:rPr lang="en-US" altLang="zh-CN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6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732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36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6525" y="56996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其他</a:t>
            </a:r>
            <a:endParaRPr lang="zh-CN" alt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3901313" y="3343342"/>
            <a:ext cx="755800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/>
              <a:t>分享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7638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2519" y="3172094"/>
            <a:ext cx="223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谢谢大家</a:t>
            </a:r>
            <a:endParaRPr lang="en-US" sz="2800" b="1" dirty="0">
              <a:solidFill>
                <a:srgbClr val="595959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BB30-4151-4FC1-9700-D525735D2778}" type="datetime1">
              <a:rPr lang="en-US" altLang="zh-CN" smtClean="0"/>
              <a:t>1/6/2015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4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4885" y="584487"/>
            <a:ext cx="27494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什么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</a:t>
            </a:r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NoSQL</a:t>
            </a:r>
            <a:endParaRPr lang="en-US" altLang="zh-CN" sz="4000" dirty="0" smtClean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  <a:p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591" y="2408063"/>
            <a:ext cx="7826963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/>
              <a:t>泛指非关系型的</a:t>
            </a:r>
            <a:r>
              <a:rPr lang="zh-CN" altLang="en-US" sz="3200" dirty="0" smtClean="0"/>
              <a:t>数据库</a:t>
            </a:r>
            <a:endParaRPr lang="en-US" altLang="zh-CN" sz="3200" dirty="0" smtClean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/>
              <a:t>Not Only </a:t>
            </a:r>
            <a:r>
              <a:rPr lang="en-US" altLang="zh-CN" sz="3200" dirty="0" smtClean="0"/>
              <a:t>SQL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 err="1">
                <a:solidFill>
                  <a:prstClr val="black"/>
                </a:solidFill>
              </a:rPr>
              <a:t>NoSQL</a:t>
            </a:r>
            <a:r>
              <a:rPr lang="zh-CN" altLang="en-US" sz="3200" dirty="0">
                <a:solidFill>
                  <a:prstClr val="black"/>
                </a:solidFill>
              </a:rPr>
              <a:t>数据库没有标准的查询语言</a:t>
            </a:r>
            <a:r>
              <a:rPr lang="en-US" altLang="zh-CN" sz="3200" dirty="0">
                <a:solidFill>
                  <a:prstClr val="black"/>
                </a:solidFill>
              </a:rPr>
              <a:t>(SQL)</a:t>
            </a:r>
            <a:r>
              <a:rPr lang="zh-CN" altLang="en-US" sz="3200" dirty="0">
                <a:solidFill>
                  <a:prstClr val="black"/>
                </a:solidFill>
              </a:rPr>
              <a:t>，因此进行数据库查询需要制定数据模型。许多</a:t>
            </a:r>
            <a:r>
              <a:rPr lang="en-US" altLang="zh-CN" sz="3200" dirty="0" err="1">
                <a:solidFill>
                  <a:prstClr val="black"/>
                </a:solidFill>
              </a:rPr>
              <a:t>NoSQL</a:t>
            </a:r>
            <a:r>
              <a:rPr lang="zh-CN" altLang="en-US" sz="3200" dirty="0">
                <a:solidFill>
                  <a:prstClr val="black"/>
                </a:solidFill>
              </a:rPr>
              <a:t>数据库都有</a:t>
            </a:r>
            <a:r>
              <a:rPr lang="en-US" altLang="zh-CN" sz="3200" dirty="0">
                <a:solidFill>
                  <a:prstClr val="black"/>
                </a:solidFill>
              </a:rPr>
              <a:t>REST</a:t>
            </a:r>
            <a:r>
              <a:rPr lang="zh-CN" altLang="en-US" sz="3200" dirty="0">
                <a:solidFill>
                  <a:prstClr val="black"/>
                </a:solidFill>
              </a:rPr>
              <a:t>式的数据接口或者查询</a:t>
            </a:r>
            <a:r>
              <a:rPr lang="en-US" altLang="zh-CN" sz="3200" dirty="0">
                <a:solidFill>
                  <a:prstClr val="black"/>
                </a:solidFill>
              </a:rPr>
              <a:t>API</a:t>
            </a:r>
            <a:r>
              <a:rPr lang="zh-CN" altLang="en-US" sz="3200" dirty="0">
                <a:solidFill>
                  <a:prstClr val="black"/>
                </a:solidFill>
              </a:rPr>
              <a:t>。</a:t>
            </a:r>
            <a:endParaRPr lang="en-US" altLang="zh-CN" sz="3200" dirty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4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4885" y="584487"/>
            <a:ext cx="27494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NoSQL</a:t>
            </a:r>
            <a:r>
              <a:rPr lang="en-US" altLang="zh-CN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 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分类</a:t>
            </a:r>
            <a:endParaRPr lang="en-US" altLang="zh-CN" sz="4000" dirty="0" smtClean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  <a:p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591" y="2408063"/>
            <a:ext cx="7826963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/>
              <a:t>1.</a:t>
            </a:r>
            <a:r>
              <a:rPr lang="zh-CN" altLang="en-US" sz="3200" dirty="0"/>
              <a:t>键</a:t>
            </a:r>
            <a:r>
              <a:rPr lang="zh-CN" altLang="en-US" sz="3200" dirty="0" smtClean="0"/>
              <a:t>值存储</a:t>
            </a:r>
            <a:r>
              <a:rPr lang="zh-CN" altLang="en-US" sz="3200" dirty="0"/>
              <a:t>数据库</a:t>
            </a:r>
            <a:endParaRPr lang="en-US" altLang="zh-CN" sz="3200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/>
              <a:t>2.</a:t>
            </a:r>
            <a:r>
              <a:rPr lang="zh-CN" altLang="en-US" sz="3200" dirty="0"/>
              <a:t>列存储数据库</a:t>
            </a:r>
            <a:endParaRPr lang="en-US" altLang="zh-CN" sz="3200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/>
              <a:t>3.</a:t>
            </a:r>
            <a:r>
              <a:rPr lang="zh-CN" altLang="en-US" sz="3200" dirty="0"/>
              <a:t>文档型数据库</a:t>
            </a:r>
            <a:endParaRPr lang="en-US" altLang="zh-CN" sz="3200" dirty="0"/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3200" dirty="0"/>
              <a:t>4.</a:t>
            </a:r>
            <a:r>
              <a:rPr lang="zh-CN" altLang="en-US" sz="3200" dirty="0" smtClean="0"/>
              <a:t>图形数据库</a:t>
            </a:r>
            <a:endParaRPr lang="en-US" altLang="zh-CN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4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4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1184" y="55624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键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值存储</a:t>
            </a:r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数据库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591" y="2024984"/>
            <a:ext cx="782696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>
                <a:solidFill>
                  <a:prstClr val="black"/>
                </a:solidFill>
              </a:rPr>
              <a:t>这一类数据库主要会使用到一个哈希表，这个表中有一个特定的键和一个指针指向特定的</a:t>
            </a:r>
            <a:r>
              <a:rPr lang="zh-CN" altLang="en-US" sz="3200" dirty="0" smtClean="0">
                <a:solidFill>
                  <a:prstClr val="black"/>
                </a:solidFill>
              </a:rPr>
              <a:t>数据。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 smtClean="0">
                <a:solidFill>
                  <a:prstClr val="black"/>
                </a:solidFill>
              </a:rPr>
              <a:t>如：</a:t>
            </a:r>
            <a:r>
              <a:rPr lang="en-US" altLang="zh-CN" sz="3200" dirty="0" smtClean="0">
                <a:solidFill>
                  <a:prstClr val="black"/>
                </a:solidFill>
              </a:rPr>
              <a:t>Tokyo Cabinet/Tyrant, 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Redis</a:t>
            </a:r>
            <a:r>
              <a:rPr lang="en-US" altLang="zh-CN" sz="3200" dirty="0" smtClean="0">
                <a:solidFill>
                  <a:prstClr val="black"/>
                </a:solidFill>
              </a:rPr>
              <a:t>, Voldemort, Oracle BDB,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Riak</a:t>
            </a:r>
            <a:r>
              <a:rPr lang="en-US" altLang="zh-CN" sz="3200" dirty="0" smtClean="0"/>
              <a:t>,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Memcached</a:t>
            </a:r>
            <a:r>
              <a:rPr lang="en-US" altLang="zh-CN" sz="3200" dirty="0"/>
              <a:t> </a:t>
            </a:r>
            <a:r>
              <a:rPr lang="en-US" altLang="zh-CN" sz="3200" dirty="0" smtClean="0">
                <a:solidFill>
                  <a:prstClr val="black"/>
                </a:solidFill>
              </a:rPr>
              <a:t>.</a:t>
            </a:r>
            <a:endParaRPr lang="en-US" altLang="zh-CN" sz="3200" dirty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4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5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4885" y="58448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使用者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591" y="2408063"/>
            <a:ext cx="782696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/>
              <a:t>Riak</a:t>
            </a:r>
            <a:r>
              <a:rPr lang="zh-CN" altLang="en-US" sz="3200" dirty="0"/>
              <a:t>：</a:t>
            </a:r>
            <a:r>
              <a:rPr lang="en-US" altLang="zh-CN" sz="3200" dirty="0" err="1"/>
              <a:t>GitHub</a:t>
            </a:r>
            <a:r>
              <a:rPr lang="en-US" altLang="zh-CN" sz="3200" dirty="0"/>
              <a:t> </a:t>
            </a:r>
            <a:r>
              <a:rPr lang="zh-CN" altLang="en-US" sz="3200" dirty="0"/>
              <a:t>、</a:t>
            </a:r>
            <a:r>
              <a:rPr lang="en-US" altLang="zh-CN" sz="3200" dirty="0"/>
              <a:t>BestBuy</a:t>
            </a:r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/>
              <a:t>Redis</a:t>
            </a:r>
            <a:r>
              <a:rPr lang="zh-CN" altLang="en-US" sz="3200" dirty="0"/>
              <a:t>：</a:t>
            </a:r>
            <a:r>
              <a:rPr lang="en-US" altLang="zh-CN" sz="3200" dirty="0"/>
              <a:t>Twitter 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StackOverFlow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Instagram</a:t>
            </a:r>
            <a:endParaRPr lang="en-US" altLang="zh-CN" sz="3200" dirty="0"/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/>
              <a:t>Memcached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Twitter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Youtube</a:t>
            </a:r>
            <a:r>
              <a:rPr lang="zh-CN" altLang="en-US" sz="3200" dirty="0"/>
              <a:t>、</a:t>
            </a:r>
            <a:r>
              <a:rPr lang="en-US" altLang="zh-CN" sz="3200" dirty="0"/>
              <a:t>Wikipedia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4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6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81599" y="58958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列</a:t>
            </a:r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存储</a:t>
            </a:r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数据库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591" y="2475558"/>
            <a:ext cx="7826963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3200" dirty="0"/>
              <a:t>列存储数据库将数据储存在列族（</a:t>
            </a:r>
            <a:r>
              <a:rPr lang="en-US" altLang="zh-CN" sz="3200" dirty="0"/>
              <a:t>column family</a:t>
            </a:r>
            <a:r>
              <a:rPr lang="zh-CN" altLang="en-US" sz="3200" dirty="0"/>
              <a:t>）中，一个列族存储经常被一起查询的相关数据</a:t>
            </a:r>
            <a:r>
              <a:rPr lang="zh-CN" altLang="en-US" sz="3200" dirty="0" smtClean="0"/>
              <a:t>。例如：</a:t>
            </a:r>
            <a:r>
              <a:rPr lang="en-US" altLang="zh-CN" sz="3200" dirty="0"/>
              <a:t>Cassandra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HBase</a:t>
            </a:r>
            <a:endParaRPr lang="en-US" altLang="zh-CN" sz="3200" dirty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171" y="631521"/>
            <a:ext cx="4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7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4885" y="58448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使用者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591" y="2408063"/>
            <a:ext cx="7826963" cy="1953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Cassandra</a:t>
            </a:r>
            <a:r>
              <a:rPr lang="zh-CN" altLang="en-US" sz="3200" dirty="0"/>
              <a:t>：</a:t>
            </a:r>
            <a:r>
              <a:rPr lang="en-US" altLang="zh-CN" sz="3200" dirty="0" err="1"/>
              <a:t>Ebay</a:t>
            </a:r>
            <a:r>
              <a:rPr lang="en-US" altLang="zh-CN" sz="3200" dirty="0"/>
              <a:t> 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Instagram</a:t>
            </a:r>
            <a:r>
              <a:rPr lang="en-US" altLang="zh-CN" sz="3200" dirty="0"/>
              <a:t> </a:t>
            </a:r>
            <a:r>
              <a:rPr lang="zh-CN" altLang="en-US" sz="3200" dirty="0"/>
              <a:t>、</a:t>
            </a:r>
            <a:r>
              <a:rPr lang="en-US" altLang="zh-CN" sz="3200" dirty="0"/>
              <a:t>NASA </a:t>
            </a:r>
            <a:r>
              <a:rPr lang="zh-CN" altLang="en-US" sz="3200" dirty="0"/>
              <a:t>、</a:t>
            </a:r>
            <a:r>
              <a:rPr lang="en-US" altLang="zh-CN" sz="3200" dirty="0"/>
              <a:t>Twitter</a:t>
            </a:r>
          </a:p>
          <a:p>
            <a:pPr marL="457200" indent="-45720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/>
              <a:t>HBase</a:t>
            </a:r>
            <a:r>
              <a:rPr lang="zh-CN" altLang="en-US" sz="3200" dirty="0"/>
              <a:t>：</a:t>
            </a:r>
            <a:r>
              <a:rPr lang="en-US" altLang="zh-CN" sz="3200" dirty="0"/>
              <a:t>Facebook</a:t>
            </a:r>
            <a:r>
              <a:rPr lang="zh-CN" altLang="en-US" sz="3200" dirty="0"/>
              <a:t>、</a:t>
            </a:r>
            <a:r>
              <a:rPr lang="en-US" altLang="zh-CN" sz="3200" dirty="0"/>
              <a:t>Yahoo!</a:t>
            </a:r>
            <a:r>
              <a:rPr lang="zh-CN" altLang="en-US" sz="3200" dirty="0"/>
              <a:t>、</a:t>
            </a:r>
            <a:r>
              <a:rPr lang="en-US" altLang="zh-CN" sz="3200" dirty="0"/>
              <a:t>Twitter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7833</TotalTime>
  <Words>2080</Words>
  <Application>Microsoft Office PowerPoint</Application>
  <PresentationFormat>全屏显示(4:3)</PresentationFormat>
  <Paragraphs>525</Paragraphs>
  <Slides>39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Myriad Pro</vt:lpstr>
      <vt:lpstr>黑体</vt:lpstr>
      <vt:lpstr>华文黑体</vt:lpstr>
      <vt:lpstr>宋体</vt:lpstr>
      <vt:lpstr>微软雅黑</vt:lpstr>
      <vt:lpstr>Arial</vt:lpstr>
      <vt:lpstr>Calibri</vt:lpstr>
      <vt:lpstr>Helvetica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Hong</dc:creator>
  <cp:lastModifiedBy>郭延顺</cp:lastModifiedBy>
  <cp:revision>99</cp:revision>
  <dcterms:created xsi:type="dcterms:W3CDTF">2011-12-28T03:29:05Z</dcterms:created>
  <dcterms:modified xsi:type="dcterms:W3CDTF">2015-01-06T02:17:44Z</dcterms:modified>
</cp:coreProperties>
</file>