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9" r:id="rId3"/>
    <p:sldId id="258" r:id="rId4"/>
    <p:sldId id="257" r:id="rId5"/>
    <p:sldId id="283" r:id="rId6"/>
    <p:sldId id="284" r:id="rId7"/>
    <p:sldId id="260" r:id="rId8"/>
    <p:sldId id="261" r:id="rId9"/>
    <p:sldId id="262" r:id="rId10"/>
    <p:sldId id="285" r:id="rId11"/>
    <p:sldId id="286" r:id="rId12"/>
    <p:sldId id="263" r:id="rId13"/>
    <p:sldId id="287" r:id="rId14"/>
    <p:sldId id="264" r:id="rId15"/>
    <p:sldId id="288" r:id="rId16"/>
    <p:sldId id="265" r:id="rId17"/>
    <p:sldId id="267" r:id="rId18"/>
    <p:sldId id="268" r:id="rId19"/>
    <p:sldId id="289" r:id="rId20"/>
    <p:sldId id="269" r:id="rId21"/>
    <p:sldId id="271" r:id="rId22"/>
    <p:sldId id="272" r:id="rId23"/>
    <p:sldId id="273" r:id="rId24"/>
    <p:sldId id="293" r:id="rId25"/>
    <p:sldId id="290" r:id="rId26"/>
    <p:sldId id="291" r:id="rId27"/>
    <p:sldId id="292" r:id="rId28"/>
    <p:sldId id="294" r:id="rId29"/>
    <p:sldId id="295" r:id="rId30"/>
    <p:sldId id="297" r:id="rId31"/>
    <p:sldId id="296" r:id="rId32"/>
    <p:sldId id="298" r:id="rId33"/>
    <p:sldId id="299" r:id="rId34"/>
    <p:sldId id="275" r:id="rId35"/>
    <p:sldId id="300" r:id="rId36"/>
    <p:sldId id="301" r:id="rId37"/>
    <p:sldId id="302" r:id="rId38"/>
    <p:sldId id="303" r:id="rId39"/>
    <p:sldId id="276" r:id="rId40"/>
    <p:sldId id="277" r:id="rId41"/>
    <p:sldId id="278" r:id="rId42"/>
    <p:sldId id="279" r:id="rId43"/>
    <p:sldId id="280" r:id="rId44"/>
    <p:sldId id="281" r:id="rId45"/>
    <p:sldId id="282" r:id="rId4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B980D8-4C11-4085-9E19-3D3E122C5B0F}">
          <p14:sldIdLst>
            <p14:sldId id="256"/>
            <p14:sldId id="259"/>
            <p14:sldId id="258"/>
            <p14:sldId id="257"/>
            <p14:sldId id="283"/>
            <p14:sldId id="284"/>
            <p14:sldId id="260"/>
            <p14:sldId id="261"/>
            <p14:sldId id="262"/>
            <p14:sldId id="285"/>
            <p14:sldId id="286"/>
            <p14:sldId id="263"/>
            <p14:sldId id="287"/>
            <p14:sldId id="264"/>
            <p14:sldId id="288"/>
            <p14:sldId id="265"/>
            <p14:sldId id="267"/>
            <p14:sldId id="268"/>
            <p14:sldId id="289"/>
            <p14:sldId id="269"/>
            <p14:sldId id="271"/>
            <p14:sldId id="272"/>
            <p14:sldId id="273"/>
            <p14:sldId id="293"/>
            <p14:sldId id="290"/>
            <p14:sldId id="291"/>
            <p14:sldId id="292"/>
            <p14:sldId id="294"/>
            <p14:sldId id="295"/>
            <p14:sldId id="297"/>
            <p14:sldId id="296"/>
            <p14:sldId id="298"/>
            <p14:sldId id="299"/>
            <p14:sldId id="275"/>
            <p14:sldId id="300"/>
            <p14:sldId id="301"/>
            <p14:sldId id="302"/>
            <p14:sldId id="303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3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3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7FB2E-DBB5-4932-88B6-C9A5B7522C1A}" type="datetimeFigureOut">
              <a:rPr lang="es-ES" smtClean="0"/>
              <a:t>26/01/2012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D65E-7B87-4347-8D5A-035BEAD5F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695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10D32-53D9-4A7F-9CEC-A0364F2AFD84}" type="datetimeFigureOut">
              <a:rPr lang="es-ES" smtClean="0"/>
              <a:t>26/01/2012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944-6051-431F-881C-47ABDB78D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512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5B944-6051-431F-881C-47ABDB78DC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54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A94F21-0797-4E95-A167-61BB977A7A07}" type="datetime1">
              <a:rPr lang="es-ES" smtClean="0"/>
              <a:t>26/01/2012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7348F-D82F-4203-B988-4315A6CCE1FF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E2A4A-F387-450A-8035-B2CE78E65F16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4E831-803D-4DC9-A45E-16E6A7294CB2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C56D5-6C86-4DC9-861B-534982FBAADC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866AA-2609-4395-A307-D68E3A2543EA}" type="datetime1">
              <a:rPr lang="es-ES" smtClean="0"/>
              <a:t>26/01/2012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B0E53B-4707-45D0-A56E-130A6DD7231A}" type="datetime1">
              <a:rPr lang="es-ES" smtClean="0"/>
              <a:t>26/01/2012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FB25C-1A7B-4919-AC47-9C617A3CFBA5}" type="datetime1">
              <a:rPr lang="es-ES" smtClean="0"/>
              <a:t>26/01/2012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C2FB6-DA44-4949-B94E-D32797346C64}" type="datetime1">
              <a:rPr lang="es-ES" smtClean="0"/>
              <a:t>26/01/2012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90DB49-AEFD-45A7-A9E8-05638C0F3490}" type="datetime1">
              <a:rPr lang="es-ES" smtClean="0"/>
              <a:t>26/01/2012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1F7CAB-7A75-4A77-B093-74C2CFEED5DB}" type="datetime1">
              <a:rPr lang="es-ES" smtClean="0"/>
              <a:t>26/01/2012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2A87D8-8993-4C38-8B2C-F15566D3A0F3}" type="datetime1">
              <a:rPr lang="es-ES" smtClean="0"/>
              <a:t>26/01/2012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rmAutofit/>
          </a:bodyPr>
          <a:lstStyle/>
          <a:p>
            <a:r>
              <a:rPr lang="es-ES" dirty="0" smtClean="0"/>
              <a:t>DESGLOSA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2400" cy="1199704"/>
          </a:xfrm>
        </p:spPr>
        <p:txBody>
          <a:bodyPr/>
          <a:lstStyle/>
          <a:p>
            <a:r>
              <a:rPr lang="es-ES" dirty="0"/>
              <a:t>Un sistema de visualización 3D para dar soporte al Desarrollo Global de Software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591368" y="4005064"/>
            <a:ext cx="4897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smtClean="0"/>
              <a:t>Autor: </a:t>
            </a:r>
            <a:r>
              <a:rPr lang="es-ES" sz="1400" dirty="0" err="1" smtClean="0"/>
              <a:t>Jose</a:t>
            </a:r>
            <a:r>
              <a:rPr lang="es-ES" sz="1400" dirty="0" smtClean="0"/>
              <a:t> Domingo López </a:t>
            </a:r>
            <a:r>
              <a:rPr lang="es-ES" sz="1400" dirty="0" err="1" smtClean="0"/>
              <a:t>López</a:t>
            </a:r>
            <a:endParaRPr lang="es-ES" sz="1400" dirty="0" smtClean="0"/>
          </a:p>
          <a:p>
            <a:pPr algn="r"/>
            <a:r>
              <a:rPr lang="es-ES" sz="1400" dirty="0" smtClean="0"/>
              <a:t>Directora: Mª Ángeles Moraga de la Rubia</a:t>
            </a:r>
          </a:p>
          <a:p>
            <a:endParaRPr lang="es-ES" sz="1400" dirty="0"/>
          </a:p>
          <a:p>
            <a:pPr algn="r"/>
            <a:r>
              <a:rPr lang="es-ES" sz="1400" dirty="0" smtClean="0"/>
              <a:t>Febrero, 2012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1561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548"/>
            <a:ext cx="898640" cy="61671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259632" y="148083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RIGIN (Organizaciones Inteligentes Globales Innovadoras)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220486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Colaboran: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51941"/>
            <a:ext cx="1457325" cy="10001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034189"/>
            <a:ext cx="1457325" cy="50482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08" y="2451942"/>
            <a:ext cx="1457325" cy="10001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41594"/>
            <a:ext cx="1457325" cy="1000125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573016"/>
            <a:ext cx="1457325" cy="10001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78" y="2451942"/>
            <a:ext cx="1457325" cy="100012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3573016"/>
            <a:ext cx="1457325" cy="1000125"/>
          </a:xfrm>
          <a:prstGeom prst="rect">
            <a:avLst/>
          </a:prstGeom>
        </p:spPr>
      </p:pic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Objetivos de ORIGIN:</a:t>
            </a:r>
          </a:p>
          <a:p>
            <a:r>
              <a:rPr lang="es-ES" dirty="0" smtClean="0"/>
              <a:t>Aumentar la productividad de las actividades de desarrollo de software en escenarios globales.</a:t>
            </a:r>
          </a:p>
          <a:p>
            <a:r>
              <a:rPr lang="es-ES" dirty="0" smtClean="0"/>
              <a:t>Asegurar y mejorar la calidad de los productos desarrollados.</a:t>
            </a:r>
          </a:p>
          <a:p>
            <a:r>
              <a:rPr lang="es-ES" dirty="0" smtClean="0"/>
              <a:t>Incrementar el nivel competitivo de las organizaciones a nivel internacional.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</a:t>
            </a:r>
            <a:r>
              <a:rPr lang="es-ES" sz="2200" dirty="0" smtClean="0"/>
              <a:t>Objetivos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Motivación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31648"/>
          </a:xfrm>
          <a:ln w="381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s-ES" dirty="0" smtClean="0"/>
              <a:t>Elaborar una herramienta que facilite la gestión organizacional en el contexto del DGS y el seguimiento de los proyectos globalizados mediante técnicas de visualización.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Objetivo principal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1" y="4280322"/>
            <a:ext cx="2736304" cy="173907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280322"/>
            <a:ext cx="2631856" cy="236954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67544" y="3633991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Geolocalización</a:t>
            </a:r>
            <a:r>
              <a:rPr lang="es-ES" dirty="0" smtClean="0"/>
              <a:t> de factorías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499992" y="3356992"/>
            <a:ext cx="4286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Visualización de </a:t>
            </a:r>
          </a:p>
          <a:p>
            <a:pPr algn="ctr"/>
            <a:r>
              <a:rPr lang="es-ES" dirty="0" smtClean="0"/>
              <a:t>medidas e indicadores</a:t>
            </a:r>
          </a:p>
          <a:p>
            <a:pPr algn="ctr"/>
            <a:r>
              <a:rPr lang="es-ES" dirty="0" smtClean="0"/>
              <a:t>mediante metáforas de visualización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5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684404" cy="452596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Objetivo principal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2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Modelar una abstracción del mundo real relativa al contexto de DGS.</a:t>
            </a:r>
          </a:p>
          <a:p>
            <a:r>
              <a:rPr lang="es-ES" dirty="0" smtClean="0"/>
              <a:t>Seleccionar la información relevante utilizada en el contexto empresarial bajo el paradigma del DGS.</a:t>
            </a:r>
          </a:p>
          <a:p>
            <a:r>
              <a:rPr lang="es-ES" dirty="0" smtClean="0"/>
              <a:t>Analizar y estudiar técnicas de visualización para representar la información.</a:t>
            </a:r>
          </a:p>
          <a:p>
            <a:r>
              <a:rPr lang="es-ES" dirty="0" smtClean="0"/>
              <a:t>Diseñar un método que permita configurar la visualización y mostrar la información del modo más adecuado.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Objetivos</a:t>
            </a:r>
            <a:r>
              <a:rPr lang="es-ES" dirty="0" smtClean="0"/>
              <a:t> parciales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3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7504" y="1481328"/>
            <a:ext cx="8856984" cy="452596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Investigar sobre librerías de generación de gráficos 3D.</a:t>
            </a:r>
          </a:p>
          <a:p>
            <a:r>
              <a:rPr lang="es-ES" dirty="0" smtClean="0"/>
              <a:t>Desarrollar un motor gráfico para la visualización de datos empleando modelos en 3D.</a:t>
            </a:r>
          </a:p>
          <a:p>
            <a:r>
              <a:rPr lang="es-ES" dirty="0" smtClean="0"/>
              <a:t>Analizar tecnologías y </a:t>
            </a:r>
            <a:r>
              <a:rPr lang="es-ES" i="1" dirty="0" err="1" smtClean="0"/>
              <a:t>frameworks</a:t>
            </a:r>
            <a:r>
              <a:rPr lang="es-ES" dirty="0" smtClean="0"/>
              <a:t> para el desarrollo de aplicaciones Web y visualización de información en la Web.</a:t>
            </a:r>
          </a:p>
          <a:p>
            <a:r>
              <a:rPr lang="es-ES" dirty="0" smtClean="0"/>
              <a:t>Desarrollar una aplicación web que permita la gestión organizacional de escenarios de desarrollo global y la visualización personalizada de información mediante gráficos en 3D.</a:t>
            </a:r>
          </a:p>
          <a:p>
            <a:r>
              <a:rPr lang="es-ES" dirty="0" smtClean="0"/>
              <a:t>Desarrollar las pruebas unitarias y funcionales del software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Motivación y Objetivos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Objetivos</a:t>
            </a:r>
            <a:r>
              <a:rPr lang="es-ES" dirty="0" smtClean="0"/>
              <a:t> parciales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09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052736"/>
            <a:ext cx="7772400" cy="1828800"/>
          </a:xfrm>
        </p:spPr>
        <p:txBody>
          <a:bodyPr/>
          <a:lstStyle/>
          <a:p>
            <a:r>
              <a:rPr lang="es-ES" dirty="0" smtClean="0"/>
              <a:t>3. Estado del Arte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Global de Software</a:t>
            </a:r>
          </a:p>
          <a:p>
            <a:r>
              <a:rPr lang="es-ES" dirty="0" smtClean="0"/>
              <a:t>Calidad y medidas software</a:t>
            </a:r>
          </a:p>
          <a:p>
            <a:r>
              <a:rPr lang="es-ES" dirty="0" smtClean="0"/>
              <a:t>Visualización de medidas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5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481328"/>
            <a:ext cx="8496944" cy="4525963"/>
          </a:xfrm>
        </p:spPr>
        <p:txBody>
          <a:bodyPr/>
          <a:lstStyle/>
          <a:p>
            <a:r>
              <a:rPr lang="es-ES" dirty="0" smtClean="0"/>
              <a:t>Definición de Calidad (DRAE 2006, 3ª edición):</a:t>
            </a:r>
          </a:p>
          <a:p>
            <a:pPr marL="109728" indent="0" algn="ctr">
              <a:buNone/>
            </a:pPr>
            <a:r>
              <a:rPr lang="es-ES" i="1" dirty="0" smtClean="0"/>
              <a:t>“Propiedad </a:t>
            </a:r>
            <a:r>
              <a:rPr lang="es-ES" i="1" dirty="0"/>
              <a:t>o conjunto de propiedades inherentes a algo, que permiten juzgar su valor</a:t>
            </a:r>
            <a:r>
              <a:rPr lang="es-ES" i="1" dirty="0" smtClean="0"/>
              <a:t>.”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s-ES" dirty="0" smtClean="0"/>
              <a:t>Subjetiva a los clientes y a las organizaciones.</a:t>
            </a:r>
          </a:p>
          <a:p>
            <a:r>
              <a:rPr lang="es-ES" dirty="0" smtClean="0"/>
              <a:t>Aparición de normas de calidad: ISO/IEC 25000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Estado del Arte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Calidad y medidas software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1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Consiste en transmitir información de un modo visual.</a:t>
            </a:r>
          </a:p>
          <a:p>
            <a:r>
              <a:rPr lang="es-ES" dirty="0" smtClean="0"/>
              <a:t>Permite el análisis de datos complejos por medio la exploración visual.</a:t>
            </a:r>
          </a:p>
          <a:p>
            <a:r>
              <a:rPr lang="es-ES" dirty="0" smtClean="0"/>
              <a:t>Explota la capacidad de percepción del sistema visual humano (procesos </a:t>
            </a:r>
            <a:r>
              <a:rPr lang="es-ES" dirty="0" err="1" smtClean="0"/>
              <a:t>preatentos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Estado del Arte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Visualización </a:t>
            </a:r>
            <a:r>
              <a:rPr lang="es-ES" dirty="0" smtClean="0"/>
              <a:t>de medidas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9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Categorías básicas que se procesan de forma </a:t>
            </a:r>
            <a:r>
              <a:rPr lang="es-ES" dirty="0" err="1" smtClean="0"/>
              <a:t>preatenta</a:t>
            </a:r>
            <a:r>
              <a:rPr lang="es-ES" dirty="0" smtClean="0"/>
              <a:t>:</a:t>
            </a:r>
          </a:p>
          <a:p>
            <a:r>
              <a:rPr lang="es-ES" dirty="0" smtClean="0"/>
              <a:t>Color</a:t>
            </a:r>
          </a:p>
          <a:p>
            <a:r>
              <a:rPr lang="es-ES" dirty="0" smtClean="0"/>
              <a:t>Forma</a:t>
            </a:r>
          </a:p>
          <a:p>
            <a:r>
              <a:rPr lang="es-ES" dirty="0" smtClean="0"/>
              <a:t>Movimiento</a:t>
            </a:r>
          </a:p>
          <a:p>
            <a:r>
              <a:rPr lang="es-ES" dirty="0" smtClean="0"/>
              <a:t>Localización espacial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Estado del Arte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Visualización </a:t>
            </a:r>
            <a:r>
              <a:rPr lang="es-ES" dirty="0" smtClean="0"/>
              <a:t>de medidas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45" y="2492896"/>
            <a:ext cx="2634962" cy="195860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33776"/>
            <a:ext cx="3527236" cy="179363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94" y="2492896"/>
            <a:ext cx="2602554" cy="193451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23" y="2492896"/>
            <a:ext cx="2710406" cy="201468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12" y="3160973"/>
            <a:ext cx="608014" cy="598364"/>
          </a:xfrm>
          <a:prstGeom prst="rect">
            <a:avLst/>
          </a:prstGeom>
        </p:spPr>
      </p:pic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Motivación y Objetivos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Estado del Arte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Metodología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Resultados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Demostración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2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Método de Trabajo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51920" y="2931712"/>
            <a:ext cx="5040560" cy="1454888"/>
          </a:xfrm>
        </p:spPr>
        <p:txBody>
          <a:bodyPr>
            <a:normAutofit/>
          </a:bodyPr>
          <a:lstStyle/>
          <a:p>
            <a:r>
              <a:rPr lang="es-ES" dirty="0"/>
              <a:t>Marco de investigación </a:t>
            </a:r>
            <a:r>
              <a:rPr lang="es-ES" dirty="0" smtClean="0"/>
              <a:t>preliminar</a:t>
            </a:r>
          </a:p>
          <a:p>
            <a:r>
              <a:rPr lang="es-ES" dirty="0" smtClean="0"/>
              <a:t>Proceso </a:t>
            </a:r>
            <a:r>
              <a:rPr lang="es-ES" dirty="0"/>
              <a:t>Unificado de </a:t>
            </a:r>
            <a:r>
              <a:rPr lang="es-ES" dirty="0" smtClean="0"/>
              <a:t>Desarrollo</a:t>
            </a:r>
          </a:p>
          <a:p>
            <a:r>
              <a:rPr lang="es-ES" dirty="0" smtClean="0"/>
              <a:t>Marco tecnológico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6752"/>
            <a:ext cx="4176464" cy="5186348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400" dirty="0" smtClean="0"/>
              <a:t>Método de Trabajo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Proceso Unificado de Desarrollo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7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3826768" cy="4824536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 smtClean="0"/>
              <a:t>Maven</a:t>
            </a:r>
            <a:endParaRPr lang="es-ES" sz="2800" dirty="0" smtClean="0"/>
          </a:p>
          <a:p>
            <a:r>
              <a:rPr lang="es-ES" sz="2800" dirty="0" smtClean="0"/>
              <a:t>Apache </a:t>
            </a:r>
            <a:r>
              <a:rPr lang="es-ES" sz="2800" dirty="0" err="1" smtClean="0"/>
              <a:t>Subversion</a:t>
            </a:r>
            <a:endParaRPr lang="es-ES" sz="2800" dirty="0" smtClean="0"/>
          </a:p>
          <a:p>
            <a:r>
              <a:rPr lang="es-ES" sz="2800" dirty="0" smtClean="0"/>
              <a:t>Apache </a:t>
            </a:r>
            <a:r>
              <a:rPr lang="es-ES" sz="2800" dirty="0" err="1" smtClean="0"/>
              <a:t>Tomcat</a:t>
            </a:r>
            <a:endParaRPr lang="es-ES" sz="2800" dirty="0"/>
          </a:p>
          <a:p>
            <a:r>
              <a:rPr lang="es-ES" sz="2800" dirty="0" err="1" smtClean="0"/>
              <a:t>MySQL</a:t>
            </a:r>
            <a:r>
              <a:rPr lang="es-ES" sz="2800" dirty="0" smtClean="0"/>
              <a:t> Server</a:t>
            </a:r>
          </a:p>
          <a:p>
            <a:r>
              <a:rPr lang="es-ES" sz="2800" dirty="0" smtClean="0"/>
              <a:t>Spring</a:t>
            </a:r>
          </a:p>
          <a:p>
            <a:r>
              <a:rPr lang="es-ES" sz="2800" dirty="0" smtClean="0"/>
              <a:t>Spring Security</a:t>
            </a:r>
          </a:p>
          <a:p>
            <a:r>
              <a:rPr lang="es-ES" sz="2800" dirty="0" err="1" smtClean="0"/>
              <a:t>Struts</a:t>
            </a:r>
            <a:r>
              <a:rPr lang="es-ES" sz="2800" dirty="0" smtClean="0"/>
              <a:t> 2</a:t>
            </a:r>
          </a:p>
          <a:p>
            <a:r>
              <a:rPr lang="es-ES" sz="2800" dirty="0" err="1" smtClean="0"/>
              <a:t>Hibernate</a:t>
            </a:r>
            <a:endParaRPr lang="es-ES" sz="2800" dirty="0" smtClean="0"/>
          </a:p>
          <a:p>
            <a:r>
              <a:rPr lang="es-ES" sz="2800" dirty="0" smtClean="0"/>
              <a:t>JPA</a:t>
            </a:r>
            <a:endParaRPr lang="es-ES" sz="2800" dirty="0"/>
          </a:p>
          <a:p>
            <a:r>
              <a:rPr lang="es-ES" sz="2800" dirty="0" smtClean="0"/>
              <a:t>JAXB</a:t>
            </a:r>
          </a:p>
          <a:p>
            <a:r>
              <a:rPr lang="es-ES" sz="2800" dirty="0"/>
              <a:t>Java </a:t>
            </a:r>
            <a:r>
              <a:rPr lang="es-ES" sz="2800" dirty="0" err="1"/>
              <a:t>OpenGL</a:t>
            </a:r>
            <a:endParaRPr lang="es-ES" sz="2800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Método de Trabajo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Marco </a:t>
            </a:r>
            <a:r>
              <a:rPr lang="es-ES" dirty="0" smtClean="0"/>
              <a:t>tecnológico</a:t>
            </a:r>
            <a:endParaRPr lang="es-ES" dirty="0"/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4579788" y="1340768"/>
            <a:ext cx="4306447" cy="3600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800" dirty="0" err="1"/>
              <a:t>Displaytag</a:t>
            </a:r>
            <a:endParaRPr lang="es-ES" sz="2800" dirty="0"/>
          </a:p>
          <a:p>
            <a:r>
              <a:rPr lang="es-ES" sz="2800" dirty="0" err="1"/>
              <a:t>SiteMesh</a:t>
            </a:r>
            <a:endParaRPr lang="es-ES" sz="2800" dirty="0"/>
          </a:p>
          <a:p>
            <a:r>
              <a:rPr lang="es-ES" sz="2800" dirty="0"/>
              <a:t>JSTL</a:t>
            </a:r>
          </a:p>
          <a:p>
            <a:r>
              <a:rPr lang="es-ES" sz="2800" dirty="0"/>
              <a:t>JSON</a:t>
            </a:r>
          </a:p>
          <a:p>
            <a:r>
              <a:rPr lang="es-ES" sz="2800" dirty="0" err="1" smtClean="0"/>
              <a:t>JQuery</a:t>
            </a:r>
            <a:endParaRPr lang="es-ES" sz="2800" dirty="0" smtClean="0"/>
          </a:p>
          <a:p>
            <a:r>
              <a:rPr lang="es-ES" sz="2800" dirty="0" smtClean="0"/>
              <a:t>Google </a:t>
            </a:r>
            <a:r>
              <a:rPr lang="es-ES" sz="2800" dirty="0" err="1"/>
              <a:t>Maps</a:t>
            </a:r>
            <a:r>
              <a:rPr lang="es-ES" sz="2800" dirty="0"/>
              <a:t> API</a:t>
            </a:r>
          </a:p>
          <a:p>
            <a:r>
              <a:rPr lang="es-ES" sz="2800" dirty="0" err="1"/>
              <a:t>JUnit</a:t>
            </a:r>
            <a:endParaRPr lang="es-ES" sz="2800" dirty="0"/>
          </a:p>
          <a:p>
            <a:r>
              <a:rPr lang="es-ES" sz="2800" dirty="0"/>
              <a:t>Spring Test</a:t>
            </a:r>
          </a:p>
          <a:p>
            <a:r>
              <a:rPr lang="es-ES" sz="2800" dirty="0" err="1"/>
              <a:t>Canoo</a:t>
            </a:r>
            <a:r>
              <a:rPr lang="es-ES" sz="2800" dirty="0"/>
              <a:t> </a:t>
            </a:r>
            <a:r>
              <a:rPr lang="es-ES" sz="2800" dirty="0" err="1"/>
              <a:t>WebTest</a:t>
            </a:r>
            <a:endParaRPr lang="es-ES" sz="2800" dirty="0"/>
          </a:p>
          <a:p>
            <a:r>
              <a:rPr lang="es-ES" sz="2800" dirty="0"/>
              <a:t>Java </a:t>
            </a:r>
            <a:r>
              <a:rPr lang="es-ES" sz="2800" dirty="0" err="1"/>
              <a:t>Annotations</a:t>
            </a:r>
            <a:endParaRPr lang="es-ES" sz="2800" dirty="0"/>
          </a:p>
          <a:p>
            <a:r>
              <a:rPr lang="es-ES" sz="2800" dirty="0"/>
              <a:t>Java </a:t>
            </a:r>
            <a:r>
              <a:rPr lang="es-ES" sz="2800" dirty="0" err="1"/>
              <a:t>Reflection</a:t>
            </a:r>
            <a:r>
              <a:rPr lang="es-ES" sz="2800" dirty="0"/>
              <a:t> API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9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044624" y="1052736"/>
            <a:ext cx="7772400" cy="1828800"/>
          </a:xfrm>
        </p:spPr>
        <p:txBody>
          <a:bodyPr/>
          <a:lstStyle/>
          <a:p>
            <a:r>
              <a:rPr lang="es-ES" dirty="0" smtClean="0"/>
              <a:t>5. Resultados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Trabajo inicial</a:t>
            </a:r>
          </a:p>
          <a:p>
            <a:r>
              <a:rPr lang="es-ES" dirty="0" smtClean="0"/>
              <a:t>Motor gráfico</a:t>
            </a:r>
          </a:p>
          <a:p>
            <a:r>
              <a:rPr lang="es-ES" dirty="0" smtClean="0"/>
              <a:t>Aplicación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3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63" y="1481138"/>
            <a:ext cx="6579273" cy="4525962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24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es-ES" sz="2200" dirty="0" smtClean="0"/>
              <a:t>Resultados: Trabajo inicial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Captura </a:t>
            </a:r>
            <a:r>
              <a:rPr lang="es-ES" dirty="0"/>
              <a:t>de requisitos</a:t>
            </a:r>
          </a:p>
        </p:txBody>
      </p:sp>
    </p:spTree>
    <p:extLst>
      <p:ext uri="{BB962C8B-B14F-4D97-AF65-F5344CB8AC3E}">
        <p14:creationId xmlns:p14="http://schemas.microsoft.com/office/powerpoint/2010/main" val="16001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gráfico para factorías de software: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25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51304" cy="1143000"/>
          </a:xfrm>
        </p:spPr>
        <p:txBody>
          <a:bodyPr>
            <a:normAutofit/>
          </a:bodyPr>
          <a:lstStyle/>
          <a:p>
            <a:r>
              <a:rPr lang="es-ES" sz="2200" dirty="0" smtClean="0"/>
              <a:t>Resultados: Trabajo inicial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Captura de requisitos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17305"/>
            <a:ext cx="2928258" cy="241812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708920"/>
            <a:ext cx="4309596" cy="12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gráfico para proyectos software: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26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/>
          </a:bodyPr>
          <a:lstStyle/>
          <a:p>
            <a:r>
              <a:rPr lang="es-ES" sz="2200" dirty="0" smtClean="0"/>
              <a:t>Resultados: Trabajo inicial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Captura </a:t>
            </a:r>
            <a:r>
              <a:rPr lang="es-ES" dirty="0"/>
              <a:t>de requisitos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3382744" cy="273630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71" y="2564904"/>
            <a:ext cx="4336464" cy="17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gráfico genérico: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27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1143000"/>
          </a:xfrm>
        </p:spPr>
        <p:txBody>
          <a:bodyPr>
            <a:normAutofit/>
          </a:bodyPr>
          <a:lstStyle/>
          <a:p>
            <a:r>
              <a:rPr lang="es-ES" sz="2200" dirty="0" smtClean="0"/>
              <a:t>Resultados: Trabajo inicial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Captura </a:t>
            </a:r>
            <a:r>
              <a:rPr lang="es-ES" dirty="0"/>
              <a:t>de requisitos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3052194" cy="288032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28" y="2564904"/>
            <a:ext cx="4687774" cy="15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6422"/>
            <a:ext cx="5991068" cy="3744418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Concepto de perfiles de visualización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28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es-ES" sz="2200" dirty="0" smtClean="0"/>
              <a:t>Resultados: Trabajo inicial</a:t>
            </a:r>
            <a:r>
              <a:rPr lang="es-ES" sz="2200" dirty="0"/>
              <a:t/>
            </a:r>
            <a:br>
              <a:rPr lang="es-ES" sz="2200" dirty="0"/>
            </a:br>
            <a:r>
              <a:rPr lang="es-ES" dirty="0" smtClean="0"/>
              <a:t>Captura </a:t>
            </a:r>
            <a:r>
              <a:rPr lang="es-ES" dirty="0"/>
              <a:t>de requisitos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3419"/>
            <a:ext cx="5991068" cy="3744416"/>
          </a:xfrm>
          <a:prstGeom prst="rect">
            <a:avLst/>
          </a:prstGeom>
        </p:spPr>
      </p:pic>
      <p:cxnSp>
        <p:nvCxnSpPr>
          <p:cNvPr id="13" name="12 Conector recto de flecha"/>
          <p:cNvCxnSpPr/>
          <p:nvPr/>
        </p:nvCxnSpPr>
        <p:spPr>
          <a:xfrm>
            <a:off x="3563888" y="2780928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563888" y="3140968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563888" y="3645024"/>
            <a:ext cx="1152128" cy="11521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3563888" y="3717032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3563888" y="4293096"/>
            <a:ext cx="115212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s-ES" dirty="0" smtClean="0"/>
              <a:t>Funcionalidades que debe satisfacer el sistema:</a:t>
            </a:r>
          </a:p>
          <a:p>
            <a:r>
              <a:rPr lang="es-ES" dirty="0" smtClean="0"/>
              <a:t>Autenticación y control de acceso.</a:t>
            </a:r>
          </a:p>
          <a:p>
            <a:r>
              <a:rPr lang="es-ES" dirty="0" smtClean="0"/>
              <a:t>Gestión organizacional: compañías, factorías, proyectos y </a:t>
            </a:r>
            <a:r>
              <a:rPr lang="es-ES" dirty="0" err="1" smtClean="0"/>
              <a:t>subproyectos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Gestión de perfiles de visualización.</a:t>
            </a:r>
          </a:p>
          <a:p>
            <a:r>
              <a:rPr lang="es-ES" dirty="0" smtClean="0"/>
              <a:t>Selección de perfiles de visualización.</a:t>
            </a:r>
          </a:p>
          <a:p>
            <a:r>
              <a:rPr lang="es-ES" dirty="0" err="1" smtClean="0"/>
              <a:t>Geolocalización</a:t>
            </a:r>
            <a:r>
              <a:rPr lang="es-ES" dirty="0" smtClean="0"/>
              <a:t> de factorías de software.</a:t>
            </a:r>
          </a:p>
          <a:p>
            <a:r>
              <a:rPr lang="es-ES" dirty="0" smtClean="0"/>
              <a:t>Visualización de medidas e indicadores.</a:t>
            </a:r>
          </a:p>
          <a:p>
            <a:r>
              <a:rPr lang="es-ES" dirty="0" smtClean="0"/>
              <a:t>Selección de objetos 3D.</a:t>
            </a:r>
          </a:p>
          <a:p>
            <a:r>
              <a:rPr lang="es-ES" dirty="0" smtClean="0"/>
              <a:t>Navegabilidad a través de distintos niveles de abstracción.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29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Resultados: Trabajo inicial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Identificación de requisitos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29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540568" y="1052736"/>
            <a:ext cx="7772400" cy="1828800"/>
          </a:xfrm>
        </p:spPr>
        <p:txBody>
          <a:bodyPr/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Introducción al tema</a:t>
            </a:r>
          </a:p>
          <a:p>
            <a:r>
              <a:rPr lang="es-ES" dirty="0" smtClean="0"/>
              <a:t>Problemática</a:t>
            </a:r>
          </a:p>
          <a:p>
            <a:r>
              <a:rPr lang="es-ES" dirty="0" smtClean="0"/>
              <a:t>Qué se propone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0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Roles que participarán en el sistema:</a:t>
            </a:r>
          </a:p>
          <a:p>
            <a:r>
              <a:rPr lang="es-ES" dirty="0" smtClean="0"/>
              <a:t>Administrador.</a:t>
            </a:r>
          </a:p>
          <a:p>
            <a:r>
              <a:rPr lang="es-ES" dirty="0" smtClean="0"/>
              <a:t>Jefe de Proyecto.</a:t>
            </a:r>
          </a:p>
          <a:p>
            <a:r>
              <a:rPr lang="es-ES" dirty="0" smtClean="0"/>
              <a:t>Usuario estándar.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30</a:t>
            </a:fld>
            <a:endParaRPr lang="es-ES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Resultados: Trabajo inicial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Identificación de requisitos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61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Características del sistema:</a:t>
            </a:r>
          </a:p>
          <a:p>
            <a:r>
              <a:rPr lang="es-ES" dirty="0" smtClean="0"/>
              <a:t>Tecnología Java.</a:t>
            </a:r>
          </a:p>
          <a:p>
            <a:r>
              <a:rPr lang="es-ES" dirty="0" smtClean="0"/>
              <a:t>Potencialmente accesible.</a:t>
            </a:r>
          </a:p>
          <a:p>
            <a:r>
              <a:rPr lang="es-ES" dirty="0" smtClean="0"/>
              <a:t>Disponible en varios idiomas.</a:t>
            </a:r>
          </a:p>
          <a:p>
            <a:r>
              <a:rPr lang="es-ES" dirty="0" smtClean="0"/>
              <a:t>Intuitivo.</a:t>
            </a:r>
          </a:p>
          <a:p>
            <a:r>
              <a:rPr lang="es-ES" dirty="0" smtClean="0"/>
              <a:t>Flexible.</a:t>
            </a:r>
          </a:p>
          <a:p>
            <a:r>
              <a:rPr lang="es-ES" dirty="0" smtClean="0"/>
              <a:t>Personalizable.</a:t>
            </a:r>
          </a:p>
          <a:p>
            <a:r>
              <a:rPr lang="es-ES" dirty="0" smtClean="0"/>
              <a:t>Extensible.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31</a:t>
            </a:fld>
            <a:endParaRPr lang="es-ES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Resultados: Trabajo inicial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Identificación de requisitos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4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3" y="1481138"/>
            <a:ext cx="8196234" cy="4525962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32</a:t>
            </a:fld>
            <a:endParaRPr lang="es-ES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Resultados: Trabajo inicial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Modelo de Casos de Uso</a:t>
            </a:r>
            <a:endParaRPr lang="es-ES" dirty="0"/>
          </a:p>
        </p:txBody>
      </p:sp>
      <p:pic>
        <p:nvPicPr>
          <p:cNvPr id="7" name="5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6570"/>
            <a:ext cx="8229600" cy="29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Elaboración de un Glosario de Términos.</a:t>
            </a:r>
          </a:p>
          <a:p>
            <a:r>
              <a:rPr lang="es-ES" dirty="0" smtClean="0"/>
              <a:t>Estudio de Viabilidad y Gestión del Riesgo.</a:t>
            </a:r>
          </a:p>
          <a:p>
            <a:r>
              <a:rPr lang="es-ES" dirty="0" smtClean="0"/>
              <a:t>Confección del Plan de Iteraciones.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33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Resultados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Trabajo inicial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25756"/>
            <a:ext cx="5232578" cy="313954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50" y="3241780"/>
            <a:ext cx="6419783" cy="27075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41780"/>
            <a:ext cx="504056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Estudio general de la librería de gráficos </a:t>
            </a:r>
            <a:r>
              <a:rPr lang="es-ES" dirty="0" err="1" smtClean="0"/>
              <a:t>OpenGL</a:t>
            </a:r>
            <a:r>
              <a:rPr lang="es-ES" dirty="0" smtClean="0"/>
              <a:t> (Open </a:t>
            </a:r>
            <a:r>
              <a:rPr lang="es-ES" dirty="0" err="1" smtClean="0"/>
              <a:t>Graphics</a:t>
            </a:r>
            <a:r>
              <a:rPr lang="es-ES" dirty="0" smtClean="0"/>
              <a:t> Library).</a:t>
            </a:r>
          </a:p>
          <a:p>
            <a:r>
              <a:rPr lang="es-ES" dirty="0" smtClean="0"/>
              <a:t>Estudio de específico de JOGL (Java </a:t>
            </a:r>
            <a:r>
              <a:rPr lang="es-ES" dirty="0" err="1" smtClean="0"/>
              <a:t>Binding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OpenGL</a:t>
            </a:r>
            <a:r>
              <a:rPr lang="es-ES" dirty="0" smtClean="0"/>
              <a:t>).</a:t>
            </a:r>
          </a:p>
          <a:p>
            <a:r>
              <a:rPr lang="es-ES" dirty="0" smtClean="0"/>
              <a:t>Agregado manual de librerías para JOGL al repositorio local de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Creación del proyecto mediante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Resultados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Motor </a:t>
            </a:r>
            <a:r>
              <a:rPr lang="es-ES" dirty="0" smtClean="0"/>
              <a:t>gráfico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7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54" y="2108416"/>
            <a:ext cx="7163311" cy="3361247"/>
          </a:xfr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35</a:t>
            </a:fld>
            <a:endParaRPr lang="es-ES"/>
          </a:p>
        </p:txBody>
      </p:sp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s-ES" sz="2200" dirty="0"/>
              <a:t>Resultados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Motor </a:t>
            </a:r>
            <a:r>
              <a:rPr lang="es-ES" dirty="0" smtClean="0"/>
              <a:t>gráfico: Primera aproximación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35952"/>
            <a:ext cx="6264696" cy="3756091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0" y="2564904"/>
            <a:ext cx="8061681" cy="195545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76872"/>
            <a:ext cx="3728060" cy="3024336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398753" y="1528460"/>
            <a:ext cx="18492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prstClr val="black"/>
                </a:solidFill>
              </a:rPr>
              <a:t>Análisis</a:t>
            </a:r>
            <a:endParaRPr lang="es-ES" sz="2700" dirty="0">
              <a:solidFill>
                <a:prstClr val="black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8751" y="1528458"/>
            <a:ext cx="17097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prstClr val="black"/>
                </a:solidFill>
              </a:rPr>
              <a:t>Diseño</a:t>
            </a:r>
            <a:endParaRPr lang="es-ES" sz="2700" dirty="0">
              <a:solidFill>
                <a:prstClr val="black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8751" y="1528457"/>
            <a:ext cx="49670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prstClr val="black"/>
                </a:solidFill>
              </a:rPr>
              <a:t>Implementación y Pruebas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98752" y="1528459"/>
            <a:ext cx="18492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es-ES" sz="2700" dirty="0" smtClean="0">
                <a:solidFill>
                  <a:prstClr val="black"/>
                </a:solidFill>
              </a:rPr>
              <a:t>Análisis</a:t>
            </a:r>
            <a:endParaRPr lang="es-ES" sz="2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481328"/>
            <a:ext cx="8424936" cy="4525963"/>
          </a:xfrm>
        </p:spPr>
        <p:txBody>
          <a:bodyPr/>
          <a:lstStyle/>
          <a:p>
            <a:r>
              <a:rPr lang="es-ES" dirty="0" smtClean="0"/>
              <a:t>En </a:t>
            </a:r>
            <a:r>
              <a:rPr lang="es-ES" dirty="0" err="1" smtClean="0"/>
              <a:t>OpenGL</a:t>
            </a:r>
            <a:r>
              <a:rPr lang="es-ES" dirty="0" smtClean="0"/>
              <a:t> no existe el concepto de “cámara”.</a:t>
            </a:r>
          </a:p>
          <a:p>
            <a:r>
              <a:rPr lang="es-ES" dirty="0" smtClean="0"/>
              <a:t>Definimos “cámara” como un punto en el espacio a través del cual se visualiza la escena.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36</a:t>
            </a:fld>
            <a:endParaRPr lang="es-ES"/>
          </a:p>
        </p:txBody>
      </p:sp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s-ES" sz="2200" dirty="0"/>
              <a:t>Resultados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Motor </a:t>
            </a:r>
            <a:r>
              <a:rPr lang="es-ES" dirty="0" smtClean="0"/>
              <a:t>gráfico: Metáfora de cámara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175195"/>
            <a:ext cx="2880320" cy="27246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2592288" cy="3225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4788024" y="3193806"/>
                <a:ext cx="339977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𝑓𝑟𝑒𝑛𝑡𝑒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𝑓𝑟𝑒𝑛𝑡𝑒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1</m:t>
                        </m:r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𝑓𝑟𝑒𝑛𝑡𝑒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1</m:t>
                        </m:r>
                        <m:r>
                          <a:rPr lang="es-E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ES" dirty="0" smtClean="0"/>
                  <a:t> </a:t>
                </a:r>
                <a:endParaRPr lang="es-ES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193806"/>
                <a:ext cx="3399777" cy="391261"/>
              </a:xfrm>
              <a:prstGeom prst="rect">
                <a:avLst/>
              </a:prstGeom>
              <a:blipFill rotWithShape="1">
                <a:blip r:embed="rId4"/>
                <a:stretch>
                  <a:fillRect l="-358" b="-7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CuadroTexto"/>
              <p:cNvSpPr txBox="1"/>
              <p:nvPr/>
            </p:nvSpPr>
            <p:spPr>
              <a:xfrm>
                <a:off x="4656919" y="4005064"/>
                <a:ext cx="3142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𝑓𝑟𝑒𝑛𝑡𝑒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𝑑𝑒𝑟𝑒𝑐h𝑎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l-GR" i="1">
                              <a:latin typeface="Cambria Math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9" y="4005064"/>
                <a:ext cx="31425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0 CuadroTexto"/>
              <p:cNvSpPr txBox="1"/>
              <p:nvPr/>
            </p:nvSpPr>
            <p:spPr>
              <a:xfrm>
                <a:off x="4932040" y="3585067"/>
                <a:ext cx="302961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𝑓𝑟𝑒𝑛𝑡𝑒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𝑓𝑟𝑒𝑛𝑡𝑒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l-GR" i="1">
                              <a:latin typeface="Cambria Math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585067"/>
                <a:ext cx="3029612" cy="391261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CuadroTexto"/>
              <p:cNvSpPr txBox="1"/>
              <p:nvPr/>
            </p:nvSpPr>
            <p:spPr>
              <a:xfrm>
                <a:off x="4932040" y="4537509"/>
                <a:ext cx="3257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𝑑𝑒𝑟𝑒𝑐h𝑎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𝑎𝑟𝑟𝑖𝑏𝑎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𝑥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𝑓𝑟𝑒𝑛𝑡𝑒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537509"/>
                <a:ext cx="325749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85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37</a:t>
            </a:fld>
            <a:endParaRPr lang="es-ES"/>
          </a:p>
        </p:txBody>
      </p:sp>
      <p:sp>
        <p:nvSpPr>
          <p:cNvPr id="5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Resultados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Motor </a:t>
            </a:r>
            <a:r>
              <a:rPr lang="es-ES" dirty="0" smtClean="0"/>
              <a:t>gráfico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8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38</a:t>
            </a:fld>
            <a:endParaRPr lang="es-ES"/>
          </a:p>
        </p:txBody>
      </p:sp>
      <p:sp>
        <p:nvSpPr>
          <p:cNvPr id="5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Resultados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Motor </a:t>
            </a:r>
            <a:r>
              <a:rPr lang="es-ES" dirty="0" smtClean="0"/>
              <a:t>gráfico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6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Resultados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Aplicación </a:t>
            </a:r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5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Globalización (DRAE 2006, 3ª edición):</a:t>
            </a:r>
          </a:p>
          <a:p>
            <a:pPr marL="109728" indent="0">
              <a:buNone/>
            </a:pPr>
            <a:endParaRPr lang="es-ES" i="1" dirty="0" smtClean="0"/>
          </a:p>
          <a:p>
            <a:pPr marL="109728" indent="0" algn="ctr">
              <a:buNone/>
            </a:pPr>
            <a:r>
              <a:rPr lang="es-ES" i="1" dirty="0" smtClean="0"/>
              <a:t>“Tendencia </a:t>
            </a:r>
            <a:r>
              <a:rPr lang="es-ES" i="1" dirty="0"/>
              <a:t>de los mercados y de las empresas a extenderse, alcanzando una dimensión mundial que sobrepasa las fronteras nacionales</a:t>
            </a:r>
            <a:r>
              <a:rPr lang="es-ES" i="1" dirty="0" smtClean="0"/>
              <a:t>.”</a:t>
            </a:r>
            <a:endParaRPr lang="es-ES" i="1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Introducción</a:t>
            </a:r>
            <a:r>
              <a:rPr lang="es-ES" dirty="0" smtClean="0"/>
              <a:t> al tema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0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0528" y="1052736"/>
            <a:ext cx="7772400" cy="1828800"/>
          </a:xfrm>
        </p:spPr>
        <p:txBody>
          <a:bodyPr/>
          <a:lstStyle/>
          <a:p>
            <a:r>
              <a:rPr lang="es-ES" dirty="0" smtClean="0"/>
              <a:t>6. Demostración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221288" cy="1454888"/>
          </a:xfrm>
        </p:spPr>
        <p:txBody>
          <a:bodyPr>
            <a:normAutofit/>
          </a:bodyPr>
          <a:lstStyle/>
          <a:p>
            <a:r>
              <a:rPr lang="es-ES" sz="1900" dirty="0" smtClean="0"/>
              <a:t>http://alarcosj.esi.uclm.es/desglosa-web</a:t>
            </a:r>
            <a:endParaRPr lang="es-ES" sz="19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1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24544" y="1052736"/>
            <a:ext cx="7772400" cy="1828800"/>
          </a:xfrm>
        </p:spPr>
        <p:txBody>
          <a:bodyPr/>
          <a:lstStyle/>
          <a:p>
            <a:r>
              <a:rPr lang="es-ES" dirty="0" smtClean="0"/>
              <a:t>7. Conclusiones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4969767" cy="145488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Aspectos destacables del resultado</a:t>
            </a:r>
          </a:p>
          <a:p>
            <a:r>
              <a:rPr lang="es-ES" dirty="0" smtClean="0"/>
              <a:t>Trabajo actual y futuro</a:t>
            </a:r>
          </a:p>
          <a:p>
            <a:r>
              <a:rPr lang="es-ES" dirty="0" smtClean="0"/>
              <a:t>Conocimientos adquiridos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9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400" dirty="0" smtClean="0"/>
              <a:t>Conclusiones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Aspectos destacables del resultado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0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Conclusiones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Trabajo </a:t>
            </a:r>
            <a:r>
              <a:rPr lang="es-ES" dirty="0" smtClean="0"/>
              <a:t>actual y futuro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8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Conclusiones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Conocimientos </a:t>
            </a:r>
            <a:r>
              <a:rPr lang="es-ES" dirty="0" smtClean="0"/>
              <a:t>adquiridos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7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2276872"/>
            <a:ext cx="8229600" cy="1143000"/>
          </a:xfrm>
        </p:spPr>
        <p:txBody>
          <a:bodyPr/>
          <a:lstStyle/>
          <a:p>
            <a:r>
              <a:rPr lang="es-ES" dirty="0" smtClean="0"/>
              <a:t>Gracias por su atención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Open </a:t>
            </a:r>
            <a:r>
              <a:rPr lang="es-ES" dirty="0" err="1" smtClean="0"/>
              <a:t>sourcing</a:t>
            </a:r>
            <a:endParaRPr lang="es-ES" dirty="0" smtClean="0"/>
          </a:p>
          <a:p>
            <a:r>
              <a:rPr lang="es-ES" dirty="0" err="1" smtClean="0"/>
              <a:t>Outsourcing</a:t>
            </a:r>
            <a:endParaRPr lang="es-ES" dirty="0" smtClean="0"/>
          </a:p>
          <a:p>
            <a:r>
              <a:rPr lang="es-ES" dirty="0" err="1" smtClean="0"/>
              <a:t>Offshoring</a:t>
            </a:r>
            <a:endParaRPr lang="es-ES" dirty="0" smtClean="0"/>
          </a:p>
          <a:p>
            <a:r>
              <a:rPr lang="es-ES" dirty="0" err="1" smtClean="0"/>
              <a:t>Insourcing</a:t>
            </a:r>
            <a:endParaRPr lang="es-ES" dirty="0" smtClean="0"/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Introducción</a:t>
            </a:r>
            <a:r>
              <a:rPr lang="es-ES" dirty="0" smtClean="0"/>
              <a:t> al tema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3717032"/>
            <a:ext cx="5575159" cy="2356946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35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Desarrollo Global de Software (DGS)</a:t>
            </a:r>
          </a:p>
          <a:p>
            <a:r>
              <a:rPr lang="es-ES" dirty="0" smtClean="0"/>
              <a:t>Ventajas del DGS:</a:t>
            </a:r>
          </a:p>
          <a:p>
            <a:pPr lvl="1"/>
            <a:r>
              <a:rPr lang="es-ES" dirty="0" smtClean="0"/>
              <a:t>Acceso a profesionales especializados.</a:t>
            </a:r>
          </a:p>
          <a:p>
            <a:pPr lvl="1"/>
            <a:r>
              <a:rPr lang="es-ES" dirty="0" smtClean="0"/>
              <a:t>Mejoras en la productividad.</a:t>
            </a:r>
          </a:p>
          <a:p>
            <a:pPr lvl="1"/>
            <a:r>
              <a:rPr lang="es-ES" dirty="0" smtClean="0"/>
              <a:t>Compartición de conocimiento y experiencias.</a:t>
            </a:r>
          </a:p>
          <a:p>
            <a:pPr lvl="1"/>
            <a:r>
              <a:rPr lang="es-ES" dirty="0" smtClean="0"/>
              <a:t>Mayor proximidad al cliente.</a:t>
            </a:r>
          </a:p>
          <a:p>
            <a:r>
              <a:rPr lang="es-ES" dirty="0" smtClean="0"/>
              <a:t>Desafíos del DGS:</a:t>
            </a:r>
          </a:p>
          <a:p>
            <a:pPr lvl="1"/>
            <a:r>
              <a:rPr lang="es-ES" dirty="0"/>
              <a:t>Problemas estratégicos.</a:t>
            </a:r>
          </a:p>
          <a:p>
            <a:pPr lvl="1"/>
            <a:r>
              <a:rPr lang="es-ES" dirty="0"/>
              <a:t>Diferencias horarias y culturales.</a:t>
            </a:r>
          </a:p>
          <a:p>
            <a:pPr lvl="1"/>
            <a:r>
              <a:rPr lang="es-ES" dirty="0"/>
              <a:t>Comunicación inadecuada.</a:t>
            </a:r>
          </a:p>
          <a:p>
            <a:pPr lvl="1"/>
            <a:r>
              <a:rPr lang="es-ES" dirty="0"/>
              <a:t>Gestión del proyectos, procesos y conocimiento.</a:t>
            </a:r>
          </a:p>
          <a:p>
            <a:pPr lvl="1"/>
            <a:r>
              <a:rPr lang="es-ES" dirty="0"/>
              <a:t>Problemas técnicos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Introducción</a:t>
            </a:r>
            <a:r>
              <a:rPr lang="es-ES" dirty="0" smtClean="0"/>
              <a:t> al tema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Distribución de recursos.</a:t>
            </a:r>
          </a:p>
          <a:p>
            <a:r>
              <a:rPr lang="es-ES" dirty="0" smtClean="0"/>
              <a:t>Aumenta la complejidad organizacional.</a:t>
            </a:r>
          </a:p>
          <a:p>
            <a:r>
              <a:rPr lang="es-ES" dirty="0" smtClean="0"/>
              <a:t>Centros de desarrollo que funcionan como entes independientes.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 rot="20650788">
            <a:off x="1749367" y="3809995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accent2"/>
                </a:solidFill>
              </a:rPr>
              <a:t>Calidad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 rot="623926">
            <a:off x="4894493" y="3869058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accent2"/>
                </a:solidFill>
              </a:rPr>
              <a:t>Productividad</a:t>
            </a:r>
            <a:endParaRPr lang="es-ES" sz="4000" dirty="0">
              <a:solidFill>
                <a:schemeClr val="accent2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53" y="4221312"/>
            <a:ext cx="1661112" cy="1745718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712134"/>
            <a:ext cx="1696500" cy="187221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Herramientas adaptadas al DGS que permitan:</a:t>
            </a:r>
          </a:p>
          <a:p>
            <a:r>
              <a:rPr lang="es-ES" dirty="0" smtClean="0"/>
              <a:t>Sintetizar la información relevante.</a:t>
            </a:r>
          </a:p>
          <a:p>
            <a:r>
              <a:rPr lang="es-ES" dirty="0" smtClean="0"/>
              <a:t>Visualizarla gráficamente de un modo apropiado.</a:t>
            </a:r>
          </a:p>
          <a:p>
            <a:r>
              <a:rPr lang="es-ES" dirty="0" smtClean="0"/>
              <a:t>Facilitar tareas de análisis y gestión.</a:t>
            </a:r>
          </a:p>
          <a:p>
            <a:r>
              <a:rPr lang="es-ES" dirty="0" smtClean="0"/>
              <a:t>Detectar riesgos y anomalías.</a:t>
            </a:r>
          </a:p>
          <a:p>
            <a:r>
              <a:rPr lang="es-ES" dirty="0" smtClean="0"/>
              <a:t>Ayudar en la toma de decisiones.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Introducción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Qué se propone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 rot="20817829">
            <a:off x="1621356" y="4934101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00B050"/>
                </a:solidFill>
              </a:rPr>
              <a:t>Calidad</a:t>
            </a:r>
            <a:endParaRPr lang="es-ES" sz="4000" dirty="0">
              <a:solidFill>
                <a:srgbClr val="00B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 rot="564478">
            <a:off x="5253832" y="5000220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00B050"/>
                </a:solidFill>
              </a:rPr>
              <a:t>Productividad</a:t>
            </a:r>
            <a:endParaRPr lang="es-ES" sz="4000" dirty="0">
              <a:solidFill>
                <a:srgbClr val="00B05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9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72400" cy="1828800"/>
          </a:xfrm>
        </p:spPr>
        <p:txBody>
          <a:bodyPr/>
          <a:lstStyle/>
          <a:p>
            <a:r>
              <a:rPr lang="es-ES" dirty="0" smtClean="0"/>
              <a:t>2. Motivación y Objetivos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</a:p>
          <a:p>
            <a:r>
              <a:rPr lang="es-ES" dirty="0" smtClean="0"/>
              <a:t>Objetivo principal</a:t>
            </a:r>
          </a:p>
          <a:p>
            <a:r>
              <a:rPr lang="es-ES" dirty="0" smtClean="0"/>
              <a:t>Objetivos parciales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902</TotalTime>
  <Words>1035</Words>
  <Application>Microsoft Office PowerPoint</Application>
  <PresentationFormat>Presentación en pantalla (4:3)</PresentationFormat>
  <Paragraphs>251</Paragraphs>
  <Slides>45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Concurrencia</vt:lpstr>
      <vt:lpstr>DESGLOSA</vt:lpstr>
      <vt:lpstr>Contenidos</vt:lpstr>
      <vt:lpstr>1. Introducción</vt:lpstr>
      <vt:lpstr>Introducción Introducción al tema</vt:lpstr>
      <vt:lpstr>Introducción Introducción al tema</vt:lpstr>
      <vt:lpstr>Introducción Introducción al tema</vt:lpstr>
      <vt:lpstr>Introducción Problemática</vt:lpstr>
      <vt:lpstr>Introducción Qué se propone</vt:lpstr>
      <vt:lpstr>2. Motivación y Objetivos</vt:lpstr>
      <vt:lpstr>Motivación y Objetivos Motivación</vt:lpstr>
      <vt:lpstr>Motivación y Objetivos Motivación</vt:lpstr>
      <vt:lpstr>Motivación y Objetivos Objetivo principal</vt:lpstr>
      <vt:lpstr>Motivación y Objetivos Objetivo principal</vt:lpstr>
      <vt:lpstr>Motivación y Objetivos Objetivos parciales</vt:lpstr>
      <vt:lpstr>Motivación y Objetivos Objetivos parciales</vt:lpstr>
      <vt:lpstr>3. Estado del Arte</vt:lpstr>
      <vt:lpstr>Estado del Arte Calidad y medidas software</vt:lpstr>
      <vt:lpstr>Estado del Arte Visualización de medidas</vt:lpstr>
      <vt:lpstr>Estado del Arte Visualización de medidas</vt:lpstr>
      <vt:lpstr>4. Método de Trabajo</vt:lpstr>
      <vt:lpstr>Método de Trabajo Proceso Unificado de Desarrollo</vt:lpstr>
      <vt:lpstr>Método de Trabajo Marco tecnológico</vt:lpstr>
      <vt:lpstr>5. Resultados</vt:lpstr>
      <vt:lpstr>Resultados: Trabajo inicial Captura de requisitos</vt:lpstr>
      <vt:lpstr>Resultados: Trabajo inicial Captura de requisitos</vt:lpstr>
      <vt:lpstr>Resultados: Trabajo inicial Captura de requisitos</vt:lpstr>
      <vt:lpstr>Resultados: Trabajo inicial Captura de requisitos</vt:lpstr>
      <vt:lpstr>Resultados: Trabajo inicial Captura de requisitos</vt:lpstr>
      <vt:lpstr>Resultados: Trabajo inicial Identificación de requisitos</vt:lpstr>
      <vt:lpstr>Resultados: Trabajo inicial Identificación de requisitos</vt:lpstr>
      <vt:lpstr>Resultados: Trabajo inicial Identificación de requisitos</vt:lpstr>
      <vt:lpstr>Resultados: Trabajo inicial Modelo de Casos de Uso</vt:lpstr>
      <vt:lpstr>Resultados Trabajo inicial</vt:lpstr>
      <vt:lpstr>Resultados Motor gráfico</vt:lpstr>
      <vt:lpstr>Resultados Motor gráfico: Primera aproximación</vt:lpstr>
      <vt:lpstr>Resultados Motor gráfico: Metáfora de cámara</vt:lpstr>
      <vt:lpstr>Resultados Motor gráfico</vt:lpstr>
      <vt:lpstr>Resultados Motor gráfico</vt:lpstr>
      <vt:lpstr>Resultados Aplicación web</vt:lpstr>
      <vt:lpstr>6. Demostración</vt:lpstr>
      <vt:lpstr>7. Conclusiones</vt:lpstr>
      <vt:lpstr>Conclusiones Aspectos destacables del resultado</vt:lpstr>
      <vt:lpstr>Conclusiones Trabajo actual y futuro</vt:lpstr>
      <vt:lpstr>Conclusiones Conocimientos adquiridos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DESGLOSA</dc:title>
  <dc:creator>josedomingolopez</dc:creator>
  <cp:lastModifiedBy>josedomingolopez</cp:lastModifiedBy>
  <cp:revision>46</cp:revision>
  <dcterms:created xsi:type="dcterms:W3CDTF">2012-01-25T13:12:27Z</dcterms:created>
  <dcterms:modified xsi:type="dcterms:W3CDTF">2012-01-26T13:04:38Z</dcterms:modified>
</cp:coreProperties>
</file>