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58" r:id="rId4"/>
    <p:sldId id="257" r:id="rId5"/>
    <p:sldId id="283" r:id="rId6"/>
    <p:sldId id="284" r:id="rId7"/>
    <p:sldId id="260" r:id="rId8"/>
    <p:sldId id="261" r:id="rId9"/>
    <p:sldId id="262" r:id="rId10"/>
    <p:sldId id="285" r:id="rId11"/>
    <p:sldId id="286" r:id="rId12"/>
    <p:sldId id="263" r:id="rId13"/>
    <p:sldId id="287" r:id="rId14"/>
    <p:sldId id="264" r:id="rId15"/>
    <p:sldId id="288" r:id="rId16"/>
    <p:sldId id="265" r:id="rId17"/>
    <p:sldId id="267" r:id="rId18"/>
    <p:sldId id="268" r:id="rId19"/>
    <p:sldId id="289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B980D8-4C11-4085-9E19-3D3E122C5B0F}">
          <p14:sldIdLst>
            <p14:sldId id="256"/>
            <p14:sldId id="259"/>
            <p14:sldId id="258"/>
            <p14:sldId id="257"/>
            <p14:sldId id="283"/>
            <p14:sldId id="284"/>
            <p14:sldId id="260"/>
            <p14:sldId id="261"/>
            <p14:sldId id="262"/>
            <p14:sldId id="285"/>
            <p14:sldId id="286"/>
            <p14:sldId id="263"/>
            <p14:sldId id="287"/>
            <p14:sldId id="264"/>
            <p14:sldId id="288"/>
            <p14:sldId id="265"/>
            <p14:sldId id="267"/>
            <p14:sldId id="268"/>
            <p14:sldId id="289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FB2E-DBB5-4932-88B6-C9A5B7522C1A}" type="datetimeFigureOut">
              <a:rPr lang="es-ES" smtClean="0"/>
              <a:t>26/01/2012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D65E-7B87-4347-8D5A-035BEAD5F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69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10D32-53D9-4A7F-9CEC-A0364F2AFD84}" type="datetimeFigureOut">
              <a:rPr lang="es-ES" smtClean="0"/>
              <a:t>26/01/2012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944-6051-431F-881C-47ABDB78D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12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B944-6051-431F-881C-47ABDB78DC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54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B944-6051-431F-881C-47ABDB78DC3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5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94F21-0797-4E95-A167-61BB977A7A07}" type="datetime1">
              <a:rPr lang="es-ES" smtClean="0"/>
              <a:t>26/01/2012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7348F-D82F-4203-B988-4315A6CCE1FF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E2A4A-F387-450A-8035-B2CE78E65F16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4E831-803D-4DC9-A45E-16E6A7294CB2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C56D5-6C86-4DC9-861B-534982FBAADC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866AA-2609-4395-A307-D68E3A2543EA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B0E53B-4707-45D0-A56E-130A6DD7231A}" type="datetime1">
              <a:rPr lang="es-ES" smtClean="0"/>
              <a:t>26/01/2012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FB25C-1A7B-4919-AC47-9C617A3CFBA5}" type="datetime1">
              <a:rPr lang="es-ES" smtClean="0"/>
              <a:t>26/01/2012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C2FB6-DA44-4949-B94E-D32797346C64}" type="datetime1">
              <a:rPr lang="es-ES" smtClean="0"/>
              <a:t>26/01/2012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0DB49-AEFD-45A7-A9E8-05638C0F3490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F7CAB-7A75-4A77-B093-74C2CFEED5DB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2A87D8-8993-4C38-8B2C-F15566D3A0F3}" type="datetime1">
              <a:rPr lang="es-ES" smtClean="0"/>
              <a:t>26/01/2012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/>
          </a:bodyPr>
          <a:lstStyle/>
          <a:p>
            <a:r>
              <a:rPr lang="es-ES" dirty="0" smtClean="0"/>
              <a:t>DESGLOSA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2400" cy="1199704"/>
          </a:xfrm>
        </p:spPr>
        <p:txBody>
          <a:bodyPr/>
          <a:lstStyle/>
          <a:p>
            <a:r>
              <a:rPr lang="es-ES" dirty="0"/>
              <a:t>Un sistema de visualización 3D para dar soporte al Desarrollo Global de Software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91368" y="4005064"/>
            <a:ext cx="4897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smtClean="0"/>
              <a:t>Autor: </a:t>
            </a:r>
            <a:r>
              <a:rPr lang="es-ES" sz="1400" dirty="0" err="1" smtClean="0"/>
              <a:t>Jose</a:t>
            </a:r>
            <a:r>
              <a:rPr lang="es-ES" sz="1400" dirty="0" smtClean="0"/>
              <a:t> Domingo López </a:t>
            </a:r>
            <a:r>
              <a:rPr lang="es-ES" sz="1400" dirty="0" err="1" smtClean="0"/>
              <a:t>López</a:t>
            </a:r>
            <a:endParaRPr lang="es-ES" sz="1400" dirty="0" smtClean="0"/>
          </a:p>
          <a:p>
            <a:pPr algn="r"/>
            <a:r>
              <a:rPr lang="es-ES" sz="1400" dirty="0" smtClean="0"/>
              <a:t>Directora: Mª Ángeles Moraga de la Rubia</a:t>
            </a:r>
          </a:p>
          <a:p>
            <a:endParaRPr lang="es-ES" sz="1400" dirty="0"/>
          </a:p>
          <a:p>
            <a:pPr algn="r"/>
            <a:r>
              <a:rPr lang="es-ES" sz="1400" dirty="0" smtClean="0"/>
              <a:t>Febrero, 2012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561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548"/>
            <a:ext cx="898640" cy="61671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148083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RIGIN (Organizaciones Inteligentes Globales Innovadoras)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20486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Colaboran: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51941"/>
            <a:ext cx="1457325" cy="10001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034189"/>
            <a:ext cx="1457325" cy="5048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8" y="2451942"/>
            <a:ext cx="1457325" cy="1000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41594"/>
            <a:ext cx="1457325" cy="100012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73016"/>
            <a:ext cx="1457325" cy="10001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78" y="2451942"/>
            <a:ext cx="1457325" cy="10001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573016"/>
            <a:ext cx="1457325" cy="1000125"/>
          </a:xfrm>
          <a:prstGeom prst="rect">
            <a:avLst/>
          </a:prstGeom>
        </p:spPr>
      </p:pic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Objetivos de ORIGIN:</a:t>
            </a:r>
          </a:p>
          <a:p>
            <a:r>
              <a:rPr lang="es-ES" dirty="0" smtClean="0"/>
              <a:t>Aumentar la productividad de las actividades de desarrollo de software en escenarios globales.</a:t>
            </a:r>
          </a:p>
          <a:p>
            <a:r>
              <a:rPr lang="es-ES" dirty="0" smtClean="0"/>
              <a:t>Asegurar y mejorar la calidad de los productos desarrollados.</a:t>
            </a:r>
          </a:p>
          <a:p>
            <a:r>
              <a:rPr lang="es-ES" dirty="0" smtClean="0"/>
              <a:t>Incrementar el nivel competitivo de las organizaciones a nivel internacional.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</a:t>
            </a:r>
            <a:r>
              <a:rPr lang="es-ES" sz="2200" dirty="0" smtClean="0"/>
              <a:t>Objetivos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Motivación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  <a:ln w="381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s-ES" dirty="0" smtClean="0"/>
              <a:t>Elaborar una herramienta que facilite la gestión organizacional en el contexto del DGS y el seguimiento de los proyectos globalizados mediante técnicas de visualización.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Objetivo </a:t>
            </a:r>
            <a:r>
              <a:rPr lang="es-ES" dirty="0" smtClean="0"/>
              <a:t>principal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1" y="4280322"/>
            <a:ext cx="2736304" cy="173907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80322"/>
            <a:ext cx="2631856" cy="23695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363399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Geolocalización</a:t>
            </a:r>
            <a:r>
              <a:rPr lang="es-ES" dirty="0" smtClean="0"/>
              <a:t> de factorías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499992" y="3356992"/>
            <a:ext cx="4286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Visualización de </a:t>
            </a:r>
          </a:p>
          <a:p>
            <a:pPr algn="ctr"/>
            <a:r>
              <a:rPr lang="es-ES" dirty="0" smtClean="0"/>
              <a:t>medidas e indicadores</a:t>
            </a:r>
          </a:p>
          <a:p>
            <a:pPr algn="ctr"/>
            <a:r>
              <a:rPr lang="es-ES" dirty="0" smtClean="0"/>
              <a:t>mediante metáforas de visualización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684404" cy="45259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Objetivo </a:t>
            </a:r>
            <a:r>
              <a:rPr lang="es-ES" dirty="0" smtClean="0"/>
              <a:t>principal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2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Modelar una abstracción del mundo real relativa al contexto de DGS.</a:t>
            </a:r>
          </a:p>
          <a:p>
            <a:r>
              <a:rPr lang="es-ES" dirty="0" smtClean="0"/>
              <a:t>Seleccionar la información relevante utilizada en el contexto empresarial bajo el paradigma del DGS.</a:t>
            </a:r>
          </a:p>
          <a:p>
            <a:r>
              <a:rPr lang="es-ES" dirty="0" smtClean="0"/>
              <a:t>Analizar y estudiar técnicas de visualización para representar la información.</a:t>
            </a:r>
          </a:p>
          <a:p>
            <a:r>
              <a:rPr lang="es-ES" dirty="0" smtClean="0"/>
              <a:t>Diseñar un método que permita configurar la visualización y mostrar la información del modo más adecuado.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Objetivos</a:t>
            </a:r>
            <a:r>
              <a:rPr lang="es-ES" dirty="0" smtClean="0"/>
              <a:t> </a:t>
            </a:r>
            <a:r>
              <a:rPr lang="es-ES" dirty="0" smtClean="0"/>
              <a:t>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Investigar sobre librerías de generación de gráficos 3D.</a:t>
            </a:r>
          </a:p>
          <a:p>
            <a:r>
              <a:rPr lang="es-ES" dirty="0" smtClean="0"/>
              <a:t>Desarrollar un motor gráfico para la visualización de datos empleando modelos en 3D.</a:t>
            </a:r>
          </a:p>
          <a:p>
            <a:r>
              <a:rPr lang="es-ES" dirty="0" smtClean="0"/>
              <a:t>Analizar tecnologías y </a:t>
            </a:r>
            <a:r>
              <a:rPr lang="es-ES" i="1" dirty="0" err="1" smtClean="0"/>
              <a:t>frameworks</a:t>
            </a:r>
            <a:r>
              <a:rPr lang="es-ES" dirty="0" smtClean="0"/>
              <a:t> para el desarrollo de aplicaciones Web y visualización de información en la Web.</a:t>
            </a:r>
          </a:p>
          <a:p>
            <a:r>
              <a:rPr lang="es-ES" dirty="0" smtClean="0"/>
              <a:t>Desarrollar una aplicación web que permita la gestión organizacional de escenarios de desarrollo global y la visualización personalizada de información mediante gráficos en 3D.</a:t>
            </a:r>
          </a:p>
          <a:p>
            <a:r>
              <a:rPr lang="es-ES" dirty="0" smtClean="0"/>
              <a:t>Desarrollar las pruebas unitarias y funcionales del software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Objetivos</a:t>
            </a:r>
            <a:r>
              <a:rPr lang="es-ES" dirty="0" smtClean="0"/>
              <a:t> </a:t>
            </a:r>
            <a:r>
              <a:rPr lang="es-ES" dirty="0" smtClean="0"/>
              <a:t>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0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052736"/>
            <a:ext cx="7772400" cy="1828800"/>
          </a:xfrm>
        </p:spPr>
        <p:txBody>
          <a:bodyPr/>
          <a:lstStyle/>
          <a:p>
            <a:r>
              <a:rPr lang="es-ES" dirty="0" smtClean="0"/>
              <a:t>3. Estado del Arte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Global de Software</a:t>
            </a:r>
          </a:p>
          <a:p>
            <a:r>
              <a:rPr lang="es-ES" dirty="0" smtClean="0"/>
              <a:t>Calidad y medidas software</a:t>
            </a:r>
          </a:p>
          <a:p>
            <a:r>
              <a:rPr lang="es-ES" dirty="0" smtClean="0"/>
              <a:t>Visualización 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5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481328"/>
            <a:ext cx="8496944" cy="4525963"/>
          </a:xfrm>
        </p:spPr>
        <p:txBody>
          <a:bodyPr/>
          <a:lstStyle/>
          <a:p>
            <a:r>
              <a:rPr lang="es-ES" dirty="0" smtClean="0"/>
              <a:t>Definición de Calidad (DRAE 2006, 3ª edición):</a:t>
            </a:r>
          </a:p>
          <a:p>
            <a:pPr marL="109728" indent="0" algn="ctr">
              <a:buNone/>
            </a:pPr>
            <a:r>
              <a:rPr lang="es-ES" i="1" dirty="0" smtClean="0"/>
              <a:t>“Propiedad </a:t>
            </a:r>
            <a:r>
              <a:rPr lang="es-ES" i="1" dirty="0"/>
              <a:t>o conjunto de propiedades inherentes a algo, que permiten juzgar su valor</a:t>
            </a:r>
            <a:r>
              <a:rPr lang="es-ES" i="1" dirty="0" smtClean="0"/>
              <a:t>.”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 smtClean="0"/>
              <a:t>Subjetiva a los clientes y a las organizaciones.</a:t>
            </a:r>
          </a:p>
          <a:p>
            <a:r>
              <a:rPr lang="es-ES" dirty="0" smtClean="0"/>
              <a:t>Aparición de normas de calidad: ISO/IEC 25000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Estado del Arte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Calidad </a:t>
            </a:r>
            <a:r>
              <a:rPr lang="es-ES" dirty="0" smtClean="0"/>
              <a:t>y medidas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Consiste en transmitir información de un modo visual.</a:t>
            </a:r>
          </a:p>
          <a:p>
            <a:r>
              <a:rPr lang="es-ES" dirty="0" smtClean="0"/>
              <a:t>Permite el análisis de datos complejos por medio la exploración visual.</a:t>
            </a:r>
          </a:p>
          <a:p>
            <a:r>
              <a:rPr lang="es-ES" dirty="0" smtClean="0"/>
              <a:t>Explota la capacidad de percepción del sistema visual humano (procesos </a:t>
            </a:r>
            <a:r>
              <a:rPr lang="es-ES" dirty="0" err="1" smtClean="0"/>
              <a:t>preatentos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Estado del Arte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Visualización </a:t>
            </a:r>
            <a:r>
              <a:rPr lang="es-ES" dirty="0" smtClean="0"/>
              <a:t>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Categorías básicas que se procesan de forma </a:t>
            </a:r>
            <a:r>
              <a:rPr lang="es-ES" dirty="0" err="1" smtClean="0"/>
              <a:t>preatenta</a:t>
            </a:r>
            <a:r>
              <a:rPr lang="es-ES" dirty="0" smtClean="0"/>
              <a:t>:</a:t>
            </a:r>
          </a:p>
          <a:p>
            <a:r>
              <a:rPr lang="es-ES" dirty="0" smtClean="0"/>
              <a:t>Color</a:t>
            </a:r>
          </a:p>
          <a:p>
            <a:r>
              <a:rPr lang="es-ES" dirty="0" smtClean="0"/>
              <a:t>Forma</a:t>
            </a:r>
          </a:p>
          <a:p>
            <a:r>
              <a:rPr lang="es-ES" dirty="0" smtClean="0"/>
              <a:t>Movimiento</a:t>
            </a:r>
          </a:p>
          <a:p>
            <a:r>
              <a:rPr lang="es-ES" dirty="0" smtClean="0"/>
              <a:t>Localización espacial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Estado del Arte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Visualización </a:t>
            </a:r>
            <a:r>
              <a:rPr lang="es-ES" dirty="0" smtClean="0"/>
              <a:t>de medidas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5" y="2492896"/>
            <a:ext cx="2634962" cy="195860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3776"/>
            <a:ext cx="3527236" cy="179363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94" y="2492896"/>
            <a:ext cx="2602554" cy="193451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23" y="2492896"/>
            <a:ext cx="2710406" cy="201468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12" y="3160973"/>
            <a:ext cx="608014" cy="598364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Motivación y Objetivos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Estado del Arte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Resultados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Demostración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2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Método de Trabajo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51920" y="2931712"/>
            <a:ext cx="5040560" cy="1454888"/>
          </a:xfrm>
        </p:spPr>
        <p:txBody>
          <a:bodyPr>
            <a:normAutofit/>
          </a:bodyPr>
          <a:lstStyle/>
          <a:p>
            <a:r>
              <a:rPr lang="es-ES" dirty="0"/>
              <a:t>Marco de investigación </a:t>
            </a:r>
            <a:r>
              <a:rPr lang="es-ES" dirty="0" smtClean="0"/>
              <a:t>preliminar</a:t>
            </a:r>
          </a:p>
          <a:p>
            <a:r>
              <a:rPr lang="es-ES" dirty="0" smtClean="0"/>
              <a:t>Proceso </a:t>
            </a:r>
            <a:r>
              <a:rPr lang="es-ES" dirty="0"/>
              <a:t>Unificado de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Marco tecnológico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176464" cy="518634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 smtClean="0"/>
              <a:t>Método de Trabajo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Proceso </a:t>
            </a:r>
            <a:r>
              <a:rPr lang="es-ES" dirty="0" smtClean="0"/>
              <a:t>Unificado de Desarrollo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3826768" cy="4824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 smtClean="0"/>
              <a:t>Maven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Subversion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Tomcat</a:t>
            </a:r>
            <a:endParaRPr lang="es-ES" sz="2800" dirty="0"/>
          </a:p>
          <a:p>
            <a:r>
              <a:rPr lang="es-ES" sz="2800" dirty="0" err="1" smtClean="0"/>
              <a:t>MySQL</a:t>
            </a:r>
            <a:r>
              <a:rPr lang="es-ES" sz="2800" dirty="0" smtClean="0"/>
              <a:t> Server</a:t>
            </a:r>
          </a:p>
          <a:p>
            <a:r>
              <a:rPr lang="es-ES" sz="2800" dirty="0" smtClean="0"/>
              <a:t>Spring</a:t>
            </a:r>
          </a:p>
          <a:p>
            <a:r>
              <a:rPr lang="es-ES" sz="2800" dirty="0" smtClean="0"/>
              <a:t>Spring Security</a:t>
            </a:r>
          </a:p>
          <a:p>
            <a:r>
              <a:rPr lang="es-ES" sz="2800" dirty="0" err="1" smtClean="0"/>
              <a:t>Struts</a:t>
            </a:r>
            <a:r>
              <a:rPr lang="es-ES" sz="2800" dirty="0" smtClean="0"/>
              <a:t> 2</a:t>
            </a:r>
          </a:p>
          <a:p>
            <a:r>
              <a:rPr lang="es-ES" sz="2800" dirty="0" err="1" smtClean="0"/>
              <a:t>Hibernate</a:t>
            </a:r>
            <a:endParaRPr lang="es-ES" sz="2800" dirty="0" smtClean="0"/>
          </a:p>
          <a:p>
            <a:r>
              <a:rPr lang="es-ES" sz="2800" dirty="0" smtClean="0"/>
              <a:t>JPA</a:t>
            </a:r>
            <a:endParaRPr lang="es-ES" sz="2800" dirty="0"/>
          </a:p>
          <a:p>
            <a:r>
              <a:rPr lang="es-ES" sz="2800" dirty="0" smtClean="0"/>
              <a:t>JAXB</a:t>
            </a:r>
          </a:p>
          <a:p>
            <a:r>
              <a:rPr lang="es-ES" sz="2800" dirty="0"/>
              <a:t>Java </a:t>
            </a:r>
            <a:r>
              <a:rPr lang="es-ES" sz="2800" dirty="0" err="1"/>
              <a:t>OpenGL</a:t>
            </a:r>
            <a:endParaRPr lang="es-ES" sz="2800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Método de Trabajo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Marco </a:t>
            </a:r>
            <a:r>
              <a:rPr lang="es-ES" dirty="0" smtClean="0"/>
              <a:t>tecnológico</a:t>
            </a:r>
            <a:endParaRPr lang="es-ES" dirty="0"/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579788" y="1340768"/>
            <a:ext cx="4306447" cy="3600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800" dirty="0" err="1"/>
              <a:t>Displaytag</a:t>
            </a:r>
            <a:endParaRPr lang="es-ES" sz="2800" dirty="0"/>
          </a:p>
          <a:p>
            <a:r>
              <a:rPr lang="es-ES" sz="2800" dirty="0" err="1"/>
              <a:t>SiteMesh</a:t>
            </a:r>
            <a:endParaRPr lang="es-ES" sz="2800" dirty="0"/>
          </a:p>
          <a:p>
            <a:r>
              <a:rPr lang="es-ES" sz="2800" dirty="0"/>
              <a:t>JSTL</a:t>
            </a:r>
          </a:p>
          <a:p>
            <a:r>
              <a:rPr lang="es-ES" sz="2800" dirty="0"/>
              <a:t>JSON</a:t>
            </a:r>
          </a:p>
          <a:p>
            <a:r>
              <a:rPr lang="es-ES" sz="2800" dirty="0" err="1" smtClean="0"/>
              <a:t>JQuery</a:t>
            </a:r>
            <a:endParaRPr lang="es-ES" sz="2800" dirty="0" smtClean="0"/>
          </a:p>
          <a:p>
            <a:r>
              <a:rPr lang="es-ES" sz="2800" dirty="0" smtClean="0"/>
              <a:t>Google </a:t>
            </a:r>
            <a:r>
              <a:rPr lang="es-ES" sz="2800" dirty="0" err="1"/>
              <a:t>Maps</a:t>
            </a:r>
            <a:r>
              <a:rPr lang="es-ES" sz="2800" dirty="0"/>
              <a:t> API</a:t>
            </a:r>
          </a:p>
          <a:p>
            <a:r>
              <a:rPr lang="es-ES" sz="2800" dirty="0" err="1"/>
              <a:t>JUnit</a:t>
            </a:r>
            <a:endParaRPr lang="es-ES" sz="2800" dirty="0"/>
          </a:p>
          <a:p>
            <a:r>
              <a:rPr lang="es-ES" sz="2800" dirty="0"/>
              <a:t>Spring Test</a:t>
            </a:r>
          </a:p>
          <a:p>
            <a:r>
              <a:rPr lang="es-ES" sz="2800" dirty="0" err="1"/>
              <a:t>Canoo</a:t>
            </a:r>
            <a:r>
              <a:rPr lang="es-ES" sz="2800" dirty="0"/>
              <a:t> </a:t>
            </a:r>
            <a:r>
              <a:rPr lang="es-ES" sz="2800" dirty="0" err="1"/>
              <a:t>WebTest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Annotations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Reflection</a:t>
            </a:r>
            <a:r>
              <a:rPr lang="es-ES" sz="2800" dirty="0"/>
              <a:t> API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44624" y="1052736"/>
            <a:ext cx="7772400" cy="1828800"/>
          </a:xfrm>
        </p:spPr>
        <p:txBody>
          <a:bodyPr/>
          <a:lstStyle/>
          <a:p>
            <a:r>
              <a:rPr lang="es-ES" dirty="0" smtClean="0"/>
              <a:t>5. Resultados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inicial</a:t>
            </a:r>
          </a:p>
          <a:p>
            <a:r>
              <a:rPr lang="es-ES" dirty="0" smtClean="0"/>
              <a:t>Motor gráfico</a:t>
            </a:r>
          </a:p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Captura de requisitos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Resultados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Trabajo </a:t>
            </a:r>
            <a:r>
              <a:rPr lang="es-ES" dirty="0" smtClean="0"/>
              <a:t>inicial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7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Aplicación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1052736"/>
            <a:ext cx="7772400" cy="1828800"/>
          </a:xfrm>
        </p:spPr>
        <p:txBody>
          <a:bodyPr/>
          <a:lstStyle/>
          <a:p>
            <a:r>
              <a:rPr lang="es-ES" dirty="0" smtClean="0"/>
              <a:t>6. Demostración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1454888"/>
          </a:xfrm>
        </p:spPr>
        <p:txBody>
          <a:bodyPr>
            <a:normAutofit/>
          </a:bodyPr>
          <a:lstStyle/>
          <a:p>
            <a:r>
              <a:rPr lang="es-ES" sz="1900" dirty="0" smtClean="0"/>
              <a:t>http://alarcosj.esi.uclm.es/desglosa-web</a:t>
            </a:r>
            <a:endParaRPr lang="es-ES" sz="19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24544" y="1052736"/>
            <a:ext cx="7772400" cy="1828800"/>
          </a:xfrm>
        </p:spPr>
        <p:txBody>
          <a:bodyPr/>
          <a:lstStyle/>
          <a:p>
            <a:r>
              <a:rPr lang="es-ES" dirty="0" smtClean="0"/>
              <a:t>7. Conclusiones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969767" cy="145488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Aspectos destacables del resultado</a:t>
            </a:r>
          </a:p>
          <a:p>
            <a:r>
              <a:rPr lang="es-ES" dirty="0" smtClean="0"/>
              <a:t>Trabajo actual y futuro</a:t>
            </a:r>
          </a:p>
          <a:p>
            <a:r>
              <a:rPr lang="es-ES" dirty="0" smtClean="0"/>
              <a:t>Conocimientos 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9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 smtClean="0"/>
              <a:t>Conclusiones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Aspectos </a:t>
            </a:r>
            <a:r>
              <a:rPr lang="es-ES" dirty="0" smtClean="0"/>
              <a:t>destacables del resultado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540568" y="1052736"/>
            <a:ext cx="7772400" cy="1828800"/>
          </a:xfrm>
        </p:spPr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</a:p>
          <a:p>
            <a:r>
              <a:rPr lang="es-ES" dirty="0" smtClean="0"/>
              <a:t>Problemática</a:t>
            </a:r>
          </a:p>
          <a:p>
            <a:r>
              <a:rPr lang="es-ES" dirty="0" smtClean="0"/>
              <a:t>Qué se propone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Conclusiones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Trabajo </a:t>
            </a:r>
            <a:r>
              <a:rPr lang="es-ES" dirty="0" smtClean="0"/>
              <a:t>actual y futuro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Conclusiones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Conocimientos </a:t>
            </a:r>
            <a:r>
              <a:rPr lang="es-ES" dirty="0" smtClean="0"/>
              <a:t>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7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276872"/>
            <a:ext cx="8229600" cy="1143000"/>
          </a:xfrm>
        </p:spPr>
        <p:txBody>
          <a:bodyPr/>
          <a:lstStyle/>
          <a:p>
            <a:r>
              <a:rPr lang="es-ES" dirty="0" smtClean="0"/>
              <a:t>Gracias por su atención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Globalización (DRAE 2006, 3ª edición):</a:t>
            </a:r>
          </a:p>
          <a:p>
            <a:pPr marL="109728" indent="0">
              <a:buNone/>
            </a:pPr>
            <a:endParaRPr lang="es-ES" i="1" dirty="0" smtClean="0"/>
          </a:p>
          <a:p>
            <a:pPr marL="109728" indent="0" algn="ctr">
              <a:buNone/>
            </a:pPr>
            <a:r>
              <a:rPr lang="es-ES" i="1" dirty="0" smtClean="0"/>
              <a:t>“Tendencia </a:t>
            </a:r>
            <a:r>
              <a:rPr lang="es-ES" i="1" dirty="0"/>
              <a:t>de los mercados y de las empresas a extenderse, alcanzando una dimensión mundial que sobrepasa las fronteras nacionales</a:t>
            </a:r>
            <a:r>
              <a:rPr lang="es-ES" i="1" dirty="0" smtClean="0"/>
              <a:t>.”</a:t>
            </a:r>
            <a:endParaRPr lang="es-ES" i="1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al tema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0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sourcing</a:t>
            </a:r>
            <a:endParaRPr lang="es-ES" dirty="0" smtClean="0"/>
          </a:p>
          <a:p>
            <a:r>
              <a:rPr lang="es-ES" dirty="0" err="1" smtClean="0"/>
              <a:t>Outsourcing</a:t>
            </a:r>
            <a:endParaRPr lang="es-ES" dirty="0" smtClean="0"/>
          </a:p>
          <a:p>
            <a:r>
              <a:rPr lang="es-ES" dirty="0" err="1" smtClean="0"/>
              <a:t>Offshoring</a:t>
            </a:r>
            <a:endParaRPr lang="es-ES" dirty="0" smtClean="0"/>
          </a:p>
          <a:p>
            <a:r>
              <a:rPr lang="es-ES" dirty="0" err="1" smtClean="0"/>
              <a:t>Insourcing</a:t>
            </a: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al tema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717032"/>
            <a:ext cx="5575159" cy="235694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Desarrollo Global de Software (DGS)</a:t>
            </a:r>
          </a:p>
          <a:p>
            <a:r>
              <a:rPr lang="es-ES" dirty="0" smtClean="0"/>
              <a:t>Ventajas del DGS:</a:t>
            </a:r>
          </a:p>
          <a:p>
            <a:pPr lvl="1"/>
            <a:r>
              <a:rPr lang="es-ES" dirty="0" smtClean="0"/>
              <a:t>Acceso a profesionales especializados.</a:t>
            </a:r>
          </a:p>
          <a:p>
            <a:pPr lvl="1"/>
            <a:r>
              <a:rPr lang="es-ES" dirty="0" smtClean="0"/>
              <a:t>Mejoras en la productividad.</a:t>
            </a:r>
          </a:p>
          <a:p>
            <a:pPr lvl="1"/>
            <a:r>
              <a:rPr lang="es-ES" dirty="0" smtClean="0"/>
              <a:t>Compartición de conocimiento y experiencias.</a:t>
            </a:r>
          </a:p>
          <a:p>
            <a:pPr lvl="1"/>
            <a:r>
              <a:rPr lang="es-ES" dirty="0" smtClean="0"/>
              <a:t>Mayor proximidad al cliente.</a:t>
            </a:r>
          </a:p>
          <a:p>
            <a:r>
              <a:rPr lang="es-ES" dirty="0" smtClean="0"/>
              <a:t>Desafíos del DGS:</a:t>
            </a:r>
          </a:p>
          <a:p>
            <a:pPr lvl="1"/>
            <a:r>
              <a:rPr lang="es-ES" dirty="0"/>
              <a:t>Problemas estratégicos.</a:t>
            </a:r>
          </a:p>
          <a:p>
            <a:pPr lvl="1"/>
            <a:r>
              <a:rPr lang="es-ES" dirty="0"/>
              <a:t>Diferencias horarias y culturales.</a:t>
            </a:r>
          </a:p>
          <a:p>
            <a:pPr lvl="1"/>
            <a:r>
              <a:rPr lang="es-ES" dirty="0"/>
              <a:t>Comunicación inadecuada.</a:t>
            </a:r>
          </a:p>
          <a:p>
            <a:pPr lvl="1"/>
            <a:r>
              <a:rPr lang="es-ES" dirty="0"/>
              <a:t>Gestión del proyectos, procesos y conocimiento.</a:t>
            </a:r>
          </a:p>
          <a:p>
            <a:pPr lvl="1"/>
            <a:r>
              <a:rPr lang="es-ES" dirty="0"/>
              <a:t>Problemas técnicos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</a:t>
            </a:r>
            <a:r>
              <a:rPr lang="es-ES" dirty="0" smtClean="0"/>
              <a:t>al tema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Distribución de recursos.</a:t>
            </a:r>
          </a:p>
          <a:p>
            <a:r>
              <a:rPr lang="es-ES" dirty="0" smtClean="0"/>
              <a:t>Aumenta la complejidad organizacional.</a:t>
            </a:r>
          </a:p>
          <a:p>
            <a:r>
              <a:rPr lang="es-ES" dirty="0" smtClean="0"/>
              <a:t>Centros de desarrollo que funcionan como entes independientes.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650788">
            <a:off x="1749367" y="3809995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Calidad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623926">
            <a:off x="4894493" y="3869058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Productividad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53" y="4221312"/>
            <a:ext cx="1661112" cy="1745718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12134"/>
            <a:ext cx="1696500" cy="187221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Herramientas adaptadas al DGS que permitan:</a:t>
            </a:r>
          </a:p>
          <a:p>
            <a:r>
              <a:rPr lang="es-ES" dirty="0" smtClean="0"/>
              <a:t>Sintetizar la información relevante.</a:t>
            </a:r>
          </a:p>
          <a:p>
            <a:r>
              <a:rPr lang="es-ES" dirty="0" smtClean="0"/>
              <a:t>Visualizarla gráficamente de un modo apropiado.</a:t>
            </a:r>
          </a:p>
          <a:p>
            <a:r>
              <a:rPr lang="es-ES" dirty="0" smtClean="0"/>
              <a:t>Facilitar tareas de análisis y gestión.</a:t>
            </a:r>
          </a:p>
          <a:p>
            <a:r>
              <a:rPr lang="es-ES" dirty="0" smtClean="0"/>
              <a:t>Detectar riesgos y anomalías.</a:t>
            </a:r>
          </a:p>
          <a:p>
            <a:r>
              <a:rPr lang="es-ES" dirty="0" smtClean="0"/>
              <a:t>Ayudar en la toma de decisiones.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Qué </a:t>
            </a:r>
            <a:r>
              <a:rPr lang="es-ES" dirty="0" smtClean="0"/>
              <a:t>se propone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817829">
            <a:off x="1621356" y="4934101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Calidad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564478">
            <a:off x="5253832" y="5000220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Productividad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72400" cy="1828800"/>
          </a:xfrm>
        </p:spPr>
        <p:txBody>
          <a:bodyPr/>
          <a:lstStyle/>
          <a:p>
            <a:r>
              <a:rPr lang="es-ES" dirty="0" smtClean="0"/>
              <a:t>2. Motivación y Objetivos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Objetivo principal</a:t>
            </a:r>
          </a:p>
          <a:p>
            <a:r>
              <a:rPr lang="es-ES" dirty="0" smtClean="0"/>
              <a:t>Objetivos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699</Words>
  <Application>Microsoft Office PowerPoint</Application>
  <PresentationFormat>Presentación en pantalla (4:3)</PresentationFormat>
  <Paragraphs>185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Concurrencia</vt:lpstr>
      <vt:lpstr>DESGLOSA</vt:lpstr>
      <vt:lpstr>Contenidos</vt:lpstr>
      <vt:lpstr>1. Introducción</vt:lpstr>
      <vt:lpstr>Introducción Introducción al tema</vt:lpstr>
      <vt:lpstr>Introducción Introducción al tema</vt:lpstr>
      <vt:lpstr>Introducción Introducción al tema</vt:lpstr>
      <vt:lpstr>Introducción Problemática</vt:lpstr>
      <vt:lpstr>Introducción Qué se propone</vt:lpstr>
      <vt:lpstr>2. Motivación y Objetivos</vt:lpstr>
      <vt:lpstr>Motivación y Objetivos Motivación</vt:lpstr>
      <vt:lpstr>Motivación y Objetivos Motivación</vt:lpstr>
      <vt:lpstr>Motivación y Objetivos Objetivo principal</vt:lpstr>
      <vt:lpstr>Motivación y Objetivos Objetivo principal</vt:lpstr>
      <vt:lpstr>Motivación y Objetivos Objetivos parciales</vt:lpstr>
      <vt:lpstr>Motivación y Objetivos Objetivos parciales</vt:lpstr>
      <vt:lpstr>3. Estado del Arte</vt:lpstr>
      <vt:lpstr>Estado del Arte Calidad y medidas software</vt:lpstr>
      <vt:lpstr>Estado del Arte Visualización de medidas</vt:lpstr>
      <vt:lpstr>Estado del Arte Visualización de medidas</vt:lpstr>
      <vt:lpstr>4. Método de Trabajo</vt:lpstr>
      <vt:lpstr>Método de Trabajo Proceso Unificado de Desarrollo</vt:lpstr>
      <vt:lpstr>Método de Trabajo Marco tecnológico</vt:lpstr>
      <vt:lpstr>5. Resultados</vt:lpstr>
      <vt:lpstr>Resultados Trabajo inicial</vt:lpstr>
      <vt:lpstr>Resultados Motor gráfico</vt:lpstr>
      <vt:lpstr>Resultados Aplicación web</vt:lpstr>
      <vt:lpstr>6. Demostración</vt:lpstr>
      <vt:lpstr>7. Conclusiones</vt:lpstr>
      <vt:lpstr>Conclusiones Aspectos destacables del resultado</vt:lpstr>
      <vt:lpstr>Conclusiones Trabajo actual y futuro</vt:lpstr>
      <vt:lpstr>Conclusiones Conocimientos adquiridos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DESGLOSA</dc:title>
  <dc:creator>josedomingolopez</dc:creator>
  <cp:lastModifiedBy>josedomingolopez</cp:lastModifiedBy>
  <cp:revision>29</cp:revision>
  <dcterms:created xsi:type="dcterms:W3CDTF">2012-01-25T13:12:27Z</dcterms:created>
  <dcterms:modified xsi:type="dcterms:W3CDTF">2012-01-25T23:37:32Z</dcterms:modified>
</cp:coreProperties>
</file>