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000">
                <a:latin typeface="Calibri"/>
              </a:defRPr>
            </a:pPr>
            <a:r>
              <a:t>DATOS CONVOCATORIAS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Curso Académico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9039" y="1463040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" y="2130552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Código Convocatoria/Programa/Proyecto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9039" y="2130552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640080" y="2798064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Denominación Convocatoria/Programa/Proyecto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9039" y="2798064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9" name="TextBox 8"/>
          <p:cNvSpPr txBox="1"/>
          <p:nvPr/>
        </p:nvSpPr>
        <p:spPr>
          <a:xfrm>
            <a:off x="640080" y="3465576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Plazo de solicitudes: Desde… Hasta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9039" y="3465576"/>
            <a:ext cx="224028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6172199" y="3465576"/>
            <a:ext cx="9144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-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5079" y="3465576"/>
            <a:ext cx="224028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13" name="TextBox 12"/>
          <p:cNvSpPr txBox="1"/>
          <p:nvPr/>
        </p:nvSpPr>
        <p:spPr>
          <a:xfrm>
            <a:off x="640080" y="4133088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Tipo de entidad contraparte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9039" y="4133088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  <a:r>
              <a:t>Admón europea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8385047" y="4302252"/>
            <a:ext cx="228600" cy="164592"/>
          </a:xfrm>
          <a:prstGeom prst="downArrow">
            <a:avLst/>
          </a:prstGeom>
          <a:solidFill>
            <a:srgbClr val="8C8C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40080" y="4800600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Entidad contraparte (nombre)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49039" y="4800600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18" name="TextBox 17"/>
          <p:cNvSpPr txBox="1"/>
          <p:nvPr/>
        </p:nvSpPr>
        <p:spPr>
          <a:xfrm>
            <a:off x="640080" y="5468112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Duración de la estancia: número de meses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49039" y="5468112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640080" y="6135624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Fechas de estancia: Desde… Hasta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9039" y="6135624"/>
            <a:ext cx="224028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6172199" y="6135624"/>
            <a:ext cx="9144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-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55079" y="6135624"/>
            <a:ext cx="224028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24" name="TextBox 23"/>
          <p:cNvSpPr txBox="1"/>
          <p:nvPr/>
        </p:nvSpPr>
        <p:spPr>
          <a:xfrm>
            <a:off x="640080" y="6803136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Fuente de Financiación (UA, externa o mixta)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49039" y="6803136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640080" y="7470648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Subvención:</a:t>
            </a:r>
          </a:p>
        </p:txBody>
      </p:sp>
      <p:sp>
        <p:nvSpPr>
          <p:cNvPr id="27" name="Oval 26"/>
          <p:cNvSpPr/>
          <p:nvPr/>
        </p:nvSpPr>
        <p:spPr>
          <a:xfrm>
            <a:off x="3749039" y="7562088"/>
            <a:ext cx="201168" cy="201168"/>
          </a:xfrm>
          <a:prstGeom prst="ellipse">
            <a:avLst/>
          </a:prstGeom>
          <a:noFill/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023359" y="7543800"/>
            <a:ext cx="5486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Calibri"/>
              </a:defRPr>
            </a:pPr>
            <a:r>
              <a:t>Sí</a:t>
            </a:r>
          </a:p>
        </p:txBody>
      </p:sp>
      <p:sp>
        <p:nvSpPr>
          <p:cNvPr id="29" name="Oval 28"/>
          <p:cNvSpPr/>
          <p:nvPr/>
        </p:nvSpPr>
        <p:spPr>
          <a:xfrm>
            <a:off x="4800599" y="7562088"/>
            <a:ext cx="201168" cy="201168"/>
          </a:xfrm>
          <a:prstGeom prst="ellipse">
            <a:avLst/>
          </a:prstGeom>
          <a:noFill/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5074919" y="7543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Calibri"/>
              </a:defRPr>
            </a:pPr>
            <a:r>
              <a:t>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" y="8138160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Entidad que subvenciona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49039" y="8138160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  <a:r>
              <a:t>GVA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8385047" y="8307324"/>
            <a:ext cx="228600" cy="164592"/>
          </a:xfrm>
          <a:prstGeom prst="downArrow">
            <a:avLst/>
          </a:prstGeom>
          <a:solidFill>
            <a:srgbClr val="8C8C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40080" y="8805672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Importe convocatoria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49039" y="8805672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36" name="TextBox 35"/>
          <p:cNvSpPr txBox="1"/>
          <p:nvPr/>
        </p:nvSpPr>
        <p:spPr>
          <a:xfrm>
            <a:off x="640080" y="9473184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Descripción de la actividad realizada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49039" y="9473184"/>
            <a:ext cx="4937760" cy="109728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38" name="TextBox 37"/>
          <p:cNvSpPr txBox="1"/>
          <p:nvPr/>
        </p:nvSpPr>
        <p:spPr>
          <a:xfrm>
            <a:off x="640080" y="10735056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Publicación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749039" y="10735056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  <a:r>
              <a:t>BOUA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8385047" y="10904220"/>
            <a:ext cx="228600" cy="164592"/>
          </a:xfrm>
          <a:prstGeom prst="downArrow">
            <a:avLst/>
          </a:prstGeom>
          <a:solidFill>
            <a:srgbClr val="8C8C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640080" y="11402568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País de la intervención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49039" y="11402568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43" name="TextBox 42"/>
          <p:cNvSpPr txBox="1"/>
          <p:nvPr/>
        </p:nvSpPr>
        <p:spPr>
          <a:xfrm>
            <a:off x="640080" y="12070080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Continente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49039" y="12070080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</a:p>
        </p:txBody>
      </p:sp>
      <p:sp>
        <p:nvSpPr>
          <p:cNvPr id="45" name="TextBox 44"/>
          <p:cNvSpPr txBox="1"/>
          <p:nvPr/>
        </p:nvSpPr>
        <p:spPr>
          <a:xfrm>
            <a:off x="640080" y="12737592"/>
            <a:ext cx="292608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1C1C1C"/>
                </a:solidFill>
                <a:latin typeface="Calibri"/>
              </a:defRPr>
            </a:pPr>
            <a:r>
              <a:t>Servicio-centro-departamento de gestión en la UA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49039" y="12737592"/>
            <a:ext cx="4937760" cy="502920"/>
          </a:xfrm>
          <a:prstGeom prst="rect">
            <a:avLst/>
          </a:prstGeom>
          <a:solidFill>
            <a:srgbClr val="F8FAFC"/>
          </a:solidFill>
          <a:ln w="15875"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6464"/>
                </a:solidFill>
                <a:latin typeface="Calibri"/>
              </a:defRPr>
            </a:pPr>
            <a:r>
              <a:t>Seleccionar…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8385047" y="12906756"/>
            <a:ext cx="228600" cy="164592"/>
          </a:xfrm>
          <a:prstGeom prst="downArrow">
            <a:avLst/>
          </a:prstGeom>
          <a:solidFill>
            <a:srgbClr val="8C8C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