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Light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Light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Light-bold.fntdata"/><Relationship Id="rId18" Type="http://schemas.openxmlformats.org/officeDocument/2006/relationships/font" Target="fonts/Poppi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a99931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3a99931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9f8a4f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9f8a4f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c97927ef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c97927ef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c97927ef2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c97927ef2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c97927ef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c97927ef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9f2f57a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99f2f57a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1" name="Google Shape;11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9" name="Google Shape;29;p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" name="Google Shape;33;p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37" name="Google Shape;237;p1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1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39" name="Google Shape;239;p1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43" name="Google Shape;243;p1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5" name="Google Shape;245;p11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6" name="Google Shape;246;p11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1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55" name="Google Shape;255;p1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59" name="Google Shape;259;p1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66" name="Google Shape;266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68" name="Google Shape;268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" name="Google Shape;274;p1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13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13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13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13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hasCustomPrompt="1"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/>
          <p:nvPr>
            <p:ph hasCustomPrompt="1"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hasCustomPrompt="1"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hasCustomPrompt="1"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95" name="Google Shape;295;p1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99" name="Google Shape;299;p1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04" name="Google Shape;304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10" name="Google Shape;310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4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14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22" name="Google Shape;322;p1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6" name="Google Shape;326;p1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31" name="Google Shape;331;p1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" name="Google Shape;332;p1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37" name="Google Shape;337;p1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9" name="Google Shape;339;p15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0" name="Google Shape;340;p15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1" name="Google Shape;341;p1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1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1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49" name="Google Shape;349;p1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53" name="Google Shape;353;p1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58" name="Google Shape;358;p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60" name="Google Shape;360;p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" name="Google Shape;366;p16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16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76" name="Google Shape;376;p1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80" name="Google Shape;380;p1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85" name="Google Shape;385;p1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1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7" name="Google Shape;387;p1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91" name="Google Shape;391;p1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Google Shape;393;p17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4" name="Google Shape;394;p17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1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03" name="Google Shape;403;p1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07" name="Google Shape;407;p1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12" name="Google Shape;412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" name="Google Shape;413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14" name="Google Shape;414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18" name="Google Shape;418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1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18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8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18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33" name="Google Shape;433;p1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37" name="Google Shape;437;p1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42" name="Google Shape;442;p1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1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44" name="Google Shape;444;p1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1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48" name="Google Shape;448;p1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1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19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2" name="Google Shape;452;p19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9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19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9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9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9"/>
          <p:cNvSpPr txBox="1"/>
          <p:nvPr>
            <p:ph hasCustomPrompt="1"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58" name="Google Shape;458;p19"/>
          <p:cNvSpPr txBox="1"/>
          <p:nvPr>
            <p:ph hasCustomPrompt="1"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59" name="Google Shape;459;p19"/>
          <p:cNvSpPr txBox="1"/>
          <p:nvPr>
            <p:ph hasCustomPrompt="1"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" name="Google Shape;465;p1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1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68" name="Google Shape;468;p1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72" name="Google Shape;472;p1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77" name="Google Shape;477;p2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79" name="Google Shape;479;p2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83" name="Google Shape;483;p2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5" name="Google Shape;485;p2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6" name="Google Shape;486;p2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9" name="Google Shape;489;p2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2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94" name="Google Shape;494;p2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0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20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0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0" name="Google Shape;500;p20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hasCustomPrompt="1"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2" name="Google Shape;502;p20"/>
          <p:cNvSpPr txBox="1"/>
          <p:nvPr>
            <p:ph hasCustomPrompt="1"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503" name="Google Shape;503;p2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04" name="Google Shape;504;p2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8" name="Google Shape;38;p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3"/>
          <p:cNvSpPr txBox="1"/>
          <p:nvPr>
            <p:ph hasCustomPrompt="1"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7" name="Google Shape;57;p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" name="Google Shape;61;p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09" name="Google Shape;509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11" name="Google Shape;511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4" name="Google Shape;514;p2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8" name="Google Shape;518;p2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1" name="Google Shape;521;p2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p2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p2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2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26" name="Google Shape;526;p2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1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0" name="Google Shape;530;p21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21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1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4" name="Google Shape;534;p21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1"/>
          <p:cNvSpPr txBox="1"/>
          <p:nvPr>
            <p:ph hasCustomPrompt="1"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6" name="Google Shape;536;p21"/>
          <p:cNvSpPr txBox="1"/>
          <p:nvPr>
            <p:ph hasCustomPrompt="1"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7" name="Google Shape;537;p21"/>
          <p:cNvSpPr txBox="1"/>
          <p:nvPr>
            <p:ph hasCustomPrompt="1"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538" name="Google Shape;538;p2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39" name="Google Shape;539;p2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44" name="Google Shape;544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46" name="Google Shape;546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2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2" name="Google Shape;552;p2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3" name="Google Shape;553;p22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4" name="Google Shape;554;p22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6" name="Google Shape;556;p22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22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8" name="Google Shape;558;p22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2" name="Google Shape;562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67" name="Google Shape;567;p2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71" name="Google Shape;571;p2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76" name="Google Shape;576;p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78" name="Google Shape;578;p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2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82" name="Google Shape;582;p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4" name="Google Shape;584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5" name="Google Shape;585;p23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6" name="Google Shape;586;p23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3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8" name="Google Shape;588;p23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0" name="Google Shape;590;p23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23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2" name="Google Shape;592;p23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6" name="Google Shape;596;p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p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01" name="Google Shape;601;p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05" name="Google Shape;605;p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10" name="Google Shape;610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16" name="Google Shape;616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2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24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0" name="Google Shape;620;p24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4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2" name="Google Shape;622;p24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4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24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4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24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30" name="Google Shape;630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35" name="Google Shape;635;p2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39" name="Google Shape;639;p2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44" name="Google Shape;644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46" name="Google Shape;646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2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50" name="Google Shape;650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2" name="Google Shape;652;p2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3" name="Google Shape;653;p2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6" name="Google Shape;656;p2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7" name="Google Shape;657;p2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8" name="Google Shape;658;p2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2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61" name="Google Shape;661;p2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25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p25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5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25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p25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p25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25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4" name="Google Shape;674;p2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75" name="Google Shape;675;p2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80" name="Google Shape;680;p2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2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8" name="Google Shape;688;p2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26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0" name="Google Shape;690;p26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26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2" name="Google Shape;692;p26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6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4" name="Google Shape;694;p26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6" name="Google Shape;696;p26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26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8" name="Google Shape;698;p26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26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0" name="Google Shape;700;p26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2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4" name="Google Shape;704;p2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7" name="Google Shape;707;p2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9" name="Google Shape;709;p2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13" name="Google Shape;713;p2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18" name="Google Shape;718;p2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9" name="Google Shape;719;p2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20" name="Google Shape;720;p2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724" name="Google Shape;724;p2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6" name="Google Shape;726;p27"/>
          <p:cNvSpPr txBox="1"/>
          <p:nvPr>
            <p:ph hasCustomPrompt="1"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7" name="Google Shape;727;p27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8" name="Google Shape;728;p27"/>
          <p:cNvSpPr txBox="1"/>
          <p:nvPr>
            <p:ph hasCustomPrompt="1"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9" name="Google Shape;729;p27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0" name="Google Shape;730;p27"/>
          <p:cNvSpPr txBox="1"/>
          <p:nvPr>
            <p:ph hasCustomPrompt="1"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1" name="Google Shape;731;p27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2" name="Google Shape;732;p2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5" name="Google Shape;735;p2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6" name="Google Shape;736;p2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7" name="Google Shape;737;p2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8" name="Google Shape;738;p2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2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40" name="Google Shape;740;p2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4" name="Google Shape;744;p2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1" name="Google Shape;751;p2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2" name="Google Shape;752;p2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p2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2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56" name="Google Shape;756;p2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2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grpSp>
        <p:nvGrpSpPr>
          <p:cNvPr id="760" name="Google Shape;760;p2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61" name="Google Shape;761;p2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2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66" name="Google Shape;766;p2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2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68" name="Google Shape;768;p2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772" name="Google Shape;772;p2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9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5" name="Google Shape;775;p29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6" name="Google Shape;776;p29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2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2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2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85" name="Google Shape;785;p2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89" name="Google Shape;789;p2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95" name="Google Shape;795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99" name="Google Shape;799;p30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4" name="Google Shape;804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5" name="Google Shape;805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806" name="Google Shape;806;p30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808" name="Google Shape;808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chemeClr val="lt2"/>
                  </a:gs>
                  <a:gs pos="50000">
                    <a:schemeClr val="accent2"/>
                  </a:gs>
                  <a:gs pos="100000">
                    <a:schemeClr val="lt2"/>
                  </a:gs>
                </a:gsLst>
                <a:lin ang="10801400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812" name="Google Shape;812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50000">
                    <a:schemeClr val="accent2"/>
                  </a:gs>
                  <a:gs pos="100000">
                    <a:schemeClr val="lt2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4" name="Google Shape;814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815" name="Google Shape;815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7" name="Google Shape;817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818" name="Google Shape;818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0" name="Google Shape;820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821" name="Google Shape;821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3" name="Google Shape;823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5" name="Google Shape;825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26" name="Google Shape;826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27" name="Google Shape;827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1" name="Google Shape;831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32" name="Google Shape;832;p3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3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0">
            <a:hlinkClick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6" name="Google Shape;836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37" name="Google Shape;837;p30">
            <a:hlinkClick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Vs Solution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38" name="Google Shape;838;p30">
            <a:hlinkClick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Product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39" name="Google Shape;839;p3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&amp; Competition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0" name="Google Shape;840;p3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Model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41" name="Google Shape;841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6" name="Google Shape;846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7" name="Google Shape;847;p3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49" name="Google Shape;849;p3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0">
            <a:hlinkClick action="ppaction://hlinksldjump" r:id="rId3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2" name="Google Shape;852;p30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3" name="Google Shape;85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3" name="Google Shape;73;p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9" name="Google Shape;79;p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4" name="Google Shape;84;p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5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5" name="Google Shape;105;p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9" name="Google Shape;109;p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14" name="Google Shape;114;p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31" name="Google Shape;131;p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35" name="Google Shape;135;p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40" name="Google Shape;140;p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58" name="Google Shape;158;p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62" name="Google Shape;162;p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7" name="Google Shape;167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9" name="Google Shape;169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8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6" name="Google Shape;176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84" name="Google Shape;184;p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8" name="Google Shape;188;p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93" name="Google Shape;193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" name="Google Shape;201;p9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1" name="Google Shape;211;p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15" name="Google Shape;215;p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28" name="Google Shape;228;p1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32" name="Google Shape;232;p1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Relationship Id="rId6" Type="http://schemas.openxmlformats.org/officeDocument/2006/relationships/slide" Target="/ppt/slides/slide9.xml"/><Relationship Id="rId7" Type="http://schemas.openxmlformats.org/officeDocument/2006/relationships/slide" Target="/ppt/slides/slide9.xm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3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59" name="Google Shape;859;p3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3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63" name="Google Shape;863;p3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64" name="Google Shape;864;p3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31"/>
          <p:cNvSpPr/>
          <p:nvPr/>
        </p:nvSpPr>
        <p:spPr>
          <a:xfrm>
            <a:off x="3282550" y="3237825"/>
            <a:ext cx="44595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1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Xiaobo, Killé, Gloria, Armen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1">
            <a:hlinkClick action="ppaction://hlinksldjump" r:id="rId4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31">
            <a:hlinkClick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72" name="Google Shape;872;p31">
            <a:hlinkClick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songs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3" name="Google Shape;873;p31">
            <a:hlinkClick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Clusters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4" name="Google Shape;874;p3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Models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5" name="Google Shape;875;p31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team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76" name="Google Shape;876;p3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0" name="Google Shape;880;p3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1" name="Google Shape;881;p3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2" name="Google Shape;882;p3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1"/>
          <p:cNvSpPr txBox="1"/>
          <p:nvPr>
            <p:ph type="ctrTitle"/>
          </p:nvPr>
        </p:nvSpPr>
        <p:spPr>
          <a:xfrm>
            <a:off x="2334700" y="1088913"/>
            <a:ext cx="68085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2"/>
                </a:solidFill>
              </a:rPr>
              <a:t>MUSIC APP</a:t>
            </a:r>
            <a:r>
              <a:rPr lang="en" sz="5600"/>
              <a:t> </a:t>
            </a:r>
            <a:r>
              <a:rPr lang="en" sz="6400"/>
              <a:t>Recommender</a:t>
            </a:r>
            <a:endParaRPr b="0" sz="5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84" name="Google Shape;884;p3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85" name="Google Shape;885;p3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3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88" name="Google Shape;888;p3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91" name="Google Shape;891;p3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31">
            <a:hlinkClick action="ppaction://hlinksldjump" r:id="rId6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4" name="Google Shape;894;p3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31"/>
          <p:cNvCxnSpPr>
            <a:endCxn id="896" idx="6"/>
          </p:cNvCxnSpPr>
          <p:nvPr/>
        </p:nvCxnSpPr>
        <p:spPr>
          <a:xfrm flipH="1" rot="10800000">
            <a:off x="2705497" y="4907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31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7" name="Google Shape;89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8325" y="115765"/>
            <a:ext cx="2311603" cy="6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2"/>
          <p:cNvSpPr txBox="1"/>
          <p:nvPr>
            <p:ph idx="1" type="subTitle"/>
          </p:nvPr>
        </p:nvSpPr>
        <p:spPr>
          <a:xfrm>
            <a:off x="409150" y="2674500"/>
            <a:ext cx="4119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/>
              <a:t>36229 </a:t>
            </a:r>
            <a:endParaRPr b="1" sz="5300"/>
          </a:p>
        </p:txBody>
      </p:sp>
      <p:sp>
        <p:nvSpPr>
          <p:cNvPr id="903" name="Google Shape;903;p32"/>
          <p:cNvSpPr txBox="1"/>
          <p:nvPr>
            <p:ph type="title"/>
          </p:nvPr>
        </p:nvSpPr>
        <p:spPr>
          <a:xfrm>
            <a:off x="409150" y="822791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Number of Songs</a:t>
            </a:r>
            <a:endParaRPr sz="4700"/>
          </a:p>
        </p:txBody>
      </p:sp>
      <p:grpSp>
        <p:nvGrpSpPr>
          <p:cNvPr id="904" name="Google Shape;904;p3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05" name="Google Shape;905;p3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08" name="Google Shape;908;p3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0" name="Google Shape;910;p3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32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32"/>
          <p:cNvCxnSpPr>
            <a:endCxn id="911" idx="2"/>
          </p:cNvCxnSpPr>
          <p:nvPr/>
        </p:nvCxnSpPr>
        <p:spPr>
          <a:xfrm flipH="1" rot="10800000">
            <a:off x="2705410" y="4907525"/>
            <a:ext cx="5619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2"/>
          <p:cNvCxnSpPr/>
          <p:nvPr/>
        </p:nvCxnSpPr>
        <p:spPr>
          <a:xfrm>
            <a:off x="1274750" y="2337375"/>
            <a:ext cx="105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5" name="Google Shape;915;p32"/>
          <p:cNvSpPr txBox="1"/>
          <p:nvPr/>
        </p:nvSpPr>
        <p:spPr>
          <a:xfrm>
            <a:off x="5251675" y="1176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sz="4800"/>
          </a:p>
        </p:txBody>
      </p:sp>
      <p:sp>
        <p:nvSpPr>
          <p:cNvPr id="916" name="Google Shape;916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2"/>
          <p:cNvSpPr txBox="1"/>
          <p:nvPr/>
        </p:nvSpPr>
        <p:spPr>
          <a:xfrm>
            <a:off x="4691875" y="2416200"/>
            <a:ext cx="411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Kmean(100)</a:t>
            </a:r>
            <a:r>
              <a:rPr b="1" lang="en" sz="3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3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8" name="Google Shape;918;p32"/>
          <p:cNvSpPr txBox="1"/>
          <p:nvPr/>
        </p:nvSpPr>
        <p:spPr>
          <a:xfrm>
            <a:off x="4691875" y="3247800"/>
            <a:ext cx="411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Kmean(200) </a:t>
            </a:r>
            <a:endParaRPr b="1" sz="3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3"/>
          <p:cNvSpPr txBox="1"/>
          <p:nvPr>
            <p:ph idx="1" type="subTitle"/>
          </p:nvPr>
        </p:nvSpPr>
        <p:spPr>
          <a:xfrm>
            <a:off x="1629506" y="2572625"/>
            <a:ext cx="61425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Cluster 1:  </a:t>
            </a:r>
            <a:r>
              <a:rPr b="1" lang="en" sz="1900"/>
              <a:t>200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Cluster 2: 100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Cluster 3: 100 with less columns</a:t>
            </a:r>
            <a:endParaRPr b="1" sz="1900"/>
          </a:p>
        </p:txBody>
      </p:sp>
      <p:sp>
        <p:nvSpPr>
          <p:cNvPr id="924" name="Google Shape;924;p33"/>
          <p:cNvSpPr txBox="1"/>
          <p:nvPr>
            <p:ph type="title"/>
          </p:nvPr>
        </p:nvSpPr>
        <p:spPr>
          <a:xfrm>
            <a:off x="2510050" y="1822675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4151050" y="1038350"/>
            <a:ext cx="841800" cy="8418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3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27" name="Google Shape;927;p3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30" name="Google Shape;930;p3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2" name="Google Shape;932;p3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33"/>
          <p:cNvSpPr/>
          <p:nvPr/>
        </p:nvSpPr>
        <p:spPr>
          <a:xfrm>
            <a:off x="345468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4" name="Google Shape;934;p33"/>
          <p:cNvCxnSpPr>
            <a:endCxn id="933" idx="2"/>
          </p:cNvCxnSpPr>
          <p:nvPr/>
        </p:nvCxnSpPr>
        <p:spPr>
          <a:xfrm flipH="1" rot="10800000">
            <a:off x="2705581" y="4907525"/>
            <a:ext cx="74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5" name="Google Shape;935;p33"/>
          <p:cNvGrpSpPr/>
          <p:nvPr/>
        </p:nvGrpSpPr>
        <p:grpSpPr>
          <a:xfrm>
            <a:off x="4329598" y="1246148"/>
            <a:ext cx="484690" cy="426211"/>
            <a:chOff x="5950209" y="1345471"/>
            <a:chExt cx="363309" cy="319475"/>
          </a:xfrm>
        </p:grpSpPr>
        <p:sp>
          <p:nvSpPr>
            <p:cNvPr id="936" name="Google Shape;936;p33"/>
            <p:cNvSpPr/>
            <p:nvPr/>
          </p:nvSpPr>
          <p:spPr>
            <a:xfrm>
              <a:off x="5950209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5" y="697"/>
                  </a:moveTo>
                  <a:lnTo>
                    <a:pt x="11205" y="9760"/>
                  </a:lnTo>
                  <a:lnTo>
                    <a:pt x="696" y="9760"/>
                  </a:lnTo>
                  <a:lnTo>
                    <a:pt x="696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1" y="10465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6057504" y="1451972"/>
              <a:ext cx="148993" cy="148962"/>
            </a:xfrm>
            <a:custGeom>
              <a:rect b="b" l="l" r="r" t="t"/>
              <a:pathLst>
                <a:path extrusionOk="0" h="4880" w="4881">
                  <a:moveTo>
                    <a:pt x="2445" y="696"/>
                  </a:moveTo>
                  <a:cubicBezTo>
                    <a:pt x="3399" y="696"/>
                    <a:pt x="4185" y="1481"/>
                    <a:pt x="4185" y="2444"/>
                  </a:cubicBezTo>
                  <a:cubicBezTo>
                    <a:pt x="4185" y="2632"/>
                    <a:pt x="4149" y="2819"/>
                    <a:pt x="4095" y="2989"/>
                  </a:cubicBezTo>
                  <a:lnTo>
                    <a:pt x="3221" y="2489"/>
                  </a:lnTo>
                  <a:lnTo>
                    <a:pt x="2873" y="3087"/>
                  </a:lnTo>
                  <a:lnTo>
                    <a:pt x="3747" y="3595"/>
                  </a:lnTo>
                  <a:cubicBezTo>
                    <a:pt x="3426" y="3952"/>
                    <a:pt x="2962" y="4184"/>
                    <a:pt x="2445" y="4184"/>
                  </a:cubicBezTo>
                  <a:cubicBezTo>
                    <a:pt x="1481" y="4184"/>
                    <a:pt x="696" y="3399"/>
                    <a:pt x="696" y="2444"/>
                  </a:cubicBezTo>
                  <a:cubicBezTo>
                    <a:pt x="696" y="1481"/>
                    <a:pt x="1481" y="696"/>
                    <a:pt x="2445" y="696"/>
                  </a:cubicBezTo>
                  <a:close/>
                  <a:moveTo>
                    <a:pt x="2445" y="0"/>
                  </a:moveTo>
                  <a:cubicBezTo>
                    <a:pt x="1098" y="0"/>
                    <a:pt x="1" y="1097"/>
                    <a:pt x="1" y="2444"/>
                  </a:cubicBezTo>
                  <a:cubicBezTo>
                    <a:pt x="1" y="3783"/>
                    <a:pt x="1098" y="4880"/>
                    <a:pt x="2445" y="4880"/>
                  </a:cubicBezTo>
                  <a:cubicBezTo>
                    <a:pt x="3792" y="4880"/>
                    <a:pt x="4880" y="3783"/>
                    <a:pt x="4880" y="2444"/>
                  </a:cubicBezTo>
                  <a:cubicBezTo>
                    <a:pt x="4880" y="1097"/>
                    <a:pt x="3792" y="0"/>
                    <a:pt x="2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6227712" y="1515678"/>
              <a:ext cx="31868" cy="21551"/>
            </a:xfrm>
            <a:custGeom>
              <a:rect b="b" l="l" r="r" t="t"/>
              <a:pathLst>
                <a:path extrusionOk="0" h="706" w="1044">
                  <a:moveTo>
                    <a:pt x="0" y="1"/>
                  </a:moveTo>
                  <a:lnTo>
                    <a:pt x="0" y="705"/>
                  </a:lnTo>
                  <a:lnTo>
                    <a:pt x="1044" y="705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004147" y="1515678"/>
              <a:ext cx="32143" cy="21551"/>
            </a:xfrm>
            <a:custGeom>
              <a:rect b="b" l="l" r="r" t="t"/>
              <a:pathLst>
                <a:path extrusionOk="0" h="706" w="1053">
                  <a:moveTo>
                    <a:pt x="0" y="1"/>
                  </a:moveTo>
                  <a:lnTo>
                    <a:pt x="0" y="705"/>
                  </a:lnTo>
                  <a:lnTo>
                    <a:pt x="1053" y="705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209732" y="1453316"/>
              <a:ext cx="38156" cy="34341"/>
            </a:xfrm>
            <a:custGeom>
              <a:rect b="b" l="l" r="r" t="t"/>
              <a:pathLst>
                <a:path extrusionOk="0" h="1125" w="1250">
                  <a:moveTo>
                    <a:pt x="901" y="1"/>
                  </a:moveTo>
                  <a:lnTo>
                    <a:pt x="0" y="527"/>
                  </a:lnTo>
                  <a:lnTo>
                    <a:pt x="348" y="1125"/>
                  </a:lnTo>
                  <a:lnTo>
                    <a:pt x="1249" y="60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016112" y="1565251"/>
              <a:ext cx="38431" cy="34341"/>
            </a:xfrm>
            <a:custGeom>
              <a:rect b="b" l="l" r="r" t="t"/>
              <a:pathLst>
                <a:path extrusionOk="0" h="1125" w="1259">
                  <a:moveTo>
                    <a:pt x="902" y="0"/>
                  </a:moveTo>
                  <a:lnTo>
                    <a:pt x="1" y="518"/>
                  </a:lnTo>
                  <a:lnTo>
                    <a:pt x="348" y="1124"/>
                  </a:lnTo>
                  <a:lnTo>
                    <a:pt x="1258" y="598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6170783" y="1410581"/>
              <a:ext cx="34341" cy="38126"/>
            </a:xfrm>
            <a:custGeom>
              <a:rect b="b" l="l" r="r" t="t"/>
              <a:pathLst>
                <a:path extrusionOk="0" h="1249" w="1125">
                  <a:moveTo>
                    <a:pt x="518" y="0"/>
                  </a:moveTo>
                  <a:lnTo>
                    <a:pt x="1" y="901"/>
                  </a:lnTo>
                  <a:lnTo>
                    <a:pt x="598" y="1249"/>
                  </a:lnTo>
                  <a:lnTo>
                    <a:pt x="1125" y="34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6121240" y="1398859"/>
              <a:ext cx="21245" cy="31899"/>
            </a:xfrm>
            <a:custGeom>
              <a:rect b="b" l="l" r="r" t="t"/>
              <a:pathLst>
                <a:path extrusionOk="0" h="1045" w="696">
                  <a:moveTo>
                    <a:pt x="0" y="0"/>
                  </a:moveTo>
                  <a:lnTo>
                    <a:pt x="0" y="1044"/>
                  </a:lnTo>
                  <a:lnTo>
                    <a:pt x="696" y="1044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6058878" y="1410581"/>
              <a:ext cx="34615" cy="38126"/>
            </a:xfrm>
            <a:custGeom>
              <a:rect b="b" l="l" r="r" t="t"/>
              <a:pathLst>
                <a:path extrusionOk="0" h="1249" w="1134">
                  <a:moveTo>
                    <a:pt x="607" y="0"/>
                  </a:moveTo>
                  <a:lnTo>
                    <a:pt x="0" y="348"/>
                  </a:lnTo>
                  <a:lnTo>
                    <a:pt x="526" y="1249"/>
                  </a:lnTo>
                  <a:lnTo>
                    <a:pt x="1133" y="90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016112" y="1453316"/>
              <a:ext cx="38431" cy="34615"/>
            </a:xfrm>
            <a:custGeom>
              <a:rect b="b" l="l" r="r" t="t"/>
              <a:pathLst>
                <a:path extrusionOk="0" h="1134" w="1259">
                  <a:moveTo>
                    <a:pt x="348" y="1"/>
                  </a:moveTo>
                  <a:lnTo>
                    <a:pt x="1" y="607"/>
                  </a:lnTo>
                  <a:lnTo>
                    <a:pt x="902" y="1134"/>
                  </a:lnTo>
                  <a:lnTo>
                    <a:pt x="1258" y="52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6209732" y="1565251"/>
              <a:ext cx="38156" cy="34341"/>
            </a:xfrm>
            <a:custGeom>
              <a:rect b="b" l="l" r="r" t="t"/>
              <a:pathLst>
                <a:path extrusionOk="0" h="1125" w="1250">
                  <a:moveTo>
                    <a:pt x="348" y="0"/>
                  </a:moveTo>
                  <a:lnTo>
                    <a:pt x="0" y="598"/>
                  </a:lnTo>
                  <a:lnTo>
                    <a:pt x="901" y="1124"/>
                  </a:lnTo>
                  <a:lnTo>
                    <a:pt x="1249" y="51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8" name="Google Shape;948;p33"/>
          <p:cNvGrpSpPr/>
          <p:nvPr/>
        </p:nvGrpSpPr>
        <p:grpSpPr>
          <a:xfrm>
            <a:off x="1237814" y="2524559"/>
            <a:ext cx="391686" cy="295359"/>
            <a:chOff x="6959152" y="2542570"/>
            <a:chExt cx="363278" cy="276709"/>
          </a:xfrm>
        </p:grpSpPr>
        <p:sp>
          <p:nvSpPr>
            <p:cNvPr id="949" name="Google Shape;949;p33"/>
            <p:cNvSpPr/>
            <p:nvPr/>
          </p:nvSpPr>
          <p:spPr>
            <a:xfrm>
              <a:off x="7087662" y="2608473"/>
              <a:ext cx="115781" cy="144902"/>
            </a:xfrm>
            <a:custGeom>
              <a:rect b="b" l="l" r="r" t="t"/>
              <a:pathLst>
                <a:path extrusionOk="0" h="4747" w="3793">
                  <a:moveTo>
                    <a:pt x="697" y="1258"/>
                  </a:moveTo>
                  <a:lnTo>
                    <a:pt x="2481" y="2373"/>
                  </a:lnTo>
                  <a:lnTo>
                    <a:pt x="697" y="3489"/>
                  </a:lnTo>
                  <a:lnTo>
                    <a:pt x="697" y="1258"/>
                  </a:lnTo>
                  <a:close/>
                  <a:moveTo>
                    <a:pt x="1" y="0"/>
                  </a:moveTo>
                  <a:lnTo>
                    <a:pt x="1" y="4746"/>
                  </a:lnTo>
                  <a:lnTo>
                    <a:pt x="3792" y="23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6959152" y="2542570"/>
              <a:ext cx="363278" cy="276709"/>
            </a:xfrm>
            <a:custGeom>
              <a:rect b="b" l="l" r="r" t="t"/>
              <a:pathLst>
                <a:path extrusionOk="0" h="9065" w="11901">
                  <a:moveTo>
                    <a:pt x="10161" y="696"/>
                  </a:moveTo>
                  <a:cubicBezTo>
                    <a:pt x="10732" y="696"/>
                    <a:pt x="11205" y="1169"/>
                    <a:pt x="11205" y="1749"/>
                  </a:cubicBezTo>
                  <a:lnTo>
                    <a:pt x="11205" y="7325"/>
                  </a:lnTo>
                  <a:cubicBezTo>
                    <a:pt x="11205" y="7905"/>
                    <a:pt x="10732" y="8368"/>
                    <a:pt x="10161" y="8368"/>
                  </a:cubicBezTo>
                  <a:lnTo>
                    <a:pt x="1740" y="8368"/>
                  </a:lnTo>
                  <a:cubicBezTo>
                    <a:pt x="1169" y="8368"/>
                    <a:pt x="696" y="7905"/>
                    <a:pt x="696" y="7325"/>
                  </a:cubicBezTo>
                  <a:lnTo>
                    <a:pt x="696" y="1749"/>
                  </a:lnTo>
                  <a:cubicBezTo>
                    <a:pt x="696" y="1169"/>
                    <a:pt x="1169" y="696"/>
                    <a:pt x="1740" y="696"/>
                  </a:cubicBezTo>
                  <a:close/>
                  <a:moveTo>
                    <a:pt x="1740" y="1"/>
                  </a:moveTo>
                  <a:cubicBezTo>
                    <a:pt x="776" y="1"/>
                    <a:pt x="0" y="786"/>
                    <a:pt x="0" y="1749"/>
                  </a:cubicBezTo>
                  <a:lnTo>
                    <a:pt x="0" y="7325"/>
                  </a:lnTo>
                  <a:cubicBezTo>
                    <a:pt x="0" y="8288"/>
                    <a:pt x="776" y="9064"/>
                    <a:pt x="1740" y="9064"/>
                  </a:cubicBezTo>
                  <a:lnTo>
                    <a:pt x="10161" y="9064"/>
                  </a:lnTo>
                  <a:cubicBezTo>
                    <a:pt x="11125" y="9064"/>
                    <a:pt x="11901" y="8288"/>
                    <a:pt x="11901" y="7325"/>
                  </a:cubicBezTo>
                  <a:lnTo>
                    <a:pt x="11901" y="1749"/>
                  </a:lnTo>
                  <a:cubicBezTo>
                    <a:pt x="11901" y="786"/>
                    <a:pt x="11125" y="1"/>
                    <a:pt x="10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33"/>
          <p:cNvGrpSpPr/>
          <p:nvPr/>
        </p:nvGrpSpPr>
        <p:grpSpPr>
          <a:xfrm>
            <a:off x="1237826" y="3099034"/>
            <a:ext cx="391683" cy="295387"/>
            <a:chOff x="7968064" y="2542570"/>
            <a:chExt cx="363309" cy="276709"/>
          </a:xfrm>
        </p:grpSpPr>
        <p:sp>
          <p:nvSpPr>
            <p:cNvPr id="952" name="Google Shape;952;p33"/>
            <p:cNvSpPr/>
            <p:nvPr/>
          </p:nvSpPr>
          <p:spPr>
            <a:xfrm>
              <a:off x="7968064" y="2542570"/>
              <a:ext cx="363309" cy="276709"/>
            </a:xfrm>
            <a:custGeom>
              <a:rect b="b" l="l" r="r" t="t"/>
              <a:pathLst>
                <a:path extrusionOk="0" h="9065" w="11902">
                  <a:moveTo>
                    <a:pt x="10153" y="696"/>
                  </a:moveTo>
                  <a:cubicBezTo>
                    <a:pt x="10733" y="696"/>
                    <a:pt x="11205" y="1169"/>
                    <a:pt x="11205" y="1749"/>
                  </a:cubicBezTo>
                  <a:lnTo>
                    <a:pt x="11205" y="7325"/>
                  </a:lnTo>
                  <a:cubicBezTo>
                    <a:pt x="11205" y="7905"/>
                    <a:pt x="10733" y="8368"/>
                    <a:pt x="10153" y="8368"/>
                  </a:cubicBezTo>
                  <a:lnTo>
                    <a:pt x="1740" y="8368"/>
                  </a:lnTo>
                  <a:cubicBezTo>
                    <a:pt x="1160" y="8368"/>
                    <a:pt x="696" y="7905"/>
                    <a:pt x="696" y="7325"/>
                  </a:cubicBezTo>
                  <a:lnTo>
                    <a:pt x="696" y="1749"/>
                  </a:lnTo>
                  <a:cubicBezTo>
                    <a:pt x="696" y="1169"/>
                    <a:pt x="1160" y="696"/>
                    <a:pt x="1740" y="696"/>
                  </a:cubicBezTo>
                  <a:close/>
                  <a:moveTo>
                    <a:pt x="1740" y="1"/>
                  </a:moveTo>
                  <a:cubicBezTo>
                    <a:pt x="777" y="1"/>
                    <a:pt x="1" y="786"/>
                    <a:pt x="1" y="1749"/>
                  </a:cubicBezTo>
                  <a:lnTo>
                    <a:pt x="1" y="7325"/>
                  </a:lnTo>
                  <a:cubicBezTo>
                    <a:pt x="1" y="8288"/>
                    <a:pt x="777" y="9064"/>
                    <a:pt x="1740" y="9064"/>
                  </a:cubicBezTo>
                  <a:lnTo>
                    <a:pt x="10153" y="9064"/>
                  </a:lnTo>
                  <a:cubicBezTo>
                    <a:pt x="11116" y="9064"/>
                    <a:pt x="11901" y="8288"/>
                    <a:pt x="11901" y="7325"/>
                  </a:cubicBezTo>
                  <a:lnTo>
                    <a:pt x="11901" y="1749"/>
                  </a:lnTo>
                  <a:cubicBezTo>
                    <a:pt x="11901" y="786"/>
                    <a:pt x="11116" y="1"/>
                    <a:pt x="10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8075085" y="2606306"/>
              <a:ext cx="148993" cy="148962"/>
            </a:xfrm>
            <a:custGeom>
              <a:rect b="b" l="l" r="r" t="t"/>
              <a:pathLst>
                <a:path extrusionOk="0" h="4880" w="4881">
                  <a:moveTo>
                    <a:pt x="2445" y="696"/>
                  </a:moveTo>
                  <a:cubicBezTo>
                    <a:pt x="3399" y="696"/>
                    <a:pt x="4185" y="1481"/>
                    <a:pt x="4185" y="2444"/>
                  </a:cubicBezTo>
                  <a:cubicBezTo>
                    <a:pt x="4185" y="3399"/>
                    <a:pt x="3399" y="4184"/>
                    <a:pt x="2445" y="4184"/>
                  </a:cubicBezTo>
                  <a:cubicBezTo>
                    <a:pt x="1481" y="4184"/>
                    <a:pt x="696" y="3399"/>
                    <a:pt x="696" y="2444"/>
                  </a:cubicBezTo>
                  <a:cubicBezTo>
                    <a:pt x="696" y="1481"/>
                    <a:pt x="1481" y="696"/>
                    <a:pt x="2445" y="696"/>
                  </a:cubicBezTo>
                  <a:close/>
                  <a:moveTo>
                    <a:pt x="2445" y="0"/>
                  </a:moveTo>
                  <a:cubicBezTo>
                    <a:pt x="1098" y="0"/>
                    <a:pt x="1" y="1097"/>
                    <a:pt x="1" y="2444"/>
                  </a:cubicBezTo>
                  <a:cubicBezTo>
                    <a:pt x="1" y="3792"/>
                    <a:pt x="1098" y="4880"/>
                    <a:pt x="2445" y="4880"/>
                  </a:cubicBezTo>
                  <a:cubicBezTo>
                    <a:pt x="3792" y="4880"/>
                    <a:pt x="4880" y="3792"/>
                    <a:pt x="4880" y="2444"/>
                  </a:cubicBezTo>
                  <a:cubicBezTo>
                    <a:pt x="4880" y="1097"/>
                    <a:pt x="3792" y="0"/>
                    <a:pt x="2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33"/>
          <p:cNvGrpSpPr/>
          <p:nvPr/>
        </p:nvGrpSpPr>
        <p:grpSpPr>
          <a:xfrm>
            <a:off x="1237816" y="3673533"/>
            <a:ext cx="391683" cy="295387"/>
            <a:chOff x="7463455" y="2542570"/>
            <a:chExt cx="363309" cy="276709"/>
          </a:xfrm>
        </p:grpSpPr>
        <p:sp>
          <p:nvSpPr>
            <p:cNvPr id="955" name="Google Shape;955;p33"/>
            <p:cNvSpPr/>
            <p:nvPr/>
          </p:nvSpPr>
          <p:spPr>
            <a:xfrm>
              <a:off x="7463455" y="2542570"/>
              <a:ext cx="363309" cy="276709"/>
            </a:xfrm>
            <a:custGeom>
              <a:rect b="b" l="l" r="r" t="t"/>
              <a:pathLst>
                <a:path extrusionOk="0" h="9065" w="11902">
                  <a:moveTo>
                    <a:pt x="10162" y="696"/>
                  </a:moveTo>
                  <a:cubicBezTo>
                    <a:pt x="10742" y="696"/>
                    <a:pt x="11206" y="1169"/>
                    <a:pt x="11206" y="1749"/>
                  </a:cubicBezTo>
                  <a:lnTo>
                    <a:pt x="11206" y="7325"/>
                  </a:lnTo>
                  <a:cubicBezTo>
                    <a:pt x="11206" y="7905"/>
                    <a:pt x="10742" y="8368"/>
                    <a:pt x="10162" y="8368"/>
                  </a:cubicBezTo>
                  <a:lnTo>
                    <a:pt x="1749" y="8368"/>
                  </a:lnTo>
                  <a:cubicBezTo>
                    <a:pt x="1170" y="8368"/>
                    <a:pt x="706" y="7905"/>
                    <a:pt x="706" y="7325"/>
                  </a:cubicBezTo>
                  <a:lnTo>
                    <a:pt x="706" y="1749"/>
                  </a:lnTo>
                  <a:cubicBezTo>
                    <a:pt x="706" y="1169"/>
                    <a:pt x="1170" y="696"/>
                    <a:pt x="1749" y="696"/>
                  </a:cubicBezTo>
                  <a:close/>
                  <a:moveTo>
                    <a:pt x="1749" y="1"/>
                  </a:moveTo>
                  <a:cubicBezTo>
                    <a:pt x="786" y="1"/>
                    <a:pt x="1" y="786"/>
                    <a:pt x="1" y="1749"/>
                  </a:cubicBezTo>
                  <a:lnTo>
                    <a:pt x="1" y="7325"/>
                  </a:lnTo>
                  <a:cubicBezTo>
                    <a:pt x="1" y="8288"/>
                    <a:pt x="786" y="9064"/>
                    <a:pt x="1749" y="9064"/>
                  </a:cubicBezTo>
                  <a:lnTo>
                    <a:pt x="10162" y="9064"/>
                  </a:lnTo>
                  <a:cubicBezTo>
                    <a:pt x="11125" y="9064"/>
                    <a:pt x="11902" y="8288"/>
                    <a:pt x="11902" y="7325"/>
                  </a:cubicBezTo>
                  <a:lnTo>
                    <a:pt x="11902" y="1749"/>
                  </a:lnTo>
                  <a:cubicBezTo>
                    <a:pt x="11902" y="786"/>
                    <a:pt x="11125" y="1"/>
                    <a:pt x="10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7570751" y="2606581"/>
              <a:ext cx="148993" cy="148962"/>
            </a:xfrm>
            <a:custGeom>
              <a:rect b="b" l="l" r="r" t="t"/>
              <a:pathLst>
                <a:path extrusionOk="0" h="4880" w="4881">
                  <a:moveTo>
                    <a:pt x="4185" y="696"/>
                  </a:moveTo>
                  <a:lnTo>
                    <a:pt x="4185" y="4184"/>
                  </a:lnTo>
                  <a:lnTo>
                    <a:pt x="697" y="4184"/>
                  </a:lnTo>
                  <a:lnTo>
                    <a:pt x="697" y="696"/>
                  </a:lnTo>
                  <a:close/>
                  <a:moveTo>
                    <a:pt x="1" y="0"/>
                  </a:moveTo>
                  <a:lnTo>
                    <a:pt x="1" y="4880"/>
                  </a:lnTo>
                  <a:lnTo>
                    <a:pt x="4881" y="4880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4"/>
          <p:cNvSpPr txBox="1"/>
          <p:nvPr>
            <p:ph idx="1" type="body"/>
          </p:nvPr>
        </p:nvSpPr>
        <p:spPr>
          <a:xfrm>
            <a:off x="1395625" y="1849175"/>
            <a:ext cx="69147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400"/>
              <a:t>Creation of a sidebar to have the user input their song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system gives 3 recommendations based on the input</a:t>
            </a:r>
            <a:br>
              <a:rPr lang="en" sz="1400"/>
            </a:b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Possibility for the user to check and confirm their song choice Embed of the selected song and the first </a:t>
            </a:r>
            <a:r>
              <a:rPr lang="en" sz="1400"/>
              <a:t>recommendation</a:t>
            </a:r>
            <a:r>
              <a:rPr lang="en" sz="1400"/>
              <a:t> </a:t>
            </a:r>
            <a:endParaRPr b="1" sz="1400"/>
          </a:p>
        </p:txBody>
      </p:sp>
      <p:sp>
        <p:nvSpPr>
          <p:cNvPr id="962" name="Google Shape;962;p34"/>
          <p:cNvSpPr txBox="1"/>
          <p:nvPr>
            <p:ph type="title"/>
          </p:nvPr>
        </p:nvSpPr>
        <p:spPr>
          <a:xfrm>
            <a:off x="1650425" y="1024125"/>
            <a:ext cx="360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grpSp>
        <p:nvGrpSpPr>
          <p:cNvPr id="963" name="Google Shape;963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64" name="Google Shape;964;p3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67" name="Google Shape;967;p3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9" name="Google Shape;969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34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" name="Google Shape;971;p34"/>
          <p:cNvCxnSpPr>
            <a:endCxn id="970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3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78" name="Google Shape;978;p3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3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81" name="Google Shape;981;p3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3" name="Google Shape;983;p3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35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35"/>
          <p:cNvCxnSpPr>
            <a:endCxn id="984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7" name="Google Shape;987;p35"/>
          <p:cNvSpPr txBox="1"/>
          <p:nvPr/>
        </p:nvSpPr>
        <p:spPr>
          <a:xfrm>
            <a:off x="1109763" y="705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/>
          </a:p>
        </p:txBody>
      </p:sp>
      <p:pic>
        <p:nvPicPr>
          <p:cNvPr id="988" name="Google Shape;9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50" y="1544225"/>
            <a:ext cx="3188824" cy="23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165" y="1544225"/>
            <a:ext cx="4181535" cy="2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95" name="Google Shape;995;p3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8" name="Google Shape;998;p3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0" name="Google Shape;1000;p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36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" name="Google Shape;1002;p36"/>
          <p:cNvCxnSpPr>
            <a:endCxn id="1001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36"/>
          <p:cNvSpPr txBox="1"/>
          <p:nvPr/>
        </p:nvSpPr>
        <p:spPr>
          <a:xfrm>
            <a:off x="1109763" y="705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Visualizations</a:t>
            </a:r>
            <a:endParaRPr/>
          </a:p>
        </p:txBody>
      </p:sp>
      <p:pic>
        <p:nvPicPr>
          <p:cNvPr id="1005" name="Google Shape;10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25" y="1806251"/>
            <a:ext cx="2565664" cy="197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150" y="1806250"/>
            <a:ext cx="2579600" cy="19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100" y="1806679"/>
            <a:ext cx="2579599" cy="19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36"/>
          <p:cNvSpPr txBox="1"/>
          <p:nvPr/>
        </p:nvSpPr>
        <p:spPr>
          <a:xfrm>
            <a:off x="803350" y="3862750"/>
            <a:ext cx="22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km100(n_cluster = 100)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9" name="Google Shape;1009;p36"/>
          <p:cNvSpPr txBox="1"/>
          <p:nvPr/>
        </p:nvSpPr>
        <p:spPr>
          <a:xfrm>
            <a:off x="3587050" y="3862750"/>
            <a:ext cx="23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km200(n_cluster = 200)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0" name="Google Shape;1010;p36"/>
          <p:cNvSpPr txBox="1"/>
          <p:nvPr/>
        </p:nvSpPr>
        <p:spPr>
          <a:xfrm>
            <a:off x="3587050" y="3862750"/>
            <a:ext cx="23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km200(n_cluster = 200)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1" name="Google Shape;1011;p36"/>
          <p:cNvSpPr txBox="1"/>
          <p:nvPr/>
        </p:nvSpPr>
        <p:spPr>
          <a:xfrm>
            <a:off x="6269300" y="3855850"/>
            <a:ext cx="26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km100_2(n_cluster = 100)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17" name="Google Shape;1017;p3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20" name="Google Shape;1020;p3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2" name="Google Shape;102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37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37"/>
          <p:cNvCxnSpPr>
            <a:endCxn id="1023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6" name="Google Shape;1026;p37"/>
          <p:cNvSpPr txBox="1"/>
          <p:nvPr/>
        </p:nvSpPr>
        <p:spPr>
          <a:xfrm>
            <a:off x="1109781" y="705200"/>
            <a:ext cx="44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Filter per cluster</a:t>
            </a:r>
            <a:endParaRPr/>
          </a:p>
        </p:txBody>
      </p:sp>
      <p:pic>
        <p:nvPicPr>
          <p:cNvPr id="1027" name="Google Shape;10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1473200"/>
            <a:ext cx="5210810" cy="2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TIME TO DEMO ! </a:t>
            </a:r>
            <a:endParaRPr sz="4500"/>
          </a:p>
        </p:txBody>
      </p:sp>
      <p:grpSp>
        <p:nvGrpSpPr>
          <p:cNvPr id="1033" name="Google Shape;1033;p3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34" name="Google Shape;1034;p3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37" name="Google Shape;1037;p3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9" name="Google Shape;1039;p3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8"/>
          <p:cNvCxnSpPr>
            <a:endCxn id="1041" idx="2"/>
          </p:cNvCxnSpPr>
          <p:nvPr/>
        </p:nvCxnSpPr>
        <p:spPr>
          <a:xfrm flipH="1" rot="10800000">
            <a:off x="2705408" y="4907525"/>
            <a:ext cx="20259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38"/>
          <p:cNvSpPr/>
          <p:nvPr/>
        </p:nvSpPr>
        <p:spPr>
          <a:xfrm>
            <a:off x="473130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9"/>
          <p:cNvSpPr txBox="1"/>
          <p:nvPr/>
        </p:nvSpPr>
        <p:spPr>
          <a:xfrm>
            <a:off x="3796175" y="373786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8" name="Google Shape;1048;p39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049" name="Google Shape;1049;p3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50" name="Google Shape;1050;p3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3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53" name="Google Shape;1053;p3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5" name="Google Shape;1055;p3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39"/>
          <p:cNvSpPr/>
          <p:nvPr/>
        </p:nvSpPr>
        <p:spPr>
          <a:xfrm>
            <a:off x="870107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39"/>
          <p:cNvCxnSpPr>
            <a:endCxn id="1056" idx="2"/>
          </p:cNvCxnSpPr>
          <p:nvPr/>
        </p:nvCxnSpPr>
        <p:spPr>
          <a:xfrm flipH="1" rot="10800000">
            <a:off x="2705272" y="4907525"/>
            <a:ext cx="59958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3B0421"/>
      </a:dk1>
      <a:lt1>
        <a:srgbClr val="FFFFFF"/>
      </a:lt1>
      <a:dk2>
        <a:srgbClr val="741B47"/>
      </a:dk2>
      <a:lt2>
        <a:srgbClr val="B1F0F5"/>
      </a:lt2>
      <a:accent1>
        <a:srgbClr val="43A8B1"/>
      </a:accent1>
      <a:accent2>
        <a:srgbClr val="74BCFC"/>
      </a:accent2>
      <a:accent3>
        <a:srgbClr val="B1F0F5"/>
      </a:accent3>
      <a:accent4>
        <a:srgbClr val="43A8B1"/>
      </a:accent4>
      <a:accent5>
        <a:srgbClr val="74BCFC"/>
      </a:accent5>
      <a:accent6>
        <a:srgbClr val="B1F0F5"/>
      </a:accent6>
      <a:hlink>
        <a:srgbClr val="74B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