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3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19.png"/><Relationship Id="rId3" Type="http://schemas.openxmlformats.org/officeDocument/2006/relationships/tags" Target="../tags/tag107.xml"/><Relationship Id="rId2" Type="http://schemas.openxmlformats.org/officeDocument/2006/relationships/image" Target="../media/image18.png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21.png"/><Relationship Id="rId3" Type="http://schemas.openxmlformats.org/officeDocument/2006/relationships/tags" Target="../tags/tag113.xml"/><Relationship Id="rId2" Type="http://schemas.openxmlformats.org/officeDocument/2006/relationships/image" Target="../media/image20.png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image" Target="../media/image22.png"/><Relationship Id="rId1" Type="http://schemas.openxmlformats.org/officeDocument/2006/relationships/tags" Target="../tags/tag1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image" Target="../media/image23.png"/><Relationship Id="rId1" Type="http://schemas.openxmlformats.org/officeDocument/2006/relationships/tags" Target="../tags/tag1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24.png"/><Relationship Id="rId1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image" Target="../media/image25.png"/><Relationship Id="rId1" Type="http://schemas.openxmlformats.org/officeDocument/2006/relationships/tags" Target="../tags/tag12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26.png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emf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3.emf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4.emf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5.emf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8.emf"/><Relationship Id="rId6" Type="http://schemas.openxmlformats.org/officeDocument/2006/relationships/oleObject" Target="../embeddings/oleObject1.bin"/><Relationship Id="rId5" Type="http://schemas.openxmlformats.org/officeDocument/2006/relationships/tags" Target="../tags/tag79.xml"/><Relationship Id="rId4" Type="http://schemas.openxmlformats.org/officeDocument/2006/relationships/image" Target="../media/image7.png"/><Relationship Id="rId3" Type="http://schemas.openxmlformats.org/officeDocument/2006/relationships/tags" Target="../tags/tag78.xml"/><Relationship Id="rId2" Type="http://schemas.openxmlformats.org/officeDocument/2006/relationships/image" Target="../media/image6.pn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oleObject" Target="../embeddings/oleObject2.bin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0.png"/><Relationship Id="rId3" Type="http://schemas.openxmlformats.org/officeDocument/2006/relationships/tags" Target="../tags/tag85.xml"/><Relationship Id="rId2" Type="http://schemas.openxmlformats.org/officeDocument/2006/relationships/image" Target="../media/image9.pn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oleObject" Target="../embeddings/oleObject3.bin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image" Target="../media/image13.png"/><Relationship Id="rId3" Type="http://schemas.openxmlformats.org/officeDocument/2006/relationships/tags" Target="../tags/tag92.xml"/><Relationship Id="rId2" Type="http://schemas.openxmlformats.org/officeDocument/2006/relationships/image" Target="../media/image12.png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image" Target="../media/image17.png"/><Relationship Id="rId6" Type="http://schemas.openxmlformats.org/officeDocument/2006/relationships/tags" Target="../tags/tag101.xml"/><Relationship Id="rId5" Type="http://schemas.openxmlformats.org/officeDocument/2006/relationships/image" Target="../media/image16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机理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810" y="0"/>
            <a:ext cx="1108900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902335" y="-6985"/>
            <a:ext cx="10664190" cy="4986020"/>
            <a:chOff x="960" y="233"/>
            <a:chExt cx="24256" cy="1032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960" y="607"/>
              <a:ext cx="11640" cy="99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3230" y="233"/>
              <a:ext cx="11986" cy="103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1540" y="607"/>
              <a:ext cx="2135" cy="11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60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altLang="zh-CN" sz="3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14770" y="517"/>
              <a:ext cx="2135" cy="11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60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altLang="zh-CN" sz="3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452880" y="5238115"/>
            <a:ext cx="10255885" cy="921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Fig.5.(a) The carbonyl peak-fitting profile of the CY-PU, (b) Degree of hydrogen bonding of different polyurethane samples</a:t>
            </a:r>
            <a:endParaRPr lang="zh-CN" altLang="en-US" sz="2800"/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98500" y="367665"/>
            <a:ext cx="11108055" cy="4934585"/>
            <a:chOff x="-770" y="277"/>
            <a:chExt cx="24472" cy="10264"/>
          </a:xfrm>
        </p:grpSpPr>
        <p:pic>
          <p:nvPicPr>
            <p:cNvPr id="4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-770" y="427"/>
              <a:ext cx="12658" cy="99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组合 4"/>
            <p:cNvGrpSpPr/>
            <p:nvPr/>
          </p:nvGrpSpPr>
          <p:grpSpPr>
            <a:xfrm>
              <a:off x="946" y="277"/>
              <a:ext cx="22756" cy="10264"/>
              <a:chOff x="946" y="277"/>
              <a:chExt cx="22756" cy="10264"/>
            </a:xfrm>
          </p:grpSpPr>
          <p:pic>
            <p:nvPicPr>
              <p:cNvPr id="6" name="图片 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1851" y="427"/>
                <a:ext cx="11851" cy="10114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714" y="327"/>
                <a:ext cx="2135" cy="11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(b)</a:t>
                </a:r>
                <a:endParaRPr lang="en-US" altLang="zh-CN" sz="3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46" y="277"/>
                <a:ext cx="2135" cy="11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(a)</a:t>
                </a:r>
                <a:endParaRPr lang="en-US" altLang="zh-CN" sz="3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00" name="文本框 99"/>
          <p:cNvSpPr txBox="1"/>
          <p:nvPr>
            <p:custDataLst>
              <p:tags r:id="rId7"/>
            </p:custDataLst>
          </p:nvPr>
        </p:nvSpPr>
        <p:spPr>
          <a:xfrm>
            <a:off x="1268730" y="5302250"/>
            <a:ext cx="9508490" cy="18834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Fig.6.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TGA (a) and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DSC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(b)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 of polyurethanes with different chain extenders</a:t>
            </a:r>
            <a:endParaRPr lang="en-US" altLang="en-US" sz="2800" b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6" descr="DM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935" y="0"/>
            <a:ext cx="11047095" cy="6047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0780" y="6367780"/>
            <a:ext cx="100799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Figure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7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. </a:t>
            </a:r>
            <a:r>
              <a:rPr 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The damping factor curve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sz="2400">
                <a:latin typeface="Times New Roman" panose="02020603050405020304" charset="0"/>
                <a:ea typeface="黑体" panose="02010609060101010101" charset="-122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for four polyurethane samples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at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 1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Hz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(a)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, 10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Hz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(b)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 and 50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Hz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(c)</a:t>
            </a:r>
            <a:r>
              <a:rPr lang="en-US" sz="2400">
                <a:latin typeface="Times New Roman" panose="02020603050405020304" charset="0"/>
                <a:ea typeface="微软雅黑" panose="020B0503020204020204" charset="-122"/>
                <a:sym typeface="+mn-ea"/>
              </a:rPr>
              <a:t>, respectively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 (d) Master curve of CY-PU. (e) The translation factor of the CY-PU fits the curve. (f) Frequency extrapolation curve of CYS-PU, EDA-PU and CY-PU.</a:t>
            </a:r>
            <a:endParaRPr lang="en-US" alt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9" descr="储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225" y="408940"/>
            <a:ext cx="12275185" cy="3234055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920750" y="3852545"/>
            <a:ext cx="10082530" cy="17062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sz="2800" b="0">
                <a:latin typeface="Times New Roman" panose="02020603050405020304" charset="0"/>
                <a:ea typeface="微软雅黑" panose="020B0503020204020204" charset="-122"/>
              </a:rPr>
              <a:t>Figure 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8. </a:t>
            </a:r>
            <a:r>
              <a:rPr lang="en-US" sz="2800" b="0">
                <a:latin typeface="Times New Roman" panose="02020603050405020304" charset="0"/>
                <a:ea typeface="微软雅黑" panose="020B0503020204020204" charset="-122"/>
              </a:rPr>
              <a:t>Storage modulus of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CY-PU, CYS-PU, BDO-PU and EDA-PU with</a:t>
            </a:r>
            <a:r>
              <a:rPr lang="en-US" sz="2800" b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1 Hz (a), 10 Hz (b) and 50 Hz (c)</a:t>
            </a:r>
            <a:endParaRPr lang="en-US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0170" y="123190"/>
            <a:ext cx="9471025" cy="6734810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1664335" y="7178040"/>
            <a:ext cx="7597775" cy="39573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sz="2800" b="0">
                <a:latin typeface="Times New Roman" panose="02020603050405020304" charset="0"/>
                <a:ea typeface="微软雅黑" panose="020B0503020204020204" charset="-122"/>
              </a:rPr>
              <a:t>igure 9. Pictures of the scratch self-healing test of CYS-PU, EDA-PU and CY-PU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. (a), (b) and (c) are at </a:t>
            </a:r>
            <a:r>
              <a:rPr lang="en-US" sz="2800" b="0">
                <a:latin typeface="Times New Roman" panose="02020603050405020304" charset="0"/>
                <a:ea typeface="微软雅黑" panose="020B0503020204020204" charset="-122"/>
              </a:rPr>
              <a:t>room temperature for 1 h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. (a1), (b1) and (c1) are at 40 ℃ for 30 min. (a2), (b2) and (c2) are at 40 ℃ for 60 min.</a:t>
            </a:r>
            <a:endParaRPr lang="en-US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2" descr="力学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7265" y="-116840"/>
            <a:ext cx="9796780" cy="747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6140" y="7165975"/>
            <a:ext cx="77717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/>
            <a:r>
              <a:rPr lang="en-US" sz="2000">
                <a:latin typeface="Times New Roman" panose="02020603050405020304" charset="0"/>
                <a:ea typeface="微软雅黑" panose="020B0503020204020204" charset="-122"/>
                <a:sym typeface="+mn-ea"/>
              </a:rPr>
              <a:t>Fig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ure </a:t>
            </a:r>
            <a:r>
              <a:rPr lang="en-US" sz="2000">
                <a:latin typeface="Times New Roman" panose="02020603050405020304" charset="0"/>
                <a:ea typeface="微软雅黑" panose="020B0503020204020204" charset="-122"/>
                <a:sym typeface="+mn-ea"/>
              </a:rPr>
              <a:t>1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sz="2000">
                <a:latin typeface="Times New Roman" panose="02020603050405020304" charset="0"/>
                <a:ea typeface="微软雅黑" panose="020B0503020204020204" charset="-122"/>
                <a:sym typeface="+mn-ea"/>
              </a:rPr>
              <a:t>.(a), (b) and (c) show the self-healing stress-strain curve of CY-PU, CYS-PU and EDA-PU, respectively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 (d) is data on the self-healing properties of CY-PU, CYS-PU and EDA-PU.</a:t>
            </a:r>
            <a:endParaRPr lang="en-US" altLang="en-US" sz="20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0" y="0"/>
            <a:ext cx="10743565" cy="6858000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-202565" y="7129145"/>
            <a:ext cx="12949555" cy="8096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Fig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ure 11.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 Self-healing mechanism of CY-PU</a:t>
            </a:r>
            <a:endParaRPr lang="en-US" altLang="en-US" sz="2800" b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2030" y="282575"/>
            <a:ext cx="10383520" cy="410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2707640" y="5208905"/>
            <a:ext cx="69723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(a) Reaction flow chart of CDE</a:t>
            </a:r>
            <a:endParaRPr lang="en-US" altLang="en-US" sz="36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6175" y="1136650"/>
            <a:ext cx="9812020" cy="17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1536065" y="3962400"/>
            <a:ext cx="99434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(b) Reaction flow chart of EDA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chiff base</a:t>
            </a:r>
            <a:endParaRPr lang="en-US" altLang="en-US" sz="36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5895" y="659765"/>
            <a:ext cx="9300210" cy="320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1511300" y="4883150"/>
            <a:ext cx="83686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(c) Reaction flow chart of CY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chiff base</a:t>
            </a:r>
            <a:endParaRPr lang="en-US" altLang="en-US" sz="36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6585" y="-452755"/>
            <a:ext cx="7990840" cy="7489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71575" y="6858000"/>
            <a:ext cx="101492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Scheme 2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 Flow chart of polyurethane synthesis</a:t>
            </a:r>
            <a:endParaRPr lang="en-US" altLang="en-US" sz="36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435100" y="378460"/>
            <a:ext cx="9018905" cy="4411980"/>
            <a:chOff x="5" y="539"/>
            <a:chExt cx="23304" cy="10194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5" y="547"/>
              <a:ext cx="12317" cy="10186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322" y="569"/>
              <a:ext cx="10987" cy="9845"/>
            </a:xfrm>
            <a:prstGeom prst="rect">
              <a:avLst/>
            </a:prstGeom>
          </p:spPr>
        </p:pic>
        <p:graphicFrame>
          <p:nvGraphicFramePr>
            <p:cNvPr id="6" name="对象 5"/>
            <p:cNvGraphicFramePr/>
            <p:nvPr>
              <p:custDataLst>
                <p:tags r:id="rId5"/>
              </p:custDataLst>
            </p:nvPr>
          </p:nvGraphicFramePr>
          <p:xfrm>
            <a:off x="13245" y="2178"/>
            <a:ext cx="5955" cy="2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6" imgW="1883410" imgH="778510" progId="KingDrawXObject">
                    <p:embed/>
                  </p:oleObj>
                </mc:Choice>
                <mc:Fallback>
                  <p:oleObj name="" r:id="rId6" imgW="1883410" imgH="778510" progId="KingDrawXObject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245" y="2178"/>
                          <a:ext cx="5955" cy="2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790" y="539"/>
              <a:ext cx="2135" cy="11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60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altLang="zh-CN" sz="3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9"/>
              </p:custDataLst>
            </p:nvPr>
          </p:nvSpPr>
          <p:spPr>
            <a:xfrm>
              <a:off x="12592" y="539"/>
              <a:ext cx="2135" cy="11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60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altLang="zh-CN" sz="3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553720" y="4901565"/>
            <a:ext cx="12442825" cy="185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Fig.1.(a) FTIR of CYS and CDE, (b) 1H-NMR spectra of CDE</a:t>
            </a:r>
            <a:endParaRPr lang="zh-CN" altLang="en-US" sz="3200"/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663065" y="496570"/>
            <a:ext cx="8925560" cy="3909695"/>
            <a:chOff x="0" y="370"/>
            <a:chExt cx="23657" cy="10022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2641" y="446"/>
              <a:ext cx="11016" cy="99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446"/>
              <a:ext cx="12821" cy="990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864" y="397"/>
              <a:ext cx="2135" cy="11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60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altLang="zh-CN" sz="3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12891" y="370"/>
              <a:ext cx="2135" cy="11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60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altLang="zh-CN" sz="3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15" name="对象 14"/>
            <p:cNvGraphicFramePr/>
            <p:nvPr>
              <p:custDataLst>
                <p:tags r:id="rId7"/>
              </p:custDataLst>
            </p:nvPr>
          </p:nvGraphicFramePr>
          <p:xfrm>
            <a:off x="13254" y="1309"/>
            <a:ext cx="6375" cy="3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8" imgW="2870200" imgH="1548130" progId="KingDrawXObject">
                    <p:embed/>
                  </p:oleObj>
                </mc:Choice>
                <mc:Fallback>
                  <p:oleObj name="" r:id="rId8" imgW="2870200" imgH="1548130" progId="KingDrawXObject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254" y="1309"/>
                          <a:ext cx="6375" cy="34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663065" y="4693285"/>
            <a:ext cx="10031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Fig</a:t>
            </a:r>
            <a:r>
              <a:rPr lang="en-US" altLang="zh-CN" sz="3600"/>
              <a:t>ure </a:t>
            </a:r>
            <a:r>
              <a:rPr lang="zh-CN" altLang="en-US" sz="3600"/>
              <a:t>2.(a) FTIR of SAL、EDA and EDA Schiff base, (b) 1H-NMR spectra of EDA Schiff base</a:t>
            </a:r>
            <a:endParaRPr lang="zh-CN" altLang="en-US" sz="3600"/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041400" y="210820"/>
            <a:ext cx="9732010" cy="4234815"/>
            <a:chOff x="447" y="239"/>
            <a:chExt cx="22926" cy="10100"/>
          </a:xfrm>
        </p:grpSpPr>
        <p:grpSp>
          <p:nvGrpSpPr>
            <p:cNvPr id="7" name="组合 6"/>
            <p:cNvGrpSpPr/>
            <p:nvPr/>
          </p:nvGrpSpPr>
          <p:grpSpPr>
            <a:xfrm>
              <a:off x="447" y="239"/>
              <a:ext cx="22926" cy="10100"/>
              <a:chOff x="447" y="239"/>
              <a:chExt cx="22926" cy="10100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447" y="461"/>
                <a:ext cx="11558" cy="987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12386" y="461"/>
                <a:ext cx="10987" cy="9845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360" y="239"/>
                <a:ext cx="2135" cy="11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(a)</a:t>
                </a:r>
                <a:endParaRPr lang="en-US" altLang="zh-CN" sz="3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773" y="359"/>
                <a:ext cx="2135" cy="11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(b)</a:t>
                </a:r>
                <a:endParaRPr lang="en-US" altLang="zh-CN" sz="3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9" name="对象 8"/>
            <p:cNvGraphicFramePr/>
            <p:nvPr>
              <p:custDataLst>
                <p:tags r:id="rId7"/>
              </p:custDataLst>
            </p:nvPr>
          </p:nvGraphicFramePr>
          <p:xfrm>
            <a:off x="15374" y="461"/>
            <a:ext cx="4021" cy="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8" imgW="1937385" imgH="1756410" progId="KingDrawXObject">
                    <p:embed/>
                  </p:oleObj>
                </mc:Choice>
                <mc:Fallback>
                  <p:oleObj name="" r:id="rId8" imgW="1937385" imgH="1756410" progId="KingDrawXObject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374" y="461"/>
                          <a:ext cx="4021" cy="3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948055" y="4747260"/>
            <a:ext cx="10977880" cy="705485"/>
          </a:xfrm>
        </p:spPr>
        <p:txBody>
          <a:bodyPr>
            <a:normAutofit fontScale="90000"/>
          </a:bodyPr>
          <a:p>
            <a:r>
              <a:rPr lang="zh-CN" altLang="en-US" sz="4000" b="0"/>
              <a:t>Fig</a:t>
            </a:r>
            <a:r>
              <a:rPr lang="en-US" altLang="zh-CN" sz="4000" b="0"/>
              <a:t>ure </a:t>
            </a:r>
            <a:r>
              <a:rPr lang="zh-CN" altLang="en-US" sz="4000" b="0"/>
              <a:t>3.(a) FTIR of CY and CY Schiff base, (b) 1H-NMR spectra of CY Schiff base</a:t>
            </a:r>
            <a:endParaRPr lang="zh-CN" altLang="en-US" sz="4000" b="0"/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217930" y="604520"/>
            <a:ext cx="10407650" cy="3840480"/>
            <a:chOff x="-10652" y="411"/>
            <a:chExt cx="27898" cy="9946"/>
          </a:xfrm>
        </p:grpSpPr>
        <p:grpSp>
          <p:nvGrpSpPr>
            <p:cNvPr id="6" name="组合 5"/>
            <p:cNvGrpSpPr/>
            <p:nvPr/>
          </p:nvGrpSpPr>
          <p:grpSpPr>
            <a:xfrm>
              <a:off x="-10652" y="411"/>
              <a:ext cx="11850" cy="9946"/>
              <a:chOff x="-10652" y="411"/>
              <a:chExt cx="11850" cy="9946"/>
            </a:xfrm>
          </p:grpSpPr>
          <p:pic>
            <p:nvPicPr>
              <p:cNvPr id="3" name="图片 2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-10652" y="411"/>
                <a:ext cx="11851" cy="9946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-9735" y="411"/>
                <a:ext cx="2135" cy="11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(a)</a:t>
                </a:r>
                <a:endParaRPr lang="en-US" altLang="zh-CN" sz="3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124" y="461"/>
              <a:ext cx="16122" cy="9878"/>
              <a:chOff x="1124" y="461"/>
              <a:chExt cx="16122" cy="987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124" y="461"/>
                <a:ext cx="16122" cy="9878"/>
                <a:chOff x="1124" y="461"/>
                <a:chExt cx="16122" cy="9878"/>
              </a:xfrm>
            </p:grpSpPr>
            <p:pic>
              <p:nvPicPr>
                <p:cNvPr id="15" name="图片 14" descr="图片1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86" y="676"/>
                  <a:ext cx="4360" cy="7909"/>
                </a:xfrm>
                <a:prstGeom prst="rect">
                  <a:avLst/>
                </a:prstGeom>
              </p:spPr>
            </p:pic>
            <p:pic>
              <p:nvPicPr>
                <p:cNvPr id="16" name="图片 15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" y="461"/>
                  <a:ext cx="11851" cy="9878"/>
                </a:xfrm>
                <a:prstGeom prst="rect">
                  <a:avLst/>
                </a:prstGeom>
              </p:spPr>
            </p:pic>
            <p:cxnSp>
              <p:nvCxnSpPr>
                <p:cNvPr id="17" name="直接箭头连接符 16"/>
                <p:cNvCxnSpPr/>
                <p:nvPr>
                  <p:custDataLst>
                    <p:tags r:id="rId8"/>
                  </p:custDataLst>
                </p:nvPr>
              </p:nvCxnSpPr>
              <p:spPr>
                <a:xfrm flipV="1">
                  <a:off x="9195" y="5947"/>
                  <a:ext cx="4279" cy="1852"/>
                </a:xfrm>
                <a:prstGeom prst="straightConnector1">
                  <a:avLst/>
                </a:prstGeom>
                <a:ln w="7302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文本框 1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065" y="507"/>
                <a:ext cx="2135" cy="11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sz="3600">
                    <a:latin typeface="Times New Roman" panose="02020603050405020304" charset="0"/>
                    <a:cs typeface="Times New Roman" panose="02020603050405020304" charset="0"/>
                  </a:rPr>
                  <a:t>b)</a:t>
                </a:r>
                <a:endParaRPr lang="en-US" altLang="zh-CN" sz="3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734060" y="4550410"/>
            <a:ext cx="11046460" cy="230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/>
              <a:t>Fig</a:t>
            </a:r>
            <a:r>
              <a:rPr lang="en-US" altLang="zh-CN" sz="4800"/>
              <a:t>ure </a:t>
            </a:r>
            <a:r>
              <a:rPr lang="zh-CN" altLang="en-US" sz="4800"/>
              <a:t>4.(a) Raman spectra of CY, CY Schiff and CY-PU, (b) Total reflection infrared spectra of four polyurethanes BDO-PU, CYS-PU, EDA-PU and CY-PU, as well as a magnified image at the 1500 cm</a:t>
            </a:r>
            <a:r>
              <a:rPr lang="zh-CN" altLang="en-US" sz="4800" baseline="30000"/>
              <a:t>-1</a:t>
            </a:r>
            <a:r>
              <a:rPr lang="zh-CN" altLang="en-US" sz="4800"/>
              <a:t>-1800 cm</a:t>
            </a:r>
            <a:r>
              <a:rPr lang="zh-CN" altLang="en-US" sz="4800" baseline="30000"/>
              <a:t>-1</a:t>
            </a:r>
            <a:endParaRPr lang="zh-CN" altLang="en-US" sz="4800" baseline="30000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p="http://schemas.openxmlformats.org/presentationml/2006/main">
  <p:tag name="COMMONDATA" val="eyJoZGlkIjoiODViY2JkMjU3NGYzZTEwMzZmMGFkZWViYmNkYWU3NDIifQ=="/>
  <p:tag name="KSO_WPP_MARK_KEY" val="df7cfb29-eea3-43ef-b975-f00eb37ba6c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演示</Application>
  <PresentationFormat>宽屏</PresentationFormat>
  <Paragraphs>54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Times New Roman</vt:lpstr>
      <vt:lpstr>微软雅黑</vt:lpstr>
      <vt:lpstr>黑体</vt:lpstr>
      <vt:lpstr>Arial Unicode MS</vt:lpstr>
      <vt:lpstr>Calibri</vt:lpstr>
      <vt:lpstr>Office 主题​​</vt:lpstr>
      <vt:lpstr>KingDrawXObject</vt:lpstr>
      <vt:lpstr>KingDrawXObject</vt:lpstr>
      <vt:lpstr>KingDrawXObject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Figure 3.(a) FTIR of CY and CY Schiff base, (b) 1H-NMR spectra of CY Schiff 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txj</cp:lastModifiedBy>
  <cp:revision>179</cp:revision>
  <dcterms:created xsi:type="dcterms:W3CDTF">2019-06-19T02:08:00Z</dcterms:created>
  <dcterms:modified xsi:type="dcterms:W3CDTF">2023-07-23T03:45:59Z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313D0976B6634B468172767B4762C972_11</vt:lpwstr>
  </property>
</Properties>
</file>