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369" r:id="rId4"/>
    <p:sldId id="370" r:id="rId5"/>
    <p:sldId id="372" r:id="rId6"/>
    <p:sldId id="388" r:id="rId7"/>
    <p:sldId id="398" r:id="rId8"/>
    <p:sldId id="368" r:id="rId9"/>
    <p:sldId id="373" r:id="rId10"/>
    <p:sldId id="393" r:id="rId11"/>
    <p:sldId id="390" r:id="rId12"/>
    <p:sldId id="391" r:id="rId13"/>
    <p:sldId id="399" r:id="rId14"/>
    <p:sldId id="377" r:id="rId15"/>
    <p:sldId id="400" r:id="rId16"/>
    <p:sldId id="401" r:id="rId17"/>
    <p:sldId id="402"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pPr marL="479425" marR="546735" indent="3810" algn="ctr">
              <a:spcBef>
                <a:spcPts val="340"/>
              </a:spcBef>
            </a:pPr>
            <a:r>
              <a:rPr lang="en-US" sz="8600" dirty="0">
                <a:solidFill>
                  <a:srgbClr val="7030A0"/>
                </a:solidFill>
              </a:rPr>
              <a:t>Job Recommendation System Using Collaborative</a:t>
            </a:r>
          </a:p>
          <a:p>
            <a:pPr marL="479425" marR="546735" indent="3810">
              <a:spcBef>
                <a:spcPts val="340"/>
              </a:spcBef>
            </a:pPr>
            <a:r>
              <a:rPr lang="en-US" sz="8600" dirty="0">
                <a:solidFill>
                  <a:srgbClr val="7030A0"/>
                </a:solidFill>
              </a:rPr>
              <a:t> Filtering and Content Based Filtering </a:t>
            </a:r>
            <a:endParaRPr lang="en-IN" sz="8600" dirty="0">
              <a:solidFill>
                <a:srgbClr val="7030A0"/>
              </a:solidFill>
            </a:endParaRPr>
          </a:p>
          <a:p>
            <a:pPr>
              <a:spcBef>
                <a:spcPts val="95"/>
              </a:spcBef>
            </a:pP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543464" y="5179722"/>
            <a:ext cx="3848425" cy="120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Mrs.D.Sornashanthi</a:t>
            </a:r>
            <a:endParaRPr lang="en-IN" altLang="en-US" sz="2400" b="1" dirty="0">
              <a:solidFill>
                <a:srgbClr val="FF0000"/>
              </a:solidFill>
            </a:endParaRPr>
          </a:p>
          <a:p>
            <a:pPr>
              <a:spcBef>
                <a:spcPct val="0"/>
              </a:spcBef>
              <a:buClrTx/>
              <a:buFontTx/>
              <a:buNone/>
            </a:pPr>
            <a:r>
              <a:rPr lang="en-IN" altLang="en-US" sz="2400" b="1" dirty="0">
                <a:solidFill>
                  <a:srgbClr val="FF0000"/>
                </a:solidFill>
              </a:rPr>
              <a:t>Assistant-Professor </a:t>
            </a: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988060" y="4615131"/>
            <a:ext cx="270869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err="1">
                <a:solidFill>
                  <a:srgbClr val="FF0000"/>
                </a:solidFill>
              </a:rPr>
              <a:t>B.Poongavin</a:t>
            </a:r>
            <a:endParaRPr lang="en-US" altLang="en-US" sz="2400" b="1" dirty="0">
              <a:solidFill>
                <a:srgbClr val="FF0000"/>
              </a:solidFill>
            </a:endParaRPr>
          </a:p>
          <a:p>
            <a:pPr>
              <a:spcBef>
                <a:spcPct val="0"/>
              </a:spcBef>
              <a:buClrTx/>
              <a:buFontTx/>
              <a:buNone/>
            </a:pPr>
            <a:r>
              <a:rPr lang="en-US" altLang="en-US" sz="2400" b="1" dirty="0">
                <a:solidFill>
                  <a:srgbClr val="FF0000"/>
                </a:solidFill>
              </a:rPr>
              <a:t>(221801036)</a:t>
            </a:r>
          </a:p>
          <a:p>
            <a:pPr>
              <a:spcBef>
                <a:spcPct val="0"/>
              </a:spcBef>
              <a:buClrTx/>
              <a:buFontTx/>
              <a:buNone/>
            </a:pPr>
            <a:r>
              <a:rPr lang="en-US" altLang="en-US" sz="2400" b="1" dirty="0" err="1">
                <a:solidFill>
                  <a:srgbClr val="FF0000"/>
                </a:solidFill>
              </a:rPr>
              <a:t>K.S.Thejas</a:t>
            </a:r>
            <a:endParaRPr lang="en-US" altLang="en-US" sz="2400" b="1" dirty="0">
              <a:solidFill>
                <a:srgbClr val="FF0000"/>
              </a:solidFill>
            </a:endParaRPr>
          </a:p>
          <a:p>
            <a:pPr>
              <a:spcBef>
                <a:spcPct val="0"/>
              </a:spcBef>
              <a:buClrTx/>
              <a:buFontTx/>
              <a:buNone/>
            </a:pPr>
            <a:r>
              <a:rPr lang="en-US" altLang="en-US" sz="2400" b="1" dirty="0">
                <a:solidFill>
                  <a:srgbClr val="FF0000"/>
                </a:solidFill>
              </a:rPr>
              <a:t>(221801056)</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Machine 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Proposed System</a:t>
            </a:r>
            <a:endParaRPr lang="en-IN" dirty="0"/>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1.The system provides personalized job recommendations based on the skills entered by the user, ensuring a closer match between job requirements and candidate abilities.</a:t>
            </a:r>
          </a:p>
          <a:p>
            <a:pPr marL="0" indent="0">
              <a:buNone/>
            </a:pPr>
            <a:r>
              <a:rPr lang="en-US" sz="1200" dirty="0"/>
              <a:t>2.</a:t>
            </a:r>
            <a:r>
              <a:rPr lang="en-US" sz="2000" dirty="0">
                <a:latin typeface="Times New Roman" panose="02020603050405020304" pitchFamily="18" charset="0"/>
                <a:cs typeface="Times New Roman" panose="02020603050405020304" pitchFamily="18" charset="0"/>
              </a:rPr>
              <a:t>The automated recommendation system saves time by instantly providing users with a curated list of jobs that align with their skills.</a:t>
            </a:r>
          </a:p>
          <a:p>
            <a:pPr marL="0" indent="0">
              <a:buNone/>
            </a:pPr>
            <a:r>
              <a:rPr lang="en-US" sz="2000" dirty="0">
                <a:latin typeface="Times New Roman" panose="02020603050405020304" pitchFamily="18" charset="0"/>
                <a:cs typeface="Times New Roman" panose="02020603050405020304" pitchFamily="18" charset="0"/>
              </a:rPr>
              <a:t>3.By analyzing both job descriptions and user input, the system identifies relevant job opportunities, even for niche or specialized skill sets.</a:t>
            </a:r>
          </a:p>
          <a:p>
            <a:pPr marL="0" indent="0">
              <a:buNone/>
            </a:pPr>
            <a:r>
              <a:rPr lang="en-US" sz="2000" dirty="0">
                <a:latin typeface="Times New Roman" panose="02020603050405020304" pitchFamily="18" charset="0"/>
                <a:cs typeface="Times New Roman" panose="02020603050405020304" pitchFamily="18" charset="0"/>
              </a:rPr>
              <a:t>4. The system can help users in transition by matching them with jobs where their new skills are relevant, enabling smoother career changes</a:t>
            </a:r>
            <a:r>
              <a:rPr lang="en-US" sz="1200" dirty="0"/>
              <a:t>.</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12" name="Content Placeholder 11">
            <a:extLst>
              <a:ext uri="{FF2B5EF4-FFF2-40B4-BE49-F238E27FC236}">
                <a16:creationId xmlns:a16="http://schemas.microsoft.com/office/drawing/2014/main" id="{A829406B-2511-DD62-7849-520324584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820889"/>
            <a:ext cx="10668000" cy="41306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List of modules 1</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
        <p:nvSpPr>
          <p:cNvPr id="7" name="Content Placeholder 6">
            <a:extLst>
              <a:ext uri="{FF2B5EF4-FFF2-40B4-BE49-F238E27FC236}">
                <a16:creationId xmlns:a16="http://schemas.microsoft.com/office/drawing/2014/main" id="{F847B959-9BEB-9ED5-3BBF-ED3642872A08}"/>
              </a:ext>
            </a:extLst>
          </p:cNvPr>
          <p:cNvSpPr>
            <a:spLocks noGrp="1"/>
          </p:cNvSpPr>
          <p:nvPr>
            <p:ph idx="1"/>
          </p:nvPr>
        </p:nvSpPr>
        <p:spPr>
          <a:xfrm>
            <a:off x="879895" y="1733910"/>
            <a:ext cx="10543756" cy="428589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Collaborative Filtering</a:t>
            </a:r>
            <a:r>
              <a:rPr lang="en-US" sz="2000" dirty="0">
                <a:latin typeface="Times New Roman" panose="02020603050405020304" pitchFamily="18" charset="0"/>
                <a:cs typeface="Times New Roman" panose="02020603050405020304" pitchFamily="18" charset="0"/>
              </a:rPr>
              <a:t> is a recommendation system that suggests items to users based on the preferences of similar users. It works by analyzing past interactions, such as ratings, clicks, or purchases, to find patterns. There are two types: </a:t>
            </a:r>
            <a:r>
              <a:rPr lang="en-US" sz="2000" b="1" dirty="0">
                <a:latin typeface="Times New Roman" panose="02020603050405020304" pitchFamily="18" charset="0"/>
                <a:cs typeface="Times New Roman" panose="02020603050405020304" pitchFamily="18" charset="0"/>
              </a:rPr>
              <a:t>User-Based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Item-Based</a:t>
            </a:r>
            <a:r>
              <a:rPr lang="en-US" sz="2000" dirty="0">
                <a:latin typeface="Times New Roman" panose="02020603050405020304" pitchFamily="18" charset="0"/>
                <a:cs typeface="Times New Roman" panose="02020603050405020304" pitchFamily="18" charset="0"/>
              </a:rPr>
              <a:t>. In </a:t>
            </a:r>
            <a:r>
              <a:rPr lang="en-US" sz="2000" b="1" dirty="0">
                <a:latin typeface="Times New Roman" panose="02020603050405020304" pitchFamily="18" charset="0"/>
                <a:cs typeface="Times New Roman" panose="02020603050405020304" pitchFamily="18" charset="0"/>
              </a:rPr>
              <a:t>User-Based</a:t>
            </a:r>
            <a:r>
              <a:rPr lang="en-US" sz="2000" dirty="0">
                <a:latin typeface="Times New Roman" panose="02020603050405020304" pitchFamily="18" charset="0"/>
                <a:cs typeface="Times New Roman" panose="02020603050405020304" pitchFamily="18" charset="0"/>
              </a:rPr>
              <a:t>, the system finds users with similar tastes and recommends items they liked. In </a:t>
            </a:r>
            <a:r>
              <a:rPr lang="en-US" sz="2000" b="1" dirty="0">
                <a:latin typeface="Times New Roman" panose="02020603050405020304" pitchFamily="18" charset="0"/>
                <a:cs typeface="Times New Roman" panose="02020603050405020304" pitchFamily="18" charset="0"/>
              </a:rPr>
              <a:t>Item-Based</a:t>
            </a:r>
            <a:r>
              <a:rPr lang="en-US" sz="2000" dirty="0">
                <a:latin typeface="Times New Roman" panose="02020603050405020304" pitchFamily="18" charset="0"/>
                <a:cs typeface="Times New Roman" panose="02020603050405020304" pitchFamily="18" charset="0"/>
              </a:rPr>
              <a:t>, the system recommends items that are similar to those the user has already liked. This method doesn’t require detailed information about the items, just user behavior. It’s widely used in platforms like Netflix and Amazon, but it can struggle with new users or items that have little data. Despite this, it’s a popular and effective way to make personalized recommendations.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B0C3C55-7178-E7CE-AE8B-F8E2CBAD5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4573922"/>
            <a:ext cx="4934639" cy="7811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E7961-C49D-1732-6875-44388E1AB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4A271-AAFC-4567-08FF-79657A8AB5CD}"/>
              </a:ext>
            </a:extLst>
          </p:cNvPr>
          <p:cNvSpPr>
            <a:spLocks noGrp="1"/>
          </p:cNvSpPr>
          <p:nvPr>
            <p:ph type="title"/>
          </p:nvPr>
        </p:nvSpPr>
        <p:spPr/>
        <p:txBody>
          <a:bodyPr/>
          <a:lstStyle/>
          <a:p>
            <a:r>
              <a:rPr lang="en-IN" altLang="en-US" dirty="0"/>
              <a:t>List of modules 2</a:t>
            </a:r>
          </a:p>
        </p:txBody>
      </p:sp>
      <p:sp>
        <p:nvSpPr>
          <p:cNvPr id="4" name="Date Placeholder 3">
            <a:extLst>
              <a:ext uri="{FF2B5EF4-FFF2-40B4-BE49-F238E27FC236}">
                <a16:creationId xmlns:a16="http://schemas.microsoft.com/office/drawing/2014/main" id="{284F3A9E-925E-025E-8447-C2FAF6627E25}"/>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5132EF25-29E5-8A03-6306-A2760CCDA5E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1BB0502-B6C2-3B63-6986-FFBC1E389FE5}"/>
              </a:ext>
            </a:extLst>
          </p:cNvPr>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
        <p:nvSpPr>
          <p:cNvPr id="7" name="Content Placeholder 6">
            <a:extLst>
              <a:ext uri="{FF2B5EF4-FFF2-40B4-BE49-F238E27FC236}">
                <a16:creationId xmlns:a16="http://schemas.microsoft.com/office/drawing/2014/main" id="{ACFF3985-E9D3-18F7-F773-60E256D28575}"/>
              </a:ext>
            </a:extLst>
          </p:cNvPr>
          <p:cNvSpPr>
            <a:spLocks noGrp="1"/>
          </p:cNvSpPr>
          <p:nvPr>
            <p:ph idx="1"/>
          </p:nvPr>
        </p:nvSpPr>
        <p:spPr>
          <a:xfrm>
            <a:off x="879895" y="1733910"/>
            <a:ext cx="10543756" cy="4285890"/>
          </a:xfrm>
        </p:spPr>
        <p:txBody>
          <a:bodyPr/>
          <a:lstStyle/>
          <a:p>
            <a:pPr marL="0" indent="0" algn="just">
              <a:buNone/>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is a recommendation system that suggests items to users based on the features of the items and the user’s preferences or past behavior. It works by analyzing the characteristics of items and matching them with the user's profile, which is built from their previous interactions, likes, or preferences. For example, if a user likes movies of a certain genre, the system will recommend other movies from that genre. It uses techniques like TF-IDF (to measure the importance of terms in the item descriptions) or word embeddings to represent items and user profiles. Content-based filtering doesn’t rely on other users’ data, making it effective for recommending new or niche items. However, it can be limited in variety, as it mainly recommends items similar to what the user has already interacted with. It’s commonly used in platforms like Netflix or job recommendation sites.</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8E66E8-205B-61BC-00CC-C532C4C0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789" y="5042712"/>
            <a:ext cx="2467319" cy="809738"/>
          </a:xfrm>
          <a:prstGeom prst="rect">
            <a:avLst/>
          </a:prstGeom>
        </p:spPr>
      </p:pic>
    </p:spTree>
    <p:extLst>
      <p:ext uri="{BB962C8B-B14F-4D97-AF65-F5344CB8AC3E}">
        <p14:creationId xmlns:p14="http://schemas.microsoft.com/office/powerpoint/2010/main" val="206969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Output of modules 3</a:t>
            </a:r>
            <a:endParaRPr lang="en-US" dirty="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12" name="Picture 11">
            <a:extLst>
              <a:ext uri="{FF2B5EF4-FFF2-40B4-BE49-F238E27FC236}">
                <a16:creationId xmlns:a16="http://schemas.microsoft.com/office/drawing/2014/main" id="{D9DCE25E-A378-24B0-C386-EBB805FB130C}"/>
              </a:ext>
            </a:extLst>
          </p:cNvPr>
          <p:cNvPicPr>
            <a:picLocks noChangeAspect="1"/>
          </p:cNvPicPr>
          <p:nvPr/>
        </p:nvPicPr>
        <p:blipFill>
          <a:blip r:embed="rId2"/>
          <a:stretch>
            <a:fillRect/>
          </a:stretch>
        </p:blipFill>
        <p:spPr>
          <a:xfrm>
            <a:off x="3878820" y="1985760"/>
            <a:ext cx="2743583" cy="3105583"/>
          </a:xfrm>
          <a:prstGeom prst="rect">
            <a:avLst/>
          </a:prstGeom>
        </p:spPr>
      </p:pic>
      <p:pic>
        <p:nvPicPr>
          <p:cNvPr id="14" name="Picture 13">
            <a:extLst>
              <a:ext uri="{FF2B5EF4-FFF2-40B4-BE49-F238E27FC236}">
                <a16:creationId xmlns:a16="http://schemas.microsoft.com/office/drawing/2014/main" id="{0C92B386-9125-4A8B-59B9-AE1448501340}"/>
              </a:ext>
            </a:extLst>
          </p:cNvPr>
          <p:cNvPicPr>
            <a:picLocks noChangeAspect="1"/>
          </p:cNvPicPr>
          <p:nvPr/>
        </p:nvPicPr>
        <p:blipFill>
          <a:blip r:embed="rId3"/>
          <a:stretch>
            <a:fillRect/>
          </a:stretch>
        </p:blipFill>
        <p:spPr>
          <a:xfrm>
            <a:off x="7393416" y="2095312"/>
            <a:ext cx="3305636" cy="2886478"/>
          </a:xfrm>
          <a:prstGeom prst="rect">
            <a:avLst/>
          </a:prstGeom>
        </p:spPr>
      </p:pic>
      <p:pic>
        <p:nvPicPr>
          <p:cNvPr id="24" name="Content Placeholder 23">
            <a:extLst>
              <a:ext uri="{FF2B5EF4-FFF2-40B4-BE49-F238E27FC236}">
                <a16:creationId xmlns:a16="http://schemas.microsoft.com/office/drawing/2014/main" id="{251C8AEB-EB07-B532-4F0B-A7DB0C9E654B}"/>
              </a:ext>
            </a:extLst>
          </p:cNvPr>
          <p:cNvPicPr>
            <a:picLocks noGrp="1" noChangeAspect="1"/>
          </p:cNvPicPr>
          <p:nvPr>
            <p:ph idx="1"/>
          </p:nvPr>
        </p:nvPicPr>
        <p:blipFill>
          <a:blip r:embed="rId4"/>
          <a:stretch>
            <a:fillRect/>
          </a:stretch>
        </p:blipFill>
        <p:spPr>
          <a:xfrm>
            <a:off x="748922" y="2065121"/>
            <a:ext cx="2705478" cy="261974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F5A9A-D192-1BD5-8D3A-5858038AE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482CA-A7EB-171E-ADFA-FA866E818038}"/>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D2B6DA4-0C52-544E-7862-846ACA33ACAB}"/>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job recommendation system combined Collaborative Filtering and Content-Based Filtering to suggest relevant jobs. Collaborative Filtering used the preferences of similar users to find good job matches, while Content-Based Filtering matched job descriptions to a user's skills and experience. This combination helped provide a wider variety of job suggestions and avoided repeating recommendations. The system worked well with large data, but future improvements could include using Deep Learning and Graph-Based Algorithms for even better results.</a:t>
            </a:r>
          </a:p>
        </p:txBody>
      </p:sp>
      <p:sp>
        <p:nvSpPr>
          <p:cNvPr id="4" name="Date Placeholder 3">
            <a:extLst>
              <a:ext uri="{FF2B5EF4-FFF2-40B4-BE49-F238E27FC236}">
                <a16:creationId xmlns:a16="http://schemas.microsoft.com/office/drawing/2014/main" id="{F30D7341-1EB9-35B4-C7D3-B591E2DD76E4}"/>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032D5BC9-D962-9C5D-6D5A-E6B249968E0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F6737D0-B453-DB12-0D2D-401736FED701}"/>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398003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8E37-B7DB-A45F-362D-93EE0FE5072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2C57D58-C393-4EA7-6D2D-BB38E75C2F9D}"/>
              </a:ext>
            </a:extLst>
          </p:cNvPr>
          <p:cNvSpPr>
            <a:spLocks noGrp="1"/>
          </p:cNvSpPr>
          <p:nvPr>
            <p:ph idx="1"/>
          </p:nvPr>
        </p:nvSpPr>
        <p:spPr/>
        <p:txBody>
          <a:bodyPr/>
          <a:lstStyle/>
          <a:p>
            <a:pPr marL="0" indent="0" algn="just">
              <a:buNone/>
            </a:pPr>
            <a:r>
              <a:rPr lang="en-US" sz="2000" dirty="0">
                <a:effectLst/>
                <a:latin typeface="Times New Roman" panose="02020603050405020304" pitchFamily="18" charset="0"/>
                <a:ea typeface="Times New Roman" panose="02020603050405020304" pitchFamily="18" charset="0"/>
              </a:rPr>
              <a:t>The job recommendation system, which combines Collaborative Filtering and Content-Based Filtering, provides users with personalized and relevant job suggestions. By using these two techniques together, the system can offer more accurate recommendations, even for new users or those with limited interaction history. Collaborative Filtering helps identify similar users to predict job preferences, while Content-Based Filtering matches jobs to user profiles based on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skills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experience. The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hybrid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improves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diversity</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quality of job recommendations, leading to higher user satisfaction.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D9B8F01-5037-6297-9992-32A28F99150D}"/>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41AA304F-5084-0FC0-1620-0F3BE99B279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5D86683-201E-8C87-71C8-DC68934B3060}"/>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195113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C751-A335-3F75-58C6-A59496DA071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3259F75-C170-4846-A8D1-3A57E6DA2259}"/>
              </a:ext>
            </a:extLst>
          </p:cNvPr>
          <p:cNvSpPr>
            <a:spLocks noGrp="1"/>
          </p:cNvSpPr>
          <p:nvPr>
            <p:ph idx="1"/>
          </p:nvPr>
        </p:nvSpPr>
        <p:spPr/>
        <p:txBody>
          <a:bodyPr/>
          <a:lstStyle/>
          <a:p>
            <a:pPr marL="342900" marR="519430" lvl="0" indent="-342900" algn="just">
              <a:lnSpc>
                <a:spcPct val="96000"/>
              </a:lnSpc>
              <a:spcBef>
                <a:spcPts val="785"/>
              </a:spcBef>
              <a:buSzPts val="1400"/>
              <a:buFont typeface="Times New Roman" panose="02020603050405020304" pitchFamily="18" charset="0"/>
              <a:buAutoNum type="arabicPeriod"/>
              <a:tabLst>
                <a:tab pos="659765" algn="l"/>
                <a:tab pos="661035" algn="l"/>
              </a:tabLst>
            </a:pPr>
            <a:r>
              <a:rPr lang="en-US" sz="1800" spc="0" dirty="0">
                <a:effectLst/>
                <a:latin typeface="Times New Roman" panose="02020603050405020304" pitchFamily="18" charset="0"/>
                <a:ea typeface="Times New Roman" panose="02020603050405020304" pitchFamily="18" charset="0"/>
              </a:rPr>
              <a:t>Schafer, J. B., Frankowski, D., </a:t>
            </a:r>
            <a:r>
              <a:rPr lang="en-US" sz="1800" spc="0" dirty="0" err="1">
                <a:effectLst/>
                <a:latin typeface="Times New Roman" panose="02020603050405020304" pitchFamily="18" charset="0"/>
                <a:ea typeface="Times New Roman" panose="02020603050405020304" pitchFamily="18" charset="0"/>
              </a:rPr>
              <a:t>Herlocker</a:t>
            </a:r>
            <a:r>
              <a:rPr lang="en-US" sz="1800" spc="0" dirty="0">
                <a:effectLst/>
                <a:latin typeface="Times New Roman" panose="02020603050405020304" pitchFamily="18" charset="0"/>
                <a:ea typeface="Times New Roman" panose="02020603050405020304" pitchFamily="18" charset="0"/>
              </a:rPr>
              <a:t>, J., &amp; Sen, S. (2007). Collaborative Filtering Recommender Systems. </a:t>
            </a:r>
            <a:r>
              <a:rPr lang="en-US" sz="1800" i="1" spc="0" dirty="0">
                <a:effectLst/>
                <a:latin typeface="Times New Roman" panose="02020603050405020304" pitchFamily="18" charset="0"/>
                <a:ea typeface="Times New Roman" panose="02020603050405020304" pitchFamily="18" charset="0"/>
              </a:rPr>
              <a:t>Foundations and Trends in Human–Computer Interaction, 1</a:t>
            </a:r>
            <a:r>
              <a:rPr lang="en-US" sz="1800" spc="0" dirty="0">
                <a:effectLst/>
                <a:latin typeface="Times New Roman" panose="02020603050405020304" pitchFamily="18" charset="0"/>
                <a:ea typeface="Times New Roman" panose="02020603050405020304" pitchFamily="18" charset="0"/>
              </a:rPr>
              <a:t>(3), 139–220.</a:t>
            </a:r>
            <a:endParaRPr lang="en-IN" sz="1800" spc="0" dirty="0">
              <a:effectLst/>
              <a:latin typeface="Times New Roman" panose="02020603050405020304" pitchFamily="18" charset="0"/>
              <a:ea typeface="Times New Roman" panose="02020603050405020304" pitchFamily="18" charset="0"/>
            </a:endParaRPr>
          </a:p>
          <a:p>
            <a:pPr marL="342900" marR="530225" lvl="0" indent="-342900" algn="just">
              <a:lnSpc>
                <a:spcPct val="95000"/>
              </a:lnSpc>
              <a:spcBef>
                <a:spcPts val="1560"/>
              </a:spcBef>
              <a:buSzPts val="1400"/>
              <a:buFont typeface="Times New Roman" panose="02020603050405020304" pitchFamily="18" charset="0"/>
              <a:buAutoNum type="arabicPeriod"/>
              <a:tabLst>
                <a:tab pos="659765" algn="l"/>
                <a:tab pos="661035" algn="l"/>
              </a:tabLst>
            </a:pPr>
            <a:r>
              <a:rPr lang="en-US" sz="1800" spc="0" dirty="0">
                <a:effectLst/>
                <a:latin typeface="Times New Roman" panose="02020603050405020304" pitchFamily="18" charset="0"/>
                <a:ea typeface="Times New Roman" panose="02020603050405020304" pitchFamily="18" charset="0"/>
              </a:rPr>
              <a:t>Ricci, F., </a:t>
            </a:r>
            <a:r>
              <a:rPr lang="en-US" sz="1800" spc="0" dirty="0" err="1">
                <a:effectLst/>
                <a:latin typeface="Times New Roman" panose="02020603050405020304" pitchFamily="18" charset="0"/>
                <a:ea typeface="Times New Roman" panose="02020603050405020304" pitchFamily="18" charset="0"/>
              </a:rPr>
              <a:t>Rokach</a:t>
            </a:r>
            <a:r>
              <a:rPr lang="en-US" sz="1800" spc="0" dirty="0">
                <a:effectLst/>
                <a:latin typeface="Times New Roman" panose="02020603050405020304" pitchFamily="18" charset="0"/>
                <a:ea typeface="Times New Roman" panose="02020603050405020304" pitchFamily="18" charset="0"/>
              </a:rPr>
              <a:t>, L., &amp; Shapira, B. (2015). Recommender Systems Handbook. </a:t>
            </a:r>
            <a:r>
              <a:rPr lang="en-US" sz="1800" i="1" spc="0" dirty="0">
                <a:effectLst/>
                <a:latin typeface="Times New Roman" panose="02020603050405020304" pitchFamily="18" charset="0"/>
                <a:ea typeface="Times New Roman" panose="02020603050405020304" pitchFamily="18" charset="0"/>
              </a:rPr>
              <a:t>Springer Science &amp; Business Media.</a:t>
            </a:r>
            <a:endParaRPr lang="en-IN" sz="1800" spc="0" dirty="0">
              <a:effectLst/>
              <a:latin typeface="Times New Roman" panose="02020603050405020304" pitchFamily="18" charset="0"/>
              <a:ea typeface="Times New Roman" panose="02020603050405020304" pitchFamily="18" charset="0"/>
            </a:endParaRPr>
          </a:p>
          <a:p>
            <a:pPr marL="342900" marR="522605" lvl="0" indent="-342900" algn="just">
              <a:lnSpc>
                <a:spcPct val="96000"/>
              </a:lnSpc>
              <a:spcBef>
                <a:spcPts val="785"/>
              </a:spcBef>
              <a:buSzPts val="1400"/>
              <a:buFont typeface="Times New Roman" panose="02020603050405020304" pitchFamily="18" charset="0"/>
              <a:buAutoNum type="arabicPeriod"/>
              <a:tabLst>
                <a:tab pos="659765" algn="l"/>
                <a:tab pos="661035" algn="l"/>
              </a:tabLst>
            </a:pPr>
            <a:r>
              <a:rPr lang="en-US" sz="1800" spc="0" dirty="0" err="1">
                <a:effectLst/>
                <a:latin typeface="Times New Roman" panose="02020603050405020304" pitchFamily="18" charset="0"/>
                <a:ea typeface="Times New Roman" panose="02020603050405020304" pitchFamily="18" charset="0"/>
              </a:rPr>
              <a:t>Adomavicius</a:t>
            </a:r>
            <a:r>
              <a:rPr lang="en-US" sz="1800" spc="0" dirty="0">
                <a:effectLst/>
                <a:latin typeface="Times New Roman" panose="02020603050405020304" pitchFamily="18" charset="0"/>
                <a:ea typeface="Times New Roman" panose="02020603050405020304" pitchFamily="18" charset="0"/>
              </a:rPr>
              <a:t>, G., &amp; </a:t>
            </a:r>
            <a:r>
              <a:rPr lang="en-US" sz="1800" spc="0" dirty="0" err="1">
                <a:effectLst/>
                <a:latin typeface="Times New Roman" panose="02020603050405020304" pitchFamily="18" charset="0"/>
                <a:ea typeface="Times New Roman" panose="02020603050405020304" pitchFamily="18" charset="0"/>
              </a:rPr>
              <a:t>Tuzhilin</a:t>
            </a:r>
            <a:r>
              <a:rPr lang="en-US" sz="1800" spc="0" dirty="0">
                <a:effectLst/>
                <a:latin typeface="Times New Roman" panose="02020603050405020304" pitchFamily="18" charset="0"/>
                <a:ea typeface="Times New Roman" panose="02020603050405020304" pitchFamily="18" charset="0"/>
              </a:rPr>
              <a:t>, A. (2005). Toward the Next Generation of Recommender Systems: A Survey of the State-of-the-Art and Possible Extensions. </a:t>
            </a:r>
            <a:r>
              <a:rPr lang="en-US" sz="1800" i="1" spc="0" dirty="0">
                <a:effectLst/>
                <a:latin typeface="Times New Roman" panose="02020603050405020304" pitchFamily="18" charset="0"/>
                <a:ea typeface="Times New Roman" panose="02020603050405020304" pitchFamily="18" charset="0"/>
              </a:rPr>
              <a:t>IEEE Transactions on Knowledge and Data Engineering, 17</a:t>
            </a:r>
            <a:r>
              <a:rPr lang="en-US" sz="1800" spc="0" dirty="0">
                <a:effectLst/>
                <a:latin typeface="Times New Roman" panose="02020603050405020304" pitchFamily="18" charset="0"/>
                <a:ea typeface="Times New Roman" panose="02020603050405020304" pitchFamily="18" charset="0"/>
              </a:rPr>
              <a:t>(6), 734–749.</a:t>
            </a:r>
            <a:endParaRPr lang="en-IN" sz="1800" spc="0" dirty="0">
              <a:effectLst/>
              <a:latin typeface="Times New Roman" panose="02020603050405020304" pitchFamily="18" charset="0"/>
              <a:ea typeface="Times New Roman" panose="02020603050405020304" pitchFamily="18" charset="0"/>
            </a:endParaRPr>
          </a:p>
          <a:p>
            <a:pPr marL="342900" marR="520700" lvl="0" indent="-342900" algn="just">
              <a:lnSpc>
                <a:spcPct val="95000"/>
              </a:lnSpc>
              <a:spcBef>
                <a:spcPts val="1545"/>
              </a:spcBef>
              <a:buSzPts val="1400"/>
              <a:buFont typeface="Times New Roman" panose="02020603050405020304" pitchFamily="18" charset="0"/>
              <a:buAutoNum type="arabicPeriod"/>
              <a:tabLst>
                <a:tab pos="659765" algn="l"/>
                <a:tab pos="661035" algn="l"/>
              </a:tabLst>
            </a:pPr>
            <a:r>
              <a:rPr lang="en-US" sz="1800" spc="0" dirty="0">
                <a:effectLst/>
                <a:latin typeface="Times New Roman" panose="02020603050405020304" pitchFamily="18" charset="0"/>
                <a:ea typeface="Times New Roman" panose="02020603050405020304" pitchFamily="18" charset="0"/>
              </a:rPr>
              <a:t>Su,</a:t>
            </a:r>
            <a:r>
              <a:rPr lang="en-US" sz="1800" spc="-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a:t>
            </a:r>
            <a:r>
              <a:rPr lang="en-US" sz="1800" spc="-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9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Khoshgoftaar</a:t>
            </a:r>
            <a:r>
              <a:rPr lang="en-US" sz="1800" spc="0"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(2009).</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8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Survey</a:t>
            </a:r>
            <a:r>
              <a:rPr lang="en-US" sz="1800" spc="-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Collaborative Filtering Techniques. </a:t>
            </a:r>
            <a:r>
              <a:rPr lang="en-US" sz="1800" i="1" spc="0" dirty="0">
                <a:effectLst/>
                <a:latin typeface="Times New Roman" panose="02020603050405020304" pitchFamily="18" charset="0"/>
                <a:ea typeface="Times New Roman" panose="02020603050405020304" pitchFamily="18" charset="0"/>
              </a:rPr>
              <a:t>Advances in Artificial Intelligence, 2009</a:t>
            </a:r>
            <a:r>
              <a:rPr lang="en-US" sz="1800" spc="0" dirty="0">
                <a:effectLst/>
                <a:latin typeface="Times New Roman" panose="02020603050405020304" pitchFamily="18" charset="0"/>
                <a:ea typeface="Times New Roman" panose="02020603050405020304" pitchFamily="18" charset="0"/>
              </a:rPr>
              <a:t>, 1–19.</a:t>
            </a:r>
            <a:endParaRPr lang="en-IN" sz="1800" dirty="0">
              <a:effectLst/>
              <a:latin typeface="Times New Roman" panose="02020603050405020304" pitchFamily="18" charset="0"/>
              <a:ea typeface="Times New Roman" panose="02020603050405020304" pitchFamily="18" charset="0"/>
            </a:endParaRPr>
          </a:p>
          <a:p>
            <a:pPr marL="342900" marR="525145" lvl="0" indent="-342900" algn="just">
              <a:lnSpc>
                <a:spcPct val="96000"/>
              </a:lnSpc>
              <a:spcBef>
                <a:spcPts val="785"/>
              </a:spcBef>
              <a:buSzPts val="1400"/>
              <a:buFont typeface="Times New Roman" panose="02020603050405020304" pitchFamily="18" charset="0"/>
              <a:buAutoNum type="arabicPeriod"/>
              <a:tabLst>
                <a:tab pos="659765" algn="l"/>
                <a:tab pos="661035" algn="l"/>
              </a:tabLst>
            </a:pPr>
            <a:r>
              <a:rPr lang="en-US" sz="1800" spc="0" dirty="0">
                <a:effectLst/>
                <a:latin typeface="Times New Roman" panose="02020603050405020304" pitchFamily="18" charset="0"/>
                <a:ea typeface="Times New Roman" panose="02020603050405020304" pitchFamily="18" charset="0"/>
              </a:rPr>
              <a:t>Zhao, J., &amp; Zhang, M. (2015). Collaborative Filtering for Recommender Systems: A Survey. </a:t>
            </a:r>
            <a:r>
              <a:rPr lang="en-US" sz="1800" i="1" spc="0" dirty="0">
                <a:effectLst/>
                <a:latin typeface="Times New Roman" panose="02020603050405020304" pitchFamily="18" charset="0"/>
                <a:ea typeface="Times New Roman" panose="02020603050405020304" pitchFamily="18" charset="0"/>
              </a:rPr>
              <a:t>IEEE Transactions on Systems, Man, and Cybernetics: Systems,45</a:t>
            </a:r>
            <a:r>
              <a:rPr lang="en-US" sz="1800" spc="0" dirty="0">
                <a:effectLst/>
                <a:latin typeface="Times New Roman" panose="02020603050405020304" pitchFamily="18" charset="0"/>
                <a:ea typeface="Times New Roman" panose="02020603050405020304" pitchFamily="18" charset="0"/>
              </a:rPr>
              <a:t>(6),713–722.</a:t>
            </a:r>
            <a:endParaRPr lang="en-IN" sz="1800" spc="0" dirty="0">
              <a:effectLst/>
              <a:latin typeface="Times New Roman" panose="02020603050405020304" pitchFamily="18" charset="0"/>
              <a:ea typeface="Times New Roman" panose="02020603050405020304" pitchFamily="18" charset="0"/>
            </a:endParaRPr>
          </a:p>
          <a:p>
            <a:pPr marL="342900" marR="518795" lvl="0" indent="-342900" algn="just">
              <a:lnSpc>
                <a:spcPct val="95000"/>
              </a:lnSpc>
              <a:spcBef>
                <a:spcPts val="1560"/>
              </a:spcBef>
              <a:buSzPts val="1400"/>
              <a:buFont typeface="Times New Roman" panose="02020603050405020304" pitchFamily="18" charset="0"/>
              <a:buAutoNum type="arabicPeriod"/>
              <a:tabLst>
                <a:tab pos="659765" algn="l"/>
                <a:tab pos="661035" algn="l"/>
              </a:tabLst>
            </a:pPr>
            <a:r>
              <a:rPr lang="en-US" sz="1800" spc="0" dirty="0" err="1">
                <a:effectLst/>
                <a:latin typeface="Times New Roman" panose="02020603050405020304" pitchFamily="18" charset="0"/>
                <a:ea typeface="Times New Roman" panose="02020603050405020304" pitchFamily="18" charset="0"/>
              </a:rPr>
              <a:t>Jannach</a:t>
            </a:r>
            <a:r>
              <a:rPr lang="en-US" sz="1800" spc="0" dirty="0">
                <a:effectLst/>
                <a:latin typeface="Times New Roman" panose="02020603050405020304" pitchFamily="18" charset="0"/>
                <a:ea typeface="Times New Roman" panose="02020603050405020304" pitchFamily="18" charset="0"/>
              </a:rPr>
              <a:t>, D., &amp; </a:t>
            </a:r>
            <a:r>
              <a:rPr lang="en-US" sz="1800" spc="0" dirty="0" err="1">
                <a:effectLst/>
                <a:latin typeface="Times New Roman" panose="02020603050405020304" pitchFamily="18" charset="0"/>
                <a:ea typeface="Times New Roman" panose="02020603050405020304" pitchFamily="18" charset="0"/>
              </a:rPr>
              <a:t>Adomavicius</a:t>
            </a:r>
            <a:r>
              <a:rPr lang="en-US" sz="1800" spc="0" dirty="0">
                <a:effectLst/>
                <a:latin typeface="Times New Roman" panose="02020603050405020304" pitchFamily="18" charset="0"/>
                <a:ea typeface="Times New Roman" panose="02020603050405020304" pitchFamily="18" charset="0"/>
              </a:rPr>
              <a:t>, G. (2016). Recommender Systems: Challenges</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Research</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Opportunities. </a:t>
            </a:r>
            <a:r>
              <a:rPr lang="en-US" sz="1800" i="1" spc="0" dirty="0">
                <a:effectLst/>
                <a:latin typeface="Times New Roman" panose="02020603050405020304" pitchFamily="18" charset="0"/>
                <a:ea typeface="Times New Roman" panose="02020603050405020304" pitchFamily="18" charset="0"/>
              </a:rPr>
              <a:t>IEEE</a:t>
            </a:r>
            <a:r>
              <a:rPr lang="en-US" sz="1800" i="1" spc="-2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Internet</a:t>
            </a:r>
            <a:r>
              <a:rPr lang="en-US" sz="1800" i="1" spc="-2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Computing,</a:t>
            </a:r>
            <a:r>
              <a:rPr lang="en-US" sz="1800" i="1" spc="-5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20</a:t>
            </a:r>
            <a:r>
              <a:rPr lang="en-US" sz="1800" spc="0" dirty="0">
                <a:effectLst/>
                <a:latin typeface="Times New Roman" panose="02020603050405020304" pitchFamily="18" charset="0"/>
                <a:ea typeface="Times New Roman" panose="02020603050405020304" pitchFamily="18" charset="0"/>
              </a:rPr>
              <a:t>(4), </a:t>
            </a:r>
            <a:r>
              <a:rPr lang="en-US" sz="1800" spc="-20" dirty="0">
                <a:effectLst/>
                <a:latin typeface="Times New Roman" panose="02020603050405020304" pitchFamily="18" charset="0"/>
                <a:ea typeface="Times New Roman" panose="02020603050405020304" pitchFamily="18" charset="0"/>
              </a:rPr>
              <a:t>3–8.</a:t>
            </a:r>
            <a:endParaRPr lang="en-IN" sz="1800" spc="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FE97CEC-FC60-1B2F-68F4-63CEC785771C}"/>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0A081D67-5FF6-712A-0868-5D7A84E7747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2E3B03B-5813-2960-4DEF-E6A8B04F8285}"/>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extLst>
      <p:ext uri="{BB962C8B-B14F-4D97-AF65-F5344CB8AC3E}">
        <p14:creationId xmlns:p14="http://schemas.microsoft.com/office/powerpoint/2010/main" val="117163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18</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a:xfrm>
            <a:off x="711200" y="1889125"/>
            <a:ext cx="10668000" cy="4267200"/>
          </a:xfrm>
        </p:spPr>
        <p:txBody>
          <a:bodyPr/>
          <a:lstStyle/>
          <a:p>
            <a:pPr marL="0" lvl="0" indent="0" algn="just">
              <a:buClr>
                <a:srgbClr val="CC0000"/>
              </a:buClr>
              <a:buNone/>
              <a:defRPr/>
            </a:pPr>
            <a:r>
              <a:rPr lang="en-US" altLang="en-US" sz="2000" dirty="0">
                <a:solidFill>
                  <a:srgbClr val="000000"/>
                </a:solidFill>
                <a:latin typeface="Times New Roman" panose="02020603050405020304" pitchFamily="18" charset="0"/>
                <a:cs typeface="Times New Roman" panose="02020603050405020304" pitchFamily="18" charset="0"/>
              </a:rPr>
              <a:t>How might we create a skill/job recommender application using suitable technology, transforming career guidance by leveraging technology to match individuals with suitable jobs, fostering efficient employment and career development?</a:t>
            </a:r>
          </a:p>
          <a:p>
            <a:pPr marL="0" lvl="0" indent="0" algn="just">
              <a:buClr>
                <a:srgbClr val="CC0000"/>
              </a:buClr>
              <a:buNone/>
              <a:defRPr/>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IN" altLang="en-US" sz="2400" b="1" dirty="0"/>
              <a:t>Motivation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Enhances employment rates by efficiently matching skills with market demands.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Provide personalized career advice tailored to individual needs. </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dirty="0">
                <a:latin typeface="Times New Roman" panose="02020603050405020304" pitchFamily="18" charset="0"/>
                <a:cs typeface="Times New Roman" panose="02020603050405020304" pitchFamily="18" charset="0"/>
              </a:rPr>
              <a:t>Adapts to the dynamic job market.</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a:buClr>
                <a:srgbClr val="CC0000"/>
              </a:buClr>
              <a:buNone/>
              <a:defRPr/>
            </a:pPr>
            <a:endParaRPr lang="en-US" altLang="en-US" sz="1800" b="1" dirty="0">
              <a:latin typeface="Times New Roman" panose="02020603050405020304" pitchFamily="18" charset="0"/>
              <a:cs typeface="Times New Roman" panose="02020603050405020304" pitchFamily="18" charset="0"/>
            </a:endParaRPr>
          </a:p>
          <a:p>
            <a:pPr marL="0" indent="0">
              <a:buClr>
                <a:srgbClr val="CC0000"/>
              </a:buClr>
              <a:buNone/>
              <a:defRPr/>
            </a:pP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objective of the job recommender application is to efficiently match individuals with suitable job opportunities based on their skills, experiences, and preferences. It aims to identify skill gaps and recommend relevant training programs for continuous professional development. By providing personalized career guidance, the application helps users make informed decisions about their career paths. It adapts to dynamic job market trends to offer up-to-date recommendations, ultimately enhancing job satisfaction and retention by aligning individuals with roles that best fit their abilities and interests</a:t>
            </a:r>
            <a:endParaRPr lang="en-IN" sz="2000"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presents a web-based job recommendation system developed using Flask, powered by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Filtering and Content-Based Filtering,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key techniques in data science. The system provides personalized job recommendations by combining user preferences and simulated interaction data with job attributes such as skills, experience, and qualifications. A pre-trained collaborative filtering model extracts latent features for users and jobs, enabling the computation of recommendation scores based on historical interactions. Simultaneously, the content-based filtering component uses natural language processing (NLP) to analyze job descriptions and match them with user profiles. By integrating these methods, the system ranks and displays the top jobs that align with the user's preferences, ensuring relevant and diverse recommendations.</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a:xfrm>
            <a:off x="711200" y="1693353"/>
            <a:ext cx="10668000" cy="4267200"/>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Finding the right job in today’s competitive market can be overwhelming. This project introduces a web-based job recommendation system that provides personalized job suggestions using Collaborative Filtering and Content-Based Filtering techniques. Collaborative Filtering predicts user preferences by analyzing patterns in historical user-job interactions. Content-Based Filtering enhances recommendations by matching job descriptions with user profiles based on skills, qualifications, and </a:t>
            </a:r>
            <a:r>
              <a:rPr lang="en-US" sz="2000" dirty="0" err="1">
                <a:latin typeface="Times New Roman" panose="02020603050405020304" pitchFamily="18" charset="0"/>
                <a:cs typeface="Times New Roman" panose="02020603050405020304" pitchFamily="18" charset="0"/>
              </a:rPr>
              <a:t>interests.The</a:t>
            </a:r>
            <a:r>
              <a:rPr lang="en-US" sz="2000" dirty="0">
                <a:latin typeface="Times New Roman" panose="02020603050405020304" pitchFamily="18" charset="0"/>
                <a:cs typeface="Times New Roman" panose="02020603050405020304" pitchFamily="18" charset="0"/>
              </a:rPr>
              <a:t> hybrid approach combines these methods to ensure accurate, relevant, and diverse job recommendations. Developed using Flask, the system employs machine learning techniques for scoring and ranking job listings. This solution adapts to changing user needs and market trends, making it an efficient and scalable tool for personalized job matching.</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graphicFrame>
        <p:nvGraphicFramePr>
          <p:cNvPr id="8" name="Content Placeholder 7"/>
          <p:cNvGraphicFramePr>
            <a:graphicFrameLocks noGrp="1"/>
          </p:cNvGraphicFramePr>
          <p:nvPr>
            <p:ph idx="1"/>
            <p:custDataLst>
              <p:tags r:id="rId1"/>
            </p:custDataLst>
          </p:nvPr>
        </p:nvGraphicFramePr>
        <p:xfrm>
          <a:off x="755650" y="1752600"/>
          <a:ext cx="10744200" cy="3322320"/>
        </p:xfrm>
        <a:graphic>
          <a:graphicData uri="http://schemas.openxmlformats.org/drawingml/2006/table">
            <a:tbl>
              <a:tblPr firstRow="1" bandRow="1">
                <a:tableStyleId>{EB9631B5-78F2-41C9-869B-9F39066F8104}</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535305">
                <a:tc>
                  <a:txBody>
                    <a:bodyPr/>
                    <a:lstStyle/>
                    <a:p>
                      <a:pPr>
                        <a:buNone/>
                      </a:pPr>
                      <a:r>
                        <a:rPr lang="en-IN" altLang="en-US"/>
                        <a:t>S.No</a:t>
                      </a:r>
                    </a:p>
                  </a:txBody>
                  <a:tcPr/>
                </a:tc>
                <a:tc>
                  <a:txBody>
                    <a:bodyPr/>
                    <a:lstStyle/>
                    <a:p>
                      <a:pPr>
                        <a:buNone/>
                      </a:pPr>
                      <a:r>
                        <a:rPr lang="en-IN" altLang="en-US"/>
                        <a:t>Author Name</a:t>
                      </a:r>
                    </a:p>
                  </a:txBody>
                  <a:tcPr/>
                </a:tc>
                <a:tc>
                  <a:txBody>
                    <a:bodyPr/>
                    <a:lstStyle/>
                    <a:p>
                      <a:pPr>
                        <a:buNone/>
                      </a:pPr>
                      <a:r>
                        <a:rPr lang="en-IN" altLang="en-US"/>
                        <a:t>Paper Title</a:t>
                      </a:r>
                    </a:p>
                  </a:txBody>
                  <a:tcPr/>
                </a:tc>
                <a:tc>
                  <a:txBody>
                    <a:bodyPr/>
                    <a:lstStyle/>
                    <a:p>
                      <a:pPr>
                        <a:buNone/>
                      </a:pPr>
                      <a:r>
                        <a:rPr lang="en-IN" altLang="en-US"/>
                        <a:t>Description</a:t>
                      </a:r>
                    </a:p>
                  </a:txBody>
                  <a:tcPr/>
                </a:tc>
                <a:tc>
                  <a:txBody>
                    <a:bodyPr/>
                    <a:lstStyle/>
                    <a:p>
                      <a:pPr>
                        <a:buNone/>
                      </a:pPr>
                      <a:r>
                        <a:rPr lang="en-IN" altLang="en-US"/>
                        <a:t>Jornal</a:t>
                      </a:r>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535305">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1</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Badrul M. Sarwar, George Karypis, Joseph Konstan, John Riedl</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Item-based Collaborative Filtering Recommendation Algorithms</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Proceedings of the 10th International World Wide Web Conference</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2001</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Foundational paper on item-based collaborative filtering, a key technique for building recommendation systems. Important for recommending job roles or skills based on item similarity.</a:t>
                      </a:r>
                    </a:p>
                  </a:txBody>
                  <a:tcPr marL="0" marR="0" marT="0" marB="0"/>
                </a:tc>
                <a:extLst>
                  <a:ext uri="{0D108BD9-81ED-4DB2-BD59-A6C34878D82A}">
                    <a16:rowId xmlns:a16="http://schemas.microsoft.com/office/drawing/2014/main" val="10001"/>
                  </a:ext>
                </a:extLst>
              </a:tr>
              <a:tr h="535305">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2</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Yehuda Koren, Robert Bell, Chris Volinsky</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Matrix Factorization Techniques for Recommender Systems</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IEEE Computer Society</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Vol. 42, No. 8, 2009</a:t>
                      </a:r>
                    </a:p>
                  </a:txBody>
                  <a:tcPr marL="0" marR="0" marT="0" marB="0"/>
                </a:tc>
                <a:tc>
                  <a:txBody>
                    <a:bodyPr/>
                    <a:lstStyle/>
                    <a:p>
                      <a:pPr marL="0" indent="0" fontAlgn="base"/>
                      <a:r>
                        <a:rPr sz="1100" b="0" i="0">
                          <a:solidFill>
                            <a:schemeClr val="tx1"/>
                          </a:solidFill>
                          <a:latin typeface="Bahnschrift" panose="020B0502040204020203" charset="0"/>
                          <a:ea typeface="ui-sans-serif"/>
                          <a:cs typeface="Bahnschrift" panose="020B0502040204020203" charset="0"/>
                        </a:rPr>
                        <a:t>Discusses matrix factorization, a collaborative filtering method for uncovering latent factors from user preferences, crucial for skill and job match prediction in recommendation systems.</a:t>
                      </a:r>
                    </a:p>
                  </a:txBody>
                  <a:tcPr marL="0" marR="0" marT="0" marB="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graphicFrame>
        <p:nvGraphicFramePr>
          <p:cNvPr id="8" name="Content Placeholder 7"/>
          <p:cNvGraphicFramePr>
            <a:graphicFrameLocks noGrp="1"/>
          </p:cNvGraphicFramePr>
          <p:nvPr>
            <p:ph idx="1"/>
            <p:custDataLst>
              <p:tags r:id="rId1"/>
            </p:custDataLst>
          </p:nvPr>
        </p:nvGraphicFramePr>
        <p:xfrm>
          <a:off x="755650" y="1752600"/>
          <a:ext cx="10744200" cy="3489960"/>
        </p:xfrm>
        <a:graphic>
          <a:graphicData uri="http://schemas.openxmlformats.org/drawingml/2006/table">
            <a:tbl>
              <a:tblPr firstRow="1" bandRow="1">
                <a:tableStyleId>{EB9631B5-78F2-41C9-869B-9F39066F8104}</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535305">
                <a:tc>
                  <a:txBody>
                    <a:bodyPr/>
                    <a:lstStyle/>
                    <a:p>
                      <a:pPr>
                        <a:buNone/>
                      </a:pPr>
                      <a:r>
                        <a:rPr lang="en-IN" altLang="en-US"/>
                        <a:t>S.No</a:t>
                      </a:r>
                    </a:p>
                  </a:txBody>
                  <a:tcPr/>
                </a:tc>
                <a:tc>
                  <a:txBody>
                    <a:bodyPr/>
                    <a:lstStyle/>
                    <a:p>
                      <a:pPr>
                        <a:buNone/>
                      </a:pPr>
                      <a:r>
                        <a:rPr lang="en-IN" altLang="en-US"/>
                        <a:t>Author Name</a:t>
                      </a:r>
                    </a:p>
                  </a:txBody>
                  <a:tcPr/>
                </a:tc>
                <a:tc>
                  <a:txBody>
                    <a:bodyPr/>
                    <a:lstStyle/>
                    <a:p>
                      <a:pPr>
                        <a:buNone/>
                      </a:pPr>
                      <a:r>
                        <a:rPr lang="en-IN" altLang="en-US"/>
                        <a:t>Paper Title</a:t>
                      </a:r>
                    </a:p>
                  </a:txBody>
                  <a:tcPr/>
                </a:tc>
                <a:tc>
                  <a:txBody>
                    <a:bodyPr/>
                    <a:lstStyle/>
                    <a:p>
                      <a:pPr>
                        <a:buNone/>
                      </a:pPr>
                      <a:r>
                        <a:rPr lang="en-IN" altLang="en-US"/>
                        <a:t>Description</a:t>
                      </a:r>
                    </a:p>
                  </a:txBody>
                  <a:tcPr/>
                </a:tc>
                <a:tc>
                  <a:txBody>
                    <a:bodyPr/>
                    <a:lstStyle/>
                    <a:p>
                      <a:pPr>
                        <a:buNone/>
                      </a:pPr>
                      <a:r>
                        <a:rPr lang="en-IN" altLang="en-US"/>
                        <a:t>Jornal</a:t>
                      </a:r>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535305">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3</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Xiaoyuan Su, Taghi M. Khoshgoftaar</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A Survey of Collaborative Filtering Techniques</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Advances in Artificial Intelligence</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2009</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Comprehensive survey on collaborative filtering, covering user-based, item-based, and hybrid techniques, which are essential for developing robust skill and job recommendation systems.</a:t>
                      </a:r>
                    </a:p>
                  </a:txBody>
                  <a:tcPr marL="0" marR="0" marT="0" marB="0"/>
                </a:tc>
                <a:extLst>
                  <a:ext uri="{0D108BD9-81ED-4DB2-BD59-A6C34878D82A}">
                    <a16:rowId xmlns:a16="http://schemas.microsoft.com/office/drawing/2014/main" val="10001"/>
                  </a:ext>
                </a:extLst>
              </a:tr>
              <a:tr h="535305">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4</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Guibing Guo, Jie Zhang, Daniel Thalmann</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Merging Trust in Collaborative Filtering to Alleviate Data Sparsity and Cold Start</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Knowledge-Based Systems</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Vol. 57, 2014</a:t>
                      </a:r>
                    </a:p>
                  </a:txBody>
                  <a:tcPr marL="0" marR="0" marT="0" marB="0"/>
                </a:tc>
                <a:tc>
                  <a:txBody>
                    <a:bodyPr/>
                    <a:lstStyle/>
                    <a:p>
                      <a:pPr marL="0" indent="0" fontAlgn="base"/>
                      <a:r>
                        <a:rPr sz="1100" b="0" i="0">
                          <a:solidFill>
                            <a:schemeClr val="tx1"/>
                          </a:solidFill>
                          <a:latin typeface="Arial Rounded MT Bold" panose="020F0704030504030204" charset="0"/>
                          <a:ea typeface="ui-sans-serif"/>
                          <a:cs typeface="Arial Rounded MT Bold" panose="020F0704030504030204" charset="0"/>
                        </a:rPr>
                        <a:t>Addresses cold-start and data sparsity problems in recommendation systems by incorporating trust-based collaborative filtering, useful for recommending jobs or skills to new users with limited data.</a:t>
                      </a:r>
                    </a:p>
                  </a:txBody>
                  <a:tcPr marL="0" marR="0" marT="0" marB="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0" indent="0" algn="just">
              <a:buClr>
                <a:srgbClr val="CC0000"/>
              </a:buClr>
              <a:buNone/>
              <a:defRPr/>
            </a:pPr>
            <a:r>
              <a:rPr lang="en-US" sz="2000" b="1" dirty="0">
                <a:latin typeface="Times New Roman" panose="02020603050405020304" pitchFamily="18" charset="0"/>
                <a:cs typeface="Times New Roman" panose="02020603050405020304" pitchFamily="18" charset="0"/>
              </a:rPr>
              <a:t>Deep learning:</a:t>
            </a:r>
            <a:r>
              <a:rPr lang="en-US" sz="2000" dirty="0">
                <a:latin typeface="Times New Roman" panose="02020603050405020304" pitchFamily="18" charset="0"/>
                <a:cs typeface="Times New Roman" panose="02020603050405020304" pitchFamily="18" charset="0"/>
              </a:rPr>
              <a:t> is a subset of machine learning that focuses on using neural networks with multiple layers (often called deep neural networks) to model and solve complex problems. Deep learning has been highly successful in a variety of applications, such as image recognition, natural language processing, speech recognition, and more, due to its ability to automatically learn and extract features from raw data.</a:t>
            </a:r>
          </a:p>
          <a:p>
            <a:pPr marL="0" indent="0" algn="just">
              <a:buClr>
                <a:srgbClr val="CC0000"/>
              </a:buClr>
              <a:buNone/>
              <a:defRPr/>
            </a:pPr>
            <a:r>
              <a:rPr lang="en-US" sz="2000" b="1" dirty="0">
                <a:latin typeface="Times New Roman" panose="02020603050405020304" pitchFamily="18" charset="0"/>
                <a:cs typeface="Times New Roman" panose="02020603050405020304" pitchFamily="18" charset="0"/>
              </a:rPr>
              <a:t>Content-based filtering: </a:t>
            </a:r>
            <a:r>
              <a:rPr lang="en-US" sz="2000" dirty="0">
                <a:latin typeface="Times New Roman" panose="02020603050405020304" pitchFamily="18" charset="0"/>
                <a:cs typeface="Times New Roman" panose="02020603050405020304" pitchFamily="18" charset="0"/>
              </a:rPr>
              <a:t>is a recommendation system technique that suggests items to users based on the content characteristics of items they have previously interacted with or shown interest in. This method primarily focuses on the properties of the items rather than relying on the preferences or behavior of other users, as is done in collaborative filtering</a:t>
            </a:r>
            <a:r>
              <a:rPr lang="en-US" sz="2000" dirty="0"/>
              <a:t>.</a:t>
            </a:r>
          </a:p>
          <a:p>
            <a:pPr marL="0" indent="0">
              <a:buClr>
                <a:srgbClr val="CC0000"/>
              </a:buClr>
              <a:buNone/>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main drawback of existing </a:t>
            </a:r>
            <a:r>
              <a:rPr lang="en-US" sz="2000" dirty="0">
                <a:latin typeface="Times New Roman" panose="02020603050405020304" pitchFamily="18" charset="0"/>
                <a:cs typeface="Times New Roman" panose="02020603050405020304" pitchFamily="18" charset="0"/>
              </a:rPr>
              <a:t>system are :</a:t>
            </a:r>
          </a:p>
          <a:p>
            <a:pPr marL="0" indent="0">
              <a:buNone/>
            </a:pPr>
            <a:r>
              <a:rPr lang="en-US" sz="2000" dirty="0">
                <a:latin typeface="Times New Roman" panose="02020603050405020304" pitchFamily="18" charset="0"/>
                <a:cs typeface="Times New Roman" panose="02020603050405020304" pitchFamily="18" charset="0"/>
              </a:rPr>
              <a:t>1.Many platforms primarily use keyword matching to connect job seekers with listings.</a:t>
            </a:r>
          </a:p>
          <a:p>
            <a:pPr marL="0" indent="0">
              <a:buNone/>
            </a:pPr>
            <a:r>
              <a:rPr lang="en-US" sz="2000" dirty="0">
                <a:latin typeface="Times New Roman" panose="02020603050405020304" pitchFamily="18" charset="0"/>
                <a:cs typeface="Times New Roman" panose="02020603050405020304" pitchFamily="18" charset="0"/>
              </a:rPr>
              <a:t>2.Some systems do not leverage user data effectively to personalize job recommendations.</a:t>
            </a:r>
          </a:p>
          <a:p>
            <a:pPr marL="0" indent="0">
              <a:buNone/>
            </a:pPr>
            <a:r>
              <a:rPr lang="en-US" sz="2000" dirty="0">
                <a:latin typeface="Times New Roman" panose="02020603050405020304" pitchFamily="18" charset="0"/>
                <a:cs typeface="Times New Roman" panose="02020603050405020304" pitchFamily="18" charset="0"/>
              </a:rPr>
              <a:t>3.Job listings on some platforms can be outdated or incomplete.</a:t>
            </a:r>
          </a:p>
          <a:p>
            <a:pPr marL="0" indent="0">
              <a:buNone/>
            </a:pPr>
            <a:r>
              <a:rPr lang="en-US" sz="2000" dirty="0">
                <a:latin typeface="Times New Roman" panose="02020603050405020304" pitchFamily="18" charset="0"/>
                <a:cs typeface="Times New Roman" panose="02020603050405020304" pitchFamily="18" charset="0"/>
              </a:rPr>
              <a:t>4. Extensive use of personal data by AI-driven platforms raises privacy and security issues.</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platforms lack robust mechanisms for collecting and incorporating user feedback.</a:t>
            </a:r>
          </a:p>
          <a:p>
            <a:pPr marL="0" indent="0">
              <a:buNone/>
            </a:pPr>
            <a:r>
              <a:rPr lang="en-US" sz="2000" dirty="0">
                <a:latin typeface="Times New Roman" panose="02020603050405020304" pitchFamily="18" charset="0"/>
                <a:cs typeface="Times New Roman" panose="02020603050405020304" pitchFamily="18" charset="0"/>
              </a:rPr>
              <a:t>6. Some platforms have complex interfaces that are not user-friendly.</a:t>
            </a:r>
          </a:p>
          <a:p>
            <a:endParaRPr 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246</TotalTime>
  <Words>1897</Words>
  <Application>Microsoft Office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Bahnschrift</vt: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Literature Survey</vt:lpstr>
      <vt:lpstr>Existing Sytem</vt:lpstr>
      <vt:lpstr>Drawback of Existing System</vt:lpstr>
      <vt:lpstr>Proposed System</vt:lpstr>
      <vt:lpstr>System Architecture</vt:lpstr>
      <vt:lpstr>List of modules 1</vt:lpstr>
      <vt:lpstr>List of modules 2</vt:lpstr>
      <vt:lpstr>Output of modules 3</vt:lpstr>
      <vt:lpstr>Result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Poongavin B</cp:lastModifiedBy>
  <cp:revision>16</cp:revision>
  <dcterms:created xsi:type="dcterms:W3CDTF">2023-08-03T04:32:00Z</dcterms:created>
  <dcterms:modified xsi:type="dcterms:W3CDTF">2024-11-22T15:49:12Z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B9CBE67CDB7049BE94569F5E4D17587C_12</vt:lpwstr>
  </property>
  <property fmtid="{D5CDD505-2E9C-101B-9397-08002B2CF9AE}" pid="3" name="KSOProductBuildVer">
    <vt:lpwstr>1033-12.2.0.18545</vt:lpwstr>
  </property>
</Properties>
</file>