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0693400" cy="7556500"/>
  <p:notesSz cx="6858000" cy="9144000"/>
  <p:embeddedFontLst>
    <p:embeddedFont>
      <p:font typeface="Canva Sans Bold Italics" charset="1" panose="020B0803030501040103"/>
      <p:regular r:id="rId28"/>
    </p:embeddedFont>
    <p:embeddedFont>
      <p:font typeface="Canva Sans Bold" charset="1" panose="020B0803030501040103"/>
      <p:regular r:id="rId29"/>
    </p:embeddedFont>
    <p:embeddedFont>
      <p:font typeface="Canva Sans" charset="1" panose="020B0503030501040103"/>
      <p:regular r:id="rId30"/>
    </p:embeddedFont>
    <p:embeddedFont>
      <p:font typeface="Canva Sans Italics" charset="1" panose="020B0503030501040103"/>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507999"/>
            <a:ext cx="10692000" cy="815340"/>
          </a:xfrm>
          <a:prstGeom prst="rect">
            <a:avLst/>
          </a:prstGeom>
        </p:spPr>
        <p:txBody>
          <a:bodyPr anchor="t" rtlCol="false" tIns="0" lIns="0" bIns="0" rIns="0">
            <a:spAutoFit/>
          </a:bodyPr>
          <a:lstStyle/>
          <a:p>
            <a:pPr algn="ctr">
              <a:lnSpc>
                <a:spcPts val="3359"/>
              </a:lnSpc>
              <a:spcBef>
                <a:spcPct val="0"/>
              </a:spcBef>
            </a:pPr>
            <a:r>
              <a:rPr lang="en-US" b="true" sz="2400" i="true">
                <a:solidFill>
                  <a:srgbClr val="BE5962"/>
                </a:solidFill>
                <a:latin typeface="Canva Sans Bold Italics"/>
                <a:ea typeface="Canva Sans Bold Italics"/>
                <a:cs typeface="Canva Sans Bold Italics"/>
                <a:sym typeface="Canva Sans Bold Italics"/>
              </a:rPr>
              <a:t>Smart Hospitality  management and Engagement Resource Too, with Appointment Booking</a:t>
            </a:r>
          </a:p>
        </p:txBody>
      </p:sp>
      <p:sp>
        <p:nvSpPr>
          <p:cNvPr name="TextBox 3" id="3"/>
          <p:cNvSpPr txBox="true"/>
          <p:nvPr/>
        </p:nvSpPr>
        <p:spPr>
          <a:xfrm rot="0">
            <a:off x="2668140" y="3741900"/>
            <a:ext cx="5355721" cy="1099185"/>
          </a:xfrm>
          <a:prstGeom prst="rect">
            <a:avLst/>
          </a:prstGeom>
        </p:spPr>
        <p:txBody>
          <a:bodyPr anchor="t" rtlCol="false" tIns="0" lIns="0" bIns="0" rIns="0">
            <a:spAutoFit/>
          </a:bodyPr>
          <a:lstStyle/>
          <a:p>
            <a:pPr algn="ctr">
              <a:lnSpc>
                <a:spcPts val="2940"/>
              </a:lnSpc>
            </a:pPr>
            <a:r>
              <a:rPr lang="en-US" sz="2100" b="true">
                <a:solidFill>
                  <a:srgbClr val="282628"/>
                </a:solidFill>
                <a:latin typeface="Canva Sans Bold"/>
                <a:ea typeface="Canva Sans Bold"/>
                <a:cs typeface="Canva Sans Bold"/>
                <a:sym typeface="Canva Sans Bold"/>
              </a:rPr>
              <a:t>Thejas.K.S. (221801056)</a:t>
            </a:r>
          </a:p>
          <a:p>
            <a:pPr algn="ctr">
              <a:lnSpc>
                <a:spcPts val="2940"/>
              </a:lnSpc>
            </a:pPr>
            <a:r>
              <a:rPr lang="en-US" sz="2100" b="true">
                <a:solidFill>
                  <a:srgbClr val="282628"/>
                </a:solidFill>
                <a:latin typeface="Canva Sans Bold"/>
                <a:ea typeface="Canva Sans Bold"/>
                <a:cs typeface="Canva Sans Bold"/>
                <a:sym typeface="Canva Sans Bold"/>
              </a:rPr>
              <a:t>Atmakuru Siva Sandeep (221801501)</a:t>
            </a:r>
          </a:p>
          <a:p>
            <a:pPr algn="ctr">
              <a:lnSpc>
                <a:spcPts val="2940"/>
              </a:lnSpc>
              <a:spcBef>
                <a:spcPct val="0"/>
              </a:spcBef>
            </a:pPr>
            <a:r>
              <a:rPr lang="en-US" b="true" sz="2100">
                <a:solidFill>
                  <a:srgbClr val="282628"/>
                </a:solidFill>
                <a:latin typeface="Canva Sans Bold"/>
                <a:ea typeface="Canva Sans Bold"/>
                <a:cs typeface="Canva Sans Bold"/>
                <a:sym typeface="Canva Sans Bold"/>
              </a:rPr>
              <a:t>Giridharan.M (221801504)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56000" y="1486887"/>
            <a:ext cx="4764367" cy="2454342"/>
          </a:xfrm>
          <a:custGeom>
            <a:avLst/>
            <a:gdLst/>
            <a:ahLst/>
            <a:cxnLst/>
            <a:rect r="r" b="b" t="t" l="l"/>
            <a:pathLst>
              <a:path h="2454342" w="4764367">
                <a:moveTo>
                  <a:pt x="0" y="0"/>
                </a:moveTo>
                <a:lnTo>
                  <a:pt x="4764367" y="0"/>
                </a:lnTo>
                <a:lnTo>
                  <a:pt x="4764367" y="2454341"/>
                </a:lnTo>
                <a:lnTo>
                  <a:pt x="0" y="2454341"/>
                </a:lnTo>
                <a:lnTo>
                  <a:pt x="0" y="0"/>
                </a:lnTo>
                <a:close/>
              </a:path>
            </a:pathLst>
          </a:custGeom>
          <a:blipFill>
            <a:blip r:embed="rId2"/>
            <a:stretch>
              <a:fillRect l="0" t="-835" r="0" b="-835"/>
            </a:stretch>
          </a:blipFill>
        </p:spPr>
      </p:sp>
      <p:sp>
        <p:nvSpPr>
          <p:cNvPr name="Freeform 3" id="3"/>
          <p:cNvSpPr/>
          <p:nvPr/>
        </p:nvSpPr>
        <p:spPr>
          <a:xfrm flipH="false" flipV="false" rot="0">
            <a:off x="5122240" y="4100378"/>
            <a:ext cx="4955404" cy="2744055"/>
          </a:xfrm>
          <a:custGeom>
            <a:avLst/>
            <a:gdLst/>
            <a:ahLst/>
            <a:cxnLst/>
            <a:rect r="r" b="b" t="t" l="l"/>
            <a:pathLst>
              <a:path h="2744055" w="4955404">
                <a:moveTo>
                  <a:pt x="0" y="0"/>
                </a:moveTo>
                <a:lnTo>
                  <a:pt x="4955404" y="0"/>
                </a:lnTo>
                <a:lnTo>
                  <a:pt x="4955404" y="2744055"/>
                </a:lnTo>
                <a:lnTo>
                  <a:pt x="0" y="2744055"/>
                </a:lnTo>
                <a:lnTo>
                  <a:pt x="0" y="0"/>
                </a:lnTo>
                <a:close/>
              </a:path>
            </a:pathLst>
          </a:custGeom>
          <a:blipFill>
            <a:blip r:embed="rId3"/>
            <a:stretch>
              <a:fillRect l="0" t="0" r="0" b="0"/>
            </a:stretch>
          </a:blipFill>
        </p:spPr>
      </p:sp>
      <p:sp>
        <p:nvSpPr>
          <p:cNvPr name="TextBox 4" id="4"/>
          <p:cNvSpPr txBox="true"/>
          <p:nvPr/>
        </p:nvSpPr>
        <p:spPr>
          <a:xfrm rot="0">
            <a:off x="6802117" y="1458312"/>
            <a:ext cx="2812415" cy="264160"/>
          </a:xfrm>
          <a:prstGeom prst="rect">
            <a:avLst/>
          </a:prstGeom>
        </p:spPr>
        <p:txBody>
          <a:bodyPr anchor="t" rtlCol="false" tIns="0" lIns="0" bIns="0" rIns="0">
            <a:spAutoFit/>
          </a:bodyPr>
          <a:lstStyle/>
          <a:p>
            <a:pPr algn="ctr">
              <a:lnSpc>
                <a:spcPts val="2239"/>
              </a:lnSpc>
              <a:spcBef>
                <a:spcPct val="0"/>
              </a:spcBef>
            </a:pPr>
            <a:r>
              <a:rPr lang="en-US" b="true" sz="1599">
                <a:solidFill>
                  <a:srgbClr val="000000"/>
                </a:solidFill>
                <a:latin typeface="Canva Sans Bold"/>
                <a:ea typeface="Canva Sans Bold"/>
                <a:cs typeface="Canva Sans Bold"/>
                <a:sym typeface="Canva Sans Bold"/>
              </a:rPr>
              <a:t>Smart Availability Detection</a:t>
            </a:r>
          </a:p>
        </p:txBody>
      </p:sp>
      <p:sp>
        <p:nvSpPr>
          <p:cNvPr name="TextBox 5" id="5"/>
          <p:cNvSpPr txBox="true"/>
          <p:nvPr/>
        </p:nvSpPr>
        <p:spPr>
          <a:xfrm rot="0">
            <a:off x="6074645" y="2090114"/>
            <a:ext cx="4226759" cy="1534027"/>
          </a:xfrm>
          <a:prstGeom prst="rect">
            <a:avLst/>
          </a:prstGeom>
        </p:spPr>
        <p:txBody>
          <a:bodyPr anchor="t" rtlCol="false" tIns="0" lIns="0" bIns="0" rIns="0">
            <a:spAutoFit/>
          </a:bodyPr>
          <a:lstStyle/>
          <a:p>
            <a:pPr algn="l" marL="271540" indent="-135770" lvl="1">
              <a:lnSpc>
                <a:spcPts val="1760"/>
              </a:lnSpc>
              <a:buFont typeface="Arial"/>
              <a:buChar char="•"/>
            </a:pPr>
            <a:r>
              <a:rPr lang="en-US" sz="1257">
                <a:solidFill>
                  <a:srgbClr val="000000"/>
                </a:solidFill>
                <a:latin typeface="Canva Sans"/>
                <a:ea typeface="Canva Sans"/>
                <a:cs typeface="Canva Sans"/>
                <a:sym typeface="Canva Sans"/>
              </a:rPr>
              <a:t>Calendar Integration: Sync with users' personal or work calendars to automatically detect available 30-minute slots.</a:t>
            </a:r>
          </a:p>
          <a:p>
            <a:pPr algn="l" marL="271540" indent="-135770" lvl="1">
              <a:lnSpc>
                <a:spcPts val="1760"/>
              </a:lnSpc>
              <a:buFont typeface="Arial"/>
              <a:buChar char="•"/>
            </a:pPr>
            <a:r>
              <a:rPr lang="en-US" sz="1257">
                <a:solidFill>
                  <a:srgbClr val="000000"/>
                </a:solidFill>
                <a:latin typeface="Canva Sans"/>
                <a:ea typeface="Canva Sans"/>
                <a:cs typeface="Canva Sans"/>
                <a:sym typeface="Canva Sans"/>
              </a:rPr>
              <a:t>Suggested Times Based on Preferences: Use AI to suggest optimal times based on past meeting patterns, preferred working hours, or mutual availability of all participants.</a:t>
            </a:r>
          </a:p>
        </p:txBody>
      </p:sp>
      <p:sp>
        <p:nvSpPr>
          <p:cNvPr name="TextBox 6" id="6"/>
          <p:cNvSpPr txBox="true"/>
          <p:nvPr/>
        </p:nvSpPr>
        <p:spPr>
          <a:xfrm rot="0">
            <a:off x="465497" y="5453355"/>
            <a:ext cx="4196984" cy="1245870"/>
          </a:xfrm>
          <a:prstGeom prst="rect">
            <a:avLst/>
          </a:prstGeom>
        </p:spPr>
        <p:txBody>
          <a:bodyPr anchor="t" rtlCol="false" tIns="0" lIns="0" bIns="0" rIns="0">
            <a:spAutoFit/>
          </a:bodyPr>
          <a:lstStyle/>
          <a:p>
            <a:pPr algn="l" marL="259080" indent="-129540" lvl="1">
              <a:lnSpc>
                <a:spcPts val="1679"/>
              </a:lnSpc>
              <a:buFont typeface="Arial"/>
              <a:buChar char="•"/>
            </a:pPr>
            <a:r>
              <a:rPr lang="en-US" sz="1200">
                <a:solidFill>
                  <a:srgbClr val="000000"/>
                </a:solidFill>
                <a:latin typeface="Canva Sans"/>
                <a:ea typeface="Canva Sans"/>
                <a:cs typeface="Canva Sans"/>
                <a:sym typeface="Canva Sans"/>
              </a:rPr>
              <a:t>Drag-and-Drop Selection: Allow users to select a 30-minute slot by dragging across the desired time range on a visual calendar.</a:t>
            </a:r>
          </a:p>
          <a:p>
            <a:pPr algn="l" marL="259080" indent="-129540" lvl="1">
              <a:lnSpc>
                <a:spcPts val="1679"/>
              </a:lnSpc>
              <a:buFont typeface="Arial"/>
              <a:buChar char="•"/>
            </a:pPr>
            <a:r>
              <a:rPr lang="en-US" sz="1200">
                <a:solidFill>
                  <a:srgbClr val="000000"/>
                </a:solidFill>
                <a:latin typeface="Canva Sans"/>
                <a:ea typeface="Canva Sans"/>
                <a:cs typeface="Canva Sans"/>
                <a:sym typeface="Canva Sans"/>
              </a:rPr>
              <a:t>Color-Coded Availability Blocks: Highlight free, partially free, and busy slots in different colors for quick navigation.</a:t>
            </a:r>
          </a:p>
        </p:txBody>
      </p:sp>
      <p:sp>
        <p:nvSpPr>
          <p:cNvPr name="TextBox 7" id="7"/>
          <p:cNvSpPr txBox="true"/>
          <p:nvPr/>
        </p:nvSpPr>
        <p:spPr>
          <a:xfrm rot="0">
            <a:off x="1560340" y="4435322"/>
            <a:ext cx="2295684" cy="264160"/>
          </a:xfrm>
          <a:prstGeom prst="rect">
            <a:avLst/>
          </a:prstGeom>
        </p:spPr>
        <p:txBody>
          <a:bodyPr anchor="t" rtlCol="false" tIns="0" lIns="0" bIns="0" rIns="0">
            <a:spAutoFit/>
          </a:bodyPr>
          <a:lstStyle/>
          <a:p>
            <a:pPr algn="ctr">
              <a:lnSpc>
                <a:spcPts val="2239"/>
              </a:lnSpc>
              <a:spcBef>
                <a:spcPct val="0"/>
              </a:spcBef>
            </a:pPr>
            <a:r>
              <a:rPr lang="en-US" b="true" sz="1599">
                <a:solidFill>
                  <a:srgbClr val="000000"/>
                </a:solidFill>
                <a:latin typeface="Canva Sans Bold"/>
                <a:ea typeface="Canva Sans Bold"/>
                <a:cs typeface="Canva Sans Bold"/>
                <a:sym typeface="Canva Sans Bold"/>
              </a:rPr>
              <a:t>Interactive Time Picker</a:t>
            </a:r>
          </a:p>
        </p:txBody>
      </p:sp>
      <p:grpSp>
        <p:nvGrpSpPr>
          <p:cNvPr name="Group 8" id="8"/>
          <p:cNvGrpSpPr/>
          <p:nvPr/>
        </p:nvGrpSpPr>
        <p:grpSpPr>
          <a:xfrm rot="0">
            <a:off x="339541" y="361276"/>
            <a:ext cx="10012918" cy="6837448"/>
            <a:chOff x="0" y="0"/>
            <a:chExt cx="3588404" cy="2450387"/>
          </a:xfrm>
        </p:grpSpPr>
        <p:sp>
          <p:nvSpPr>
            <p:cNvPr name="Freeform 9" id="9"/>
            <p:cNvSpPr/>
            <p:nvPr/>
          </p:nvSpPr>
          <p:spPr>
            <a:xfrm flipH="false" flipV="false" rot="0">
              <a:off x="0" y="0"/>
              <a:ext cx="3588404" cy="2450387"/>
            </a:xfrm>
            <a:custGeom>
              <a:avLst/>
              <a:gdLst/>
              <a:ahLst/>
              <a:cxnLst/>
              <a:rect r="r" b="b" t="t" l="l"/>
              <a:pathLst>
                <a:path h="2450387" w="3588404">
                  <a:moveTo>
                    <a:pt x="23196" y="0"/>
                  </a:moveTo>
                  <a:lnTo>
                    <a:pt x="3565208" y="0"/>
                  </a:lnTo>
                  <a:cubicBezTo>
                    <a:pt x="3578019" y="0"/>
                    <a:pt x="3588404" y="10385"/>
                    <a:pt x="3588404" y="23196"/>
                  </a:cubicBezTo>
                  <a:lnTo>
                    <a:pt x="3588404" y="2427191"/>
                  </a:lnTo>
                  <a:cubicBezTo>
                    <a:pt x="3588404" y="2440002"/>
                    <a:pt x="3578019" y="2450387"/>
                    <a:pt x="3565208" y="2450387"/>
                  </a:cubicBezTo>
                  <a:lnTo>
                    <a:pt x="23196" y="2450387"/>
                  </a:lnTo>
                  <a:cubicBezTo>
                    <a:pt x="10385" y="2450387"/>
                    <a:pt x="0" y="2440002"/>
                    <a:pt x="0" y="2427191"/>
                  </a:cubicBezTo>
                  <a:lnTo>
                    <a:pt x="0" y="23196"/>
                  </a:lnTo>
                  <a:cubicBezTo>
                    <a:pt x="0" y="10385"/>
                    <a:pt x="10385" y="0"/>
                    <a:pt x="23196" y="0"/>
                  </a:cubicBezTo>
                  <a:close/>
                </a:path>
              </a:pathLst>
            </a:custGeom>
            <a:solidFill>
              <a:srgbClr val="000000">
                <a:alpha val="0"/>
              </a:srgbClr>
            </a:solidFill>
            <a:ln w="28575" cap="rnd">
              <a:solidFill>
                <a:srgbClr val="000000"/>
              </a:solidFill>
              <a:prstDash val="solid"/>
              <a:round/>
            </a:ln>
          </p:spPr>
        </p:sp>
        <p:sp>
          <p:nvSpPr>
            <p:cNvPr name="TextBox 10" id="10"/>
            <p:cNvSpPr txBox="true"/>
            <p:nvPr/>
          </p:nvSpPr>
          <p:spPr>
            <a:xfrm>
              <a:off x="0" y="-28575"/>
              <a:ext cx="3588404" cy="2478962"/>
            </a:xfrm>
            <a:prstGeom prst="rect">
              <a:avLst/>
            </a:prstGeom>
          </p:spPr>
          <p:txBody>
            <a:bodyPr anchor="ctr" rtlCol="false" tIns="50800" lIns="50800" bIns="50800" rIns="50800"/>
            <a:lstStyle/>
            <a:p>
              <a:pPr algn="ctr">
                <a:lnSpc>
                  <a:spcPts val="2239"/>
                </a:lnSpc>
              </a:pPr>
            </a:p>
          </p:txBody>
        </p:sp>
      </p:grpSp>
      <p:sp>
        <p:nvSpPr>
          <p:cNvPr name="TextBox 11" id="11"/>
          <p:cNvSpPr txBox="true"/>
          <p:nvPr/>
        </p:nvSpPr>
        <p:spPr>
          <a:xfrm rot="0">
            <a:off x="4105694" y="717900"/>
            <a:ext cx="2033091" cy="356235"/>
          </a:xfrm>
          <a:prstGeom prst="rect">
            <a:avLst/>
          </a:prstGeom>
        </p:spPr>
        <p:txBody>
          <a:bodyPr anchor="t" rtlCol="false" tIns="0" lIns="0" bIns="0" rIns="0">
            <a:spAutoFit/>
          </a:bodyPr>
          <a:lstStyle/>
          <a:p>
            <a:pPr algn="ctr">
              <a:lnSpc>
                <a:spcPts val="2940"/>
              </a:lnSpc>
              <a:spcBef>
                <a:spcPct val="0"/>
              </a:spcBef>
            </a:pPr>
            <a:r>
              <a:rPr lang="en-US" sz="2100" i="true">
                <a:solidFill>
                  <a:srgbClr val="000000"/>
                </a:solidFill>
                <a:latin typeface="Canva Sans Italics"/>
                <a:ea typeface="Canva Sans Italics"/>
                <a:cs typeface="Canva Sans Italics"/>
                <a:sym typeface="Canva Sans Italics"/>
              </a:rPr>
              <a:t>Novile Features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3632" y="3536660"/>
            <a:ext cx="10404735" cy="4362201"/>
          </a:xfrm>
          <a:custGeom>
            <a:avLst/>
            <a:gdLst/>
            <a:ahLst/>
            <a:cxnLst/>
            <a:rect r="r" b="b" t="t" l="l"/>
            <a:pathLst>
              <a:path h="4362201" w="10404735">
                <a:moveTo>
                  <a:pt x="0" y="0"/>
                </a:moveTo>
                <a:lnTo>
                  <a:pt x="10404736" y="0"/>
                </a:lnTo>
                <a:lnTo>
                  <a:pt x="10404736" y="4362201"/>
                </a:lnTo>
                <a:lnTo>
                  <a:pt x="0" y="4362201"/>
                </a:lnTo>
                <a:lnTo>
                  <a:pt x="0" y="0"/>
                </a:lnTo>
                <a:close/>
              </a:path>
            </a:pathLst>
          </a:custGeom>
          <a:blipFill>
            <a:blip r:embed="rId2"/>
            <a:stretch>
              <a:fillRect l="-2760" t="-47921" r="0" b="0"/>
            </a:stretch>
          </a:blipFill>
        </p:spPr>
      </p:sp>
      <p:grpSp>
        <p:nvGrpSpPr>
          <p:cNvPr name="Group 3" id="3"/>
          <p:cNvGrpSpPr/>
          <p:nvPr/>
        </p:nvGrpSpPr>
        <p:grpSpPr>
          <a:xfrm rot="0">
            <a:off x="835424" y="4861424"/>
            <a:ext cx="879230" cy="306805"/>
            <a:chOff x="0" y="0"/>
            <a:chExt cx="315096" cy="109952"/>
          </a:xfrm>
        </p:grpSpPr>
        <p:sp>
          <p:nvSpPr>
            <p:cNvPr name="Freeform 4" id="4"/>
            <p:cNvSpPr/>
            <p:nvPr/>
          </p:nvSpPr>
          <p:spPr>
            <a:xfrm flipH="false" flipV="false" rot="0">
              <a:off x="0" y="0"/>
              <a:ext cx="315096" cy="109952"/>
            </a:xfrm>
            <a:custGeom>
              <a:avLst/>
              <a:gdLst/>
              <a:ahLst/>
              <a:cxnLst/>
              <a:rect r="r" b="b" t="t" l="l"/>
              <a:pathLst>
                <a:path h="109952" w="315096">
                  <a:moveTo>
                    <a:pt x="0" y="0"/>
                  </a:moveTo>
                  <a:lnTo>
                    <a:pt x="315096" y="0"/>
                  </a:lnTo>
                  <a:lnTo>
                    <a:pt x="315096" y="109952"/>
                  </a:lnTo>
                  <a:lnTo>
                    <a:pt x="0" y="109952"/>
                  </a:lnTo>
                  <a:close/>
                </a:path>
              </a:pathLst>
            </a:custGeom>
            <a:solidFill>
              <a:srgbClr val="FFFFFF"/>
            </a:solidFill>
          </p:spPr>
        </p:sp>
        <p:sp>
          <p:nvSpPr>
            <p:cNvPr name="TextBox 5" id="5"/>
            <p:cNvSpPr txBox="true"/>
            <p:nvPr/>
          </p:nvSpPr>
          <p:spPr>
            <a:xfrm>
              <a:off x="0" y="-28575"/>
              <a:ext cx="315096" cy="138527"/>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648991" y="434981"/>
            <a:ext cx="9287009" cy="3345019"/>
          </a:xfrm>
          <a:custGeom>
            <a:avLst/>
            <a:gdLst/>
            <a:ahLst/>
            <a:cxnLst/>
            <a:rect r="r" b="b" t="t" l="l"/>
            <a:pathLst>
              <a:path h="3345019" w="9287009">
                <a:moveTo>
                  <a:pt x="0" y="0"/>
                </a:moveTo>
                <a:lnTo>
                  <a:pt x="9287009" y="0"/>
                </a:lnTo>
                <a:lnTo>
                  <a:pt x="9287009" y="3345019"/>
                </a:lnTo>
                <a:lnTo>
                  <a:pt x="0" y="3345019"/>
                </a:lnTo>
                <a:lnTo>
                  <a:pt x="0" y="0"/>
                </a:lnTo>
                <a:close/>
              </a:path>
            </a:pathLst>
          </a:custGeom>
          <a:blipFill>
            <a:blip r:embed="rId3"/>
            <a:stretch>
              <a:fillRect l="0" t="-26239" r="0" b="-8761"/>
            </a:stretch>
          </a:blipFill>
        </p:spPr>
      </p:sp>
      <p:sp>
        <p:nvSpPr>
          <p:cNvPr name="TextBox 7" id="7"/>
          <p:cNvSpPr txBox="true"/>
          <p:nvPr/>
        </p:nvSpPr>
        <p:spPr>
          <a:xfrm rot="0">
            <a:off x="5399505" y="4895595"/>
            <a:ext cx="155734"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Canva Sans Bold"/>
                <a:ea typeface="Canva Sans Bold"/>
                <a:cs typeface="Canva Sans Bold"/>
                <a:sym typeface="Canva Sans Bold"/>
              </a:rPr>
              <a:t>2</a:t>
            </a:r>
          </a:p>
        </p:txBody>
      </p:sp>
      <p:sp>
        <p:nvSpPr>
          <p:cNvPr name="TextBox 8" id="8"/>
          <p:cNvSpPr txBox="true"/>
          <p:nvPr/>
        </p:nvSpPr>
        <p:spPr>
          <a:xfrm rot="0">
            <a:off x="835424" y="4856930"/>
            <a:ext cx="880583" cy="277694"/>
          </a:xfrm>
          <a:prstGeom prst="rect">
            <a:avLst/>
          </a:prstGeom>
        </p:spPr>
        <p:txBody>
          <a:bodyPr anchor="t" rtlCol="false" tIns="0" lIns="0" bIns="0" rIns="0">
            <a:spAutoFit/>
          </a:bodyPr>
          <a:lstStyle/>
          <a:p>
            <a:pPr algn="ctr">
              <a:lnSpc>
                <a:spcPts val="2205"/>
              </a:lnSpc>
            </a:pPr>
            <a:r>
              <a:rPr lang="en-US" sz="1575" b="true">
                <a:solidFill>
                  <a:srgbClr val="000000"/>
                </a:solidFill>
                <a:latin typeface="Canva Sans Bold"/>
                <a:ea typeface="Canva Sans Bold"/>
                <a:cs typeface="Canva Sans Bold"/>
                <a:sym typeface="Canva Sans Bold"/>
              </a:rPr>
              <a:t>Patient</a:t>
            </a:r>
          </a:p>
        </p:txBody>
      </p:sp>
      <p:grpSp>
        <p:nvGrpSpPr>
          <p:cNvPr name="Group 9" id="9"/>
          <p:cNvGrpSpPr/>
          <p:nvPr/>
        </p:nvGrpSpPr>
        <p:grpSpPr>
          <a:xfrm rot="0">
            <a:off x="286036" y="184449"/>
            <a:ext cx="10012918" cy="6957631"/>
            <a:chOff x="0" y="0"/>
            <a:chExt cx="3588404" cy="2493458"/>
          </a:xfrm>
        </p:grpSpPr>
        <p:sp>
          <p:nvSpPr>
            <p:cNvPr name="Freeform 10" id="10"/>
            <p:cNvSpPr/>
            <p:nvPr/>
          </p:nvSpPr>
          <p:spPr>
            <a:xfrm flipH="false" flipV="false" rot="0">
              <a:off x="0" y="0"/>
              <a:ext cx="3588404" cy="2493458"/>
            </a:xfrm>
            <a:custGeom>
              <a:avLst/>
              <a:gdLst/>
              <a:ahLst/>
              <a:cxnLst/>
              <a:rect r="r" b="b" t="t" l="l"/>
              <a:pathLst>
                <a:path h="2493458" w="3588404">
                  <a:moveTo>
                    <a:pt x="23196" y="0"/>
                  </a:moveTo>
                  <a:lnTo>
                    <a:pt x="3565208" y="0"/>
                  </a:lnTo>
                  <a:cubicBezTo>
                    <a:pt x="3578019" y="0"/>
                    <a:pt x="3588404" y="10385"/>
                    <a:pt x="3588404" y="23196"/>
                  </a:cubicBezTo>
                  <a:lnTo>
                    <a:pt x="3588404" y="2470262"/>
                  </a:lnTo>
                  <a:cubicBezTo>
                    <a:pt x="3588404" y="2483073"/>
                    <a:pt x="3578019" y="2493458"/>
                    <a:pt x="3565208" y="2493458"/>
                  </a:cubicBezTo>
                  <a:lnTo>
                    <a:pt x="23196" y="2493458"/>
                  </a:lnTo>
                  <a:cubicBezTo>
                    <a:pt x="10385" y="2493458"/>
                    <a:pt x="0" y="2483073"/>
                    <a:pt x="0" y="2470262"/>
                  </a:cubicBezTo>
                  <a:lnTo>
                    <a:pt x="0" y="23196"/>
                  </a:lnTo>
                  <a:cubicBezTo>
                    <a:pt x="0" y="10385"/>
                    <a:pt x="10385" y="0"/>
                    <a:pt x="23196" y="0"/>
                  </a:cubicBezTo>
                  <a:close/>
                </a:path>
              </a:pathLst>
            </a:custGeom>
            <a:solidFill>
              <a:srgbClr val="000000">
                <a:alpha val="0"/>
              </a:srgbClr>
            </a:solidFill>
            <a:ln w="28575" cap="rnd">
              <a:solidFill>
                <a:srgbClr val="000000"/>
              </a:solidFill>
              <a:prstDash val="solid"/>
              <a:round/>
            </a:ln>
          </p:spPr>
        </p:sp>
        <p:sp>
          <p:nvSpPr>
            <p:cNvPr name="TextBox 11" id="11"/>
            <p:cNvSpPr txBox="true"/>
            <p:nvPr/>
          </p:nvSpPr>
          <p:spPr>
            <a:xfrm>
              <a:off x="0" y="-28575"/>
              <a:ext cx="3588404" cy="2522033"/>
            </a:xfrm>
            <a:prstGeom prst="rect">
              <a:avLst/>
            </a:prstGeom>
          </p:spPr>
          <p:txBody>
            <a:bodyPr anchor="ctr" rtlCol="false" tIns="50800" lIns="50800" bIns="50800" rIns="50800"/>
            <a:lstStyle/>
            <a:p>
              <a:pPr algn="ctr">
                <a:lnSpc>
                  <a:spcPts val="2239"/>
                </a:lnSpc>
              </a:pPr>
            </a:p>
          </p:txBody>
        </p:sp>
      </p:gr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669806" y="1010982"/>
            <a:ext cx="2333982" cy="885963"/>
          </a:xfrm>
          <a:prstGeom prst="rect">
            <a:avLst/>
          </a:prstGeom>
        </p:spPr>
        <p:txBody>
          <a:bodyPr anchor="t" rtlCol="false" tIns="0" lIns="0" bIns="0" rIns="0">
            <a:spAutoFit/>
          </a:bodyPr>
          <a:lstStyle/>
          <a:p>
            <a:pPr algn="l">
              <a:lnSpc>
                <a:spcPts val="7342"/>
              </a:lnSpc>
              <a:spcBef>
                <a:spcPct val="0"/>
              </a:spcBef>
            </a:pPr>
            <a:r>
              <a:rPr lang="en-US" sz="5244" i="true">
                <a:solidFill>
                  <a:srgbClr val="000000"/>
                </a:solidFill>
                <a:latin typeface="Canva Sans Italics"/>
                <a:ea typeface="Canva Sans Italics"/>
                <a:cs typeface="Canva Sans Italics"/>
                <a:sym typeface="Canva Sans Italics"/>
              </a:rPr>
              <a:t>Testing</a:t>
            </a:r>
          </a:p>
        </p:txBody>
      </p:sp>
      <p:sp>
        <p:nvSpPr>
          <p:cNvPr name="TextBox 3" id="3"/>
          <p:cNvSpPr txBox="true"/>
          <p:nvPr/>
        </p:nvSpPr>
        <p:spPr>
          <a:xfrm rot="0">
            <a:off x="2371441" y="3064738"/>
            <a:ext cx="5411986" cy="1967230"/>
          </a:xfrm>
          <a:prstGeom prst="rect">
            <a:avLst/>
          </a:prstGeom>
        </p:spPr>
        <p:txBody>
          <a:bodyPr anchor="t" rtlCol="false" tIns="0" lIns="0" bIns="0" rIns="0">
            <a:spAutoFit/>
          </a:bodyPr>
          <a:lstStyle/>
          <a:p>
            <a:pPr algn="l">
              <a:lnSpc>
                <a:spcPts val="3919"/>
              </a:lnSpc>
            </a:pPr>
            <a:r>
              <a:rPr lang="en-US" sz="2799" b="true">
                <a:solidFill>
                  <a:srgbClr val="000000"/>
                </a:solidFill>
                <a:latin typeface="Canva Sans Bold"/>
                <a:ea typeface="Canva Sans Bold"/>
                <a:cs typeface="Canva Sans Bold"/>
                <a:sym typeface="Canva Sans Bold"/>
              </a:rPr>
              <a:t>1.Functional Testing</a:t>
            </a:r>
          </a:p>
          <a:p>
            <a:pPr algn="l">
              <a:lnSpc>
                <a:spcPts val="3919"/>
              </a:lnSpc>
            </a:pPr>
            <a:r>
              <a:rPr lang="en-US" sz="2799" b="true">
                <a:solidFill>
                  <a:srgbClr val="000000"/>
                </a:solidFill>
                <a:latin typeface="Canva Sans Bold"/>
                <a:ea typeface="Canva Sans Bold"/>
                <a:cs typeface="Canva Sans Bold"/>
                <a:sym typeface="Canva Sans Bold"/>
              </a:rPr>
              <a:t>2.Performance testing{first bit}</a:t>
            </a:r>
          </a:p>
          <a:p>
            <a:pPr algn="l">
              <a:lnSpc>
                <a:spcPts val="3919"/>
              </a:lnSpc>
            </a:pPr>
            <a:r>
              <a:rPr lang="en-US" sz="2799" b="true">
                <a:solidFill>
                  <a:srgbClr val="000000"/>
                </a:solidFill>
                <a:latin typeface="Canva Sans Bold"/>
                <a:ea typeface="Canva Sans Bold"/>
                <a:cs typeface="Canva Sans Bold"/>
                <a:sym typeface="Canva Sans Bold"/>
              </a:rPr>
              <a:t>3.API testing{postman}</a:t>
            </a:r>
          </a:p>
          <a:p>
            <a:pPr algn="l">
              <a:lnSpc>
                <a:spcPts val="391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9543" y="1634042"/>
            <a:ext cx="8872914" cy="4946650"/>
          </a:xfrm>
          <a:custGeom>
            <a:avLst/>
            <a:gdLst/>
            <a:ahLst/>
            <a:cxnLst/>
            <a:rect r="r" b="b" t="t" l="l"/>
            <a:pathLst>
              <a:path h="4946650" w="8872914">
                <a:moveTo>
                  <a:pt x="0" y="0"/>
                </a:moveTo>
                <a:lnTo>
                  <a:pt x="8872914" y="0"/>
                </a:lnTo>
                <a:lnTo>
                  <a:pt x="8872914" y="4946649"/>
                </a:lnTo>
                <a:lnTo>
                  <a:pt x="0" y="4946649"/>
                </a:lnTo>
                <a:lnTo>
                  <a:pt x="0" y="0"/>
                </a:lnTo>
                <a:close/>
              </a:path>
            </a:pathLst>
          </a:custGeom>
          <a:blipFill>
            <a:blip r:embed="rId2"/>
            <a:stretch>
              <a:fillRect l="0" t="0" r="0" b="0"/>
            </a:stretch>
          </a:blipFill>
        </p:spPr>
      </p:sp>
      <p:sp>
        <p:nvSpPr>
          <p:cNvPr name="TextBox 3" id="3"/>
          <p:cNvSpPr txBox="true"/>
          <p:nvPr/>
        </p:nvSpPr>
        <p:spPr>
          <a:xfrm rot="0">
            <a:off x="3536897" y="600107"/>
            <a:ext cx="2802493" cy="396240"/>
          </a:xfrm>
          <a:prstGeom prst="rect">
            <a:avLst/>
          </a:prstGeom>
        </p:spPr>
        <p:txBody>
          <a:bodyPr anchor="t" rtlCol="false" tIns="0" lIns="0" bIns="0" rIns="0">
            <a:spAutoFit/>
          </a:bodyPr>
          <a:lstStyle/>
          <a:p>
            <a:pPr algn="ctr">
              <a:lnSpc>
                <a:spcPts val="3359"/>
              </a:lnSpc>
              <a:spcBef>
                <a:spcPct val="0"/>
              </a:spcBef>
            </a:pPr>
            <a:r>
              <a:rPr lang="en-US" sz="2400" i="true">
                <a:solidFill>
                  <a:srgbClr val="000000"/>
                </a:solidFill>
                <a:latin typeface="Canva Sans Italics"/>
                <a:ea typeface="Canva Sans Italics"/>
                <a:cs typeface="Canva Sans Italics"/>
                <a:sym typeface="Canva Sans Italics"/>
              </a:rPr>
              <a:t>1.Funtional Testing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0335" y="1932171"/>
            <a:ext cx="9591331" cy="4552627"/>
          </a:xfrm>
          <a:custGeom>
            <a:avLst/>
            <a:gdLst/>
            <a:ahLst/>
            <a:cxnLst/>
            <a:rect r="r" b="b" t="t" l="l"/>
            <a:pathLst>
              <a:path h="4552627" w="9591331">
                <a:moveTo>
                  <a:pt x="0" y="0"/>
                </a:moveTo>
                <a:lnTo>
                  <a:pt x="9591330" y="0"/>
                </a:lnTo>
                <a:lnTo>
                  <a:pt x="9591330" y="4552627"/>
                </a:lnTo>
                <a:lnTo>
                  <a:pt x="0" y="4552627"/>
                </a:lnTo>
                <a:lnTo>
                  <a:pt x="0" y="0"/>
                </a:lnTo>
                <a:close/>
              </a:path>
            </a:pathLst>
          </a:custGeom>
          <a:blipFill>
            <a:blip r:embed="rId2"/>
            <a:stretch>
              <a:fillRect l="-630" t="0" r="-630" b="0"/>
            </a:stretch>
          </a:blipFill>
        </p:spPr>
      </p:sp>
      <p:sp>
        <p:nvSpPr>
          <p:cNvPr name="TextBox 3" id="3"/>
          <p:cNvSpPr txBox="true"/>
          <p:nvPr/>
        </p:nvSpPr>
        <p:spPr>
          <a:xfrm rot="0">
            <a:off x="1753002" y="717900"/>
            <a:ext cx="6607232" cy="396240"/>
          </a:xfrm>
          <a:prstGeom prst="rect">
            <a:avLst/>
          </a:prstGeom>
        </p:spPr>
        <p:txBody>
          <a:bodyPr anchor="t" rtlCol="false" tIns="0" lIns="0" bIns="0" rIns="0">
            <a:spAutoFit/>
          </a:bodyPr>
          <a:lstStyle/>
          <a:p>
            <a:pPr algn="ctr">
              <a:lnSpc>
                <a:spcPts val="3359"/>
              </a:lnSpc>
              <a:spcBef>
                <a:spcPct val="0"/>
              </a:spcBef>
            </a:pPr>
            <a:r>
              <a:rPr lang="en-US" sz="2400" i="true">
                <a:solidFill>
                  <a:srgbClr val="000000"/>
                </a:solidFill>
                <a:latin typeface="Canva Sans Italics"/>
                <a:ea typeface="Canva Sans Italics"/>
                <a:cs typeface="Canva Sans Italics"/>
                <a:sym typeface="Canva Sans Italics"/>
              </a:rPr>
              <a:t>Performance testing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43676" y="1851385"/>
            <a:ext cx="8804649" cy="4952615"/>
          </a:xfrm>
          <a:custGeom>
            <a:avLst/>
            <a:gdLst/>
            <a:ahLst/>
            <a:cxnLst/>
            <a:rect r="r" b="b" t="t" l="l"/>
            <a:pathLst>
              <a:path h="4952615" w="8804649">
                <a:moveTo>
                  <a:pt x="0" y="0"/>
                </a:moveTo>
                <a:lnTo>
                  <a:pt x="8804648" y="0"/>
                </a:lnTo>
                <a:lnTo>
                  <a:pt x="8804648" y="4952615"/>
                </a:lnTo>
                <a:lnTo>
                  <a:pt x="0" y="4952615"/>
                </a:lnTo>
                <a:lnTo>
                  <a:pt x="0" y="0"/>
                </a:lnTo>
                <a:close/>
              </a:path>
            </a:pathLst>
          </a:custGeom>
          <a:blipFill>
            <a:blip r:embed="rId2"/>
            <a:stretch>
              <a:fillRect l="0" t="0" r="0" b="0"/>
            </a:stretch>
          </a:blipFill>
        </p:spPr>
      </p:sp>
      <p:sp>
        <p:nvSpPr>
          <p:cNvPr name="TextBox 3" id="3"/>
          <p:cNvSpPr txBox="true"/>
          <p:nvPr/>
        </p:nvSpPr>
        <p:spPr>
          <a:xfrm rot="0">
            <a:off x="4292203" y="874975"/>
            <a:ext cx="1637348" cy="396240"/>
          </a:xfrm>
          <a:prstGeom prst="rect">
            <a:avLst/>
          </a:prstGeom>
        </p:spPr>
        <p:txBody>
          <a:bodyPr anchor="t" rtlCol="false" tIns="0" lIns="0" bIns="0" rIns="0">
            <a:spAutoFit/>
          </a:bodyPr>
          <a:lstStyle/>
          <a:p>
            <a:pPr algn="ctr">
              <a:lnSpc>
                <a:spcPts val="3359"/>
              </a:lnSpc>
              <a:spcBef>
                <a:spcPct val="0"/>
              </a:spcBef>
            </a:pPr>
            <a:r>
              <a:rPr lang="en-US" sz="2400" i="true">
                <a:solidFill>
                  <a:srgbClr val="000000"/>
                </a:solidFill>
                <a:latin typeface="Canva Sans Italics"/>
                <a:ea typeface="Canva Sans Italics"/>
                <a:cs typeface="Canva Sans Italics"/>
                <a:sym typeface="Canva Sans Italics"/>
              </a:rPr>
              <a:t>API Testing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926410" y="274670"/>
            <a:ext cx="2477453" cy="481330"/>
          </a:xfrm>
          <a:prstGeom prst="rect">
            <a:avLst/>
          </a:prstGeom>
        </p:spPr>
        <p:txBody>
          <a:bodyPr anchor="t" rtlCol="false" tIns="0" lIns="0" bIns="0" rIns="0">
            <a:spAutoFit/>
          </a:bodyPr>
          <a:lstStyle/>
          <a:p>
            <a:pPr algn="ctr">
              <a:lnSpc>
                <a:spcPts val="3919"/>
              </a:lnSpc>
              <a:spcBef>
                <a:spcPct val="0"/>
              </a:spcBef>
            </a:pPr>
            <a:r>
              <a:rPr lang="en-US" sz="2799" i="true">
                <a:solidFill>
                  <a:srgbClr val="000000"/>
                </a:solidFill>
                <a:latin typeface="Canva Sans Italics"/>
                <a:ea typeface="Canva Sans Italics"/>
                <a:cs typeface="Canva Sans Italics"/>
                <a:sym typeface="Canva Sans Italics"/>
              </a:rPr>
              <a:t>Output-Admin</a:t>
            </a:r>
          </a:p>
        </p:txBody>
      </p:sp>
      <p:sp>
        <p:nvSpPr>
          <p:cNvPr name="Freeform 3" id="3"/>
          <p:cNvSpPr/>
          <p:nvPr/>
        </p:nvSpPr>
        <p:spPr>
          <a:xfrm flipH="false" flipV="false" rot="0">
            <a:off x="663485" y="4888869"/>
            <a:ext cx="4590000" cy="2341806"/>
          </a:xfrm>
          <a:custGeom>
            <a:avLst/>
            <a:gdLst/>
            <a:ahLst/>
            <a:cxnLst/>
            <a:rect r="r" b="b" t="t" l="l"/>
            <a:pathLst>
              <a:path h="2341806" w="4590000">
                <a:moveTo>
                  <a:pt x="0" y="0"/>
                </a:moveTo>
                <a:lnTo>
                  <a:pt x="4590000" y="0"/>
                </a:lnTo>
                <a:lnTo>
                  <a:pt x="4590000" y="2341806"/>
                </a:lnTo>
                <a:lnTo>
                  <a:pt x="0" y="2341806"/>
                </a:lnTo>
                <a:lnTo>
                  <a:pt x="0" y="0"/>
                </a:lnTo>
                <a:close/>
              </a:path>
            </a:pathLst>
          </a:custGeom>
          <a:blipFill>
            <a:blip r:embed="rId2"/>
            <a:stretch>
              <a:fillRect l="-7896" t="0" r="-2119" b="0"/>
            </a:stretch>
          </a:blipFill>
        </p:spPr>
      </p:sp>
      <p:sp>
        <p:nvSpPr>
          <p:cNvPr name="Freeform 4" id="4"/>
          <p:cNvSpPr/>
          <p:nvPr/>
        </p:nvSpPr>
        <p:spPr>
          <a:xfrm flipH="false" flipV="false" rot="0">
            <a:off x="701743" y="756000"/>
            <a:ext cx="9103483" cy="4132869"/>
          </a:xfrm>
          <a:custGeom>
            <a:avLst/>
            <a:gdLst/>
            <a:ahLst/>
            <a:cxnLst/>
            <a:rect r="r" b="b" t="t" l="l"/>
            <a:pathLst>
              <a:path h="4132869" w="9103483">
                <a:moveTo>
                  <a:pt x="0" y="0"/>
                </a:moveTo>
                <a:lnTo>
                  <a:pt x="9103483" y="0"/>
                </a:lnTo>
                <a:lnTo>
                  <a:pt x="9103483" y="4132869"/>
                </a:lnTo>
                <a:lnTo>
                  <a:pt x="0" y="4132869"/>
                </a:lnTo>
                <a:lnTo>
                  <a:pt x="0" y="0"/>
                </a:lnTo>
                <a:close/>
              </a:path>
            </a:pathLst>
          </a:custGeom>
          <a:blipFill>
            <a:blip r:embed="rId3"/>
            <a:stretch>
              <a:fillRect l="0" t="0" r="0" b="-6005"/>
            </a:stretch>
          </a:blipFill>
        </p:spPr>
      </p:sp>
      <p:sp>
        <p:nvSpPr>
          <p:cNvPr name="Freeform 5" id="5"/>
          <p:cNvSpPr/>
          <p:nvPr/>
        </p:nvSpPr>
        <p:spPr>
          <a:xfrm flipH="false" flipV="false" rot="0">
            <a:off x="5628090" y="4888869"/>
            <a:ext cx="4855895" cy="2309699"/>
          </a:xfrm>
          <a:custGeom>
            <a:avLst/>
            <a:gdLst/>
            <a:ahLst/>
            <a:cxnLst/>
            <a:rect r="r" b="b" t="t" l="l"/>
            <a:pathLst>
              <a:path h="2309699" w="4855895">
                <a:moveTo>
                  <a:pt x="0" y="0"/>
                </a:moveTo>
                <a:lnTo>
                  <a:pt x="4855895" y="0"/>
                </a:lnTo>
                <a:lnTo>
                  <a:pt x="4855895" y="2309699"/>
                </a:lnTo>
                <a:lnTo>
                  <a:pt x="0" y="2309699"/>
                </a:lnTo>
                <a:lnTo>
                  <a:pt x="0" y="0"/>
                </a:lnTo>
                <a:close/>
              </a:path>
            </a:pathLst>
          </a:custGeom>
          <a:blipFill>
            <a:blip r:embed="rId4"/>
            <a:stretch>
              <a:fillRect l="0" t="0" r="-4808" b="-6317"/>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79572" y="3780000"/>
            <a:ext cx="8188192" cy="3105383"/>
          </a:xfrm>
          <a:custGeom>
            <a:avLst/>
            <a:gdLst/>
            <a:ahLst/>
            <a:cxnLst/>
            <a:rect r="r" b="b" t="t" l="l"/>
            <a:pathLst>
              <a:path h="3105383" w="8188192">
                <a:moveTo>
                  <a:pt x="0" y="0"/>
                </a:moveTo>
                <a:lnTo>
                  <a:pt x="8188192" y="0"/>
                </a:lnTo>
                <a:lnTo>
                  <a:pt x="8188192" y="3105383"/>
                </a:lnTo>
                <a:lnTo>
                  <a:pt x="0" y="3105383"/>
                </a:lnTo>
                <a:lnTo>
                  <a:pt x="0" y="0"/>
                </a:lnTo>
                <a:close/>
              </a:path>
            </a:pathLst>
          </a:custGeom>
          <a:blipFill>
            <a:blip r:embed="rId2"/>
            <a:stretch>
              <a:fillRect l="0" t="-15517" r="-1696" b="-14535"/>
            </a:stretch>
          </a:blipFill>
        </p:spPr>
      </p:sp>
      <p:sp>
        <p:nvSpPr>
          <p:cNvPr name="Freeform 3" id="3"/>
          <p:cNvSpPr/>
          <p:nvPr/>
        </p:nvSpPr>
        <p:spPr>
          <a:xfrm flipH="false" flipV="false" rot="0">
            <a:off x="756000" y="756000"/>
            <a:ext cx="8591703" cy="3554493"/>
          </a:xfrm>
          <a:custGeom>
            <a:avLst/>
            <a:gdLst/>
            <a:ahLst/>
            <a:cxnLst/>
            <a:rect r="r" b="b" t="t" l="l"/>
            <a:pathLst>
              <a:path h="3554493" w="8591703">
                <a:moveTo>
                  <a:pt x="0" y="0"/>
                </a:moveTo>
                <a:lnTo>
                  <a:pt x="8591703" y="0"/>
                </a:lnTo>
                <a:lnTo>
                  <a:pt x="8591703" y="3554493"/>
                </a:lnTo>
                <a:lnTo>
                  <a:pt x="0" y="3554493"/>
                </a:lnTo>
                <a:lnTo>
                  <a:pt x="0" y="0"/>
                </a:lnTo>
                <a:close/>
              </a:path>
            </a:pathLst>
          </a:custGeom>
          <a:blipFill>
            <a:blip r:embed="rId3"/>
            <a:stretch>
              <a:fillRect l="0" t="0" r="-1912" b="-18857"/>
            </a:stretch>
          </a:blipFill>
        </p:spPr>
      </p:sp>
      <p:sp>
        <p:nvSpPr>
          <p:cNvPr name="TextBox 4" id="4"/>
          <p:cNvSpPr txBox="true"/>
          <p:nvPr/>
        </p:nvSpPr>
        <p:spPr>
          <a:xfrm rot="0">
            <a:off x="3636555" y="110517"/>
            <a:ext cx="2830592" cy="481330"/>
          </a:xfrm>
          <a:prstGeom prst="rect">
            <a:avLst/>
          </a:prstGeom>
        </p:spPr>
        <p:txBody>
          <a:bodyPr anchor="t" rtlCol="false" tIns="0" lIns="0" bIns="0" rIns="0">
            <a:spAutoFit/>
          </a:bodyPr>
          <a:lstStyle/>
          <a:p>
            <a:pPr algn="ctr">
              <a:lnSpc>
                <a:spcPts val="3919"/>
              </a:lnSpc>
              <a:spcBef>
                <a:spcPct val="0"/>
              </a:spcBef>
            </a:pPr>
            <a:r>
              <a:rPr lang="en-US" sz="2799" i="true">
                <a:solidFill>
                  <a:srgbClr val="000000"/>
                </a:solidFill>
                <a:latin typeface="Canva Sans Italics"/>
                <a:ea typeface="Canva Sans Italics"/>
                <a:cs typeface="Canva Sans Italics"/>
                <a:sym typeface="Canva Sans Italics"/>
              </a:rPr>
              <a:t>Output - Doctor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52804" y="4439969"/>
            <a:ext cx="6867917" cy="3019413"/>
          </a:xfrm>
          <a:custGeom>
            <a:avLst/>
            <a:gdLst/>
            <a:ahLst/>
            <a:cxnLst/>
            <a:rect r="r" b="b" t="t" l="l"/>
            <a:pathLst>
              <a:path h="3019413" w="6867917">
                <a:moveTo>
                  <a:pt x="0" y="0"/>
                </a:moveTo>
                <a:lnTo>
                  <a:pt x="6867916" y="0"/>
                </a:lnTo>
                <a:lnTo>
                  <a:pt x="6867916" y="3019413"/>
                </a:lnTo>
                <a:lnTo>
                  <a:pt x="0" y="3019413"/>
                </a:lnTo>
                <a:lnTo>
                  <a:pt x="0" y="0"/>
                </a:lnTo>
                <a:close/>
              </a:path>
            </a:pathLst>
          </a:custGeom>
          <a:blipFill>
            <a:blip r:embed="rId2"/>
            <a:stretch>
              <a:fillRect l="0" t="0" r="-1240" b="-11685"/>
            </a:stretch>
          </a:blipFill>
        </p:spPr>
      </p:sp>
      <p:sp>
        <p:nvSpPr>
          <p:cNvPr name="Freeform 3" id="3"/>
          <p:cNvSpPr/>
          <p:nvPr/>
        </p:nvSpPr>
        <p:spPr>
          <a:xfrm flipH="false" flipV="false" rot="0">
            <a:off x="544724" y="1143855"/>
            <a:ext cx="6441410" cy="2898941"/>
          </a:xfrm>
          <a:custGeom>
            <a:avLst/>
            <a:gdLst/>
            <a:ahLst/>
            <a:cxnLst/>
            <a:rect r="r" b="b" t="t" l="l"/>
            <a:pathLst>
              <a:path h="2898941" w="6441410">
                <a:moveTo>
                  <a:pt x="0" y="0"/>
                </a:moveTo>
                <a:lnTo>
                  <a:pt x="6441410" y="0"/>
                </a:lnTo>
                <a:lnTo>
                  <a:pt x="6441410" y="2898941"/>
                </a:lnTo>
                <a:lnTo>
                  <a:pt x="0" y="2898941"/>
                </a:lnTo>
                <a:lnTo>
                  <a:pt x="0" y="0"/>
                </a:lnTo>
                <a:close/>
              </a:path>
            </a:pathLst>
          </a:custGeom>
          <a:blipFill>
            <a:blip r:embed="rId3"/>
            <a:stretch>
              <a:fillRect l="0" t="-1420" r="-1330" b="-6935"/>
            </a:stretch>
          </a:blipFill>
        </p:spPr>
      </p:sp>
      <p:sp>
        <p:nvSpPr>
          <p:cNvPr name="TextBox 4" id="4"/>
          <p:cNvSpPr txBox="true"/>
          <p:nvPr/>
        </p:nvSpPr>
        <p:spPr>
          <a:xfrm rot="0">
            <a:off x="3541078" y="274670"/>
            <a:ext cx="2814042" cy="481330"/>
          </a:xfrm>
          <a:prstGeom prst="rect">
            <a:avLst/>
          </a:prstGeom>
        </p:spPr>
        <p:txBody>
          <a:bodyPr anchor="t" rtlCol="false" tIns="0" lIns="0" bIns="0" rIns="0">
            <a:spAutoFit/>
          </a:bodyPr>
          <a:lstStyle/>
          <a:p>
            <a:pPr algn="ctr">
              <a:lnSpc>
                <a:spcPts val="3919"/>
              </a:lnSpc>
              <a:spcBef>
                <a:spcPct val="0"/>
              </a:spcBef>
            </a:pPr>
            <a:r>
              <a:rPr lang="en-US" sz="2799" i="true">
                <a:solidFill>
                  <a:srgbClr val="000000"/>
                </a:solidFill>
                <a:latin typeface="Canva Sans Italics"/>
                <a:ea typeface="Canva Sans Italics"/>
                <a:cs typeface="Canva Sans Italics"/>
                <a:sym typeface="Canva Sans Italics"/>
              </a:rPr>
              <a:t>Output - Patient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49011" y="1563124"/>
            <a:ext cx="4497853" cy="5632478"/>
          </a:xfrm>
          <a:custGeom>
            <a:avLst/>
            <a:gdLst/>
            <a:ahLst/>
            <a:cxnLst/>
            <a:rect r="r" b="b" t="t" l="l"/>
            <a:pathLst>
              <a:path h="5632478" w="4497853">
                <a:moveTo>
                  <a:pt x="0" y="0"/>
                </a:moveTo>
                <a:lnTo>
                  <a:pt x="4497853" y="0"/>
                </a:lnTo>
                <a:lnTo>
                  <a:pt x="4497853" y="5632478"/>
                </a:lnTo>
                <a:lnTo>
                  <a:pt x="0" y="5632478"/>
                </a:lnTo>
                <a:lnTo>
                  <a:pt x="0" y="0"/>
                </a:lnTo>
                <a:close/>
              </a:path>
            </a:pathLst>
          </a:custGeom>
          <a:blipFill>
            <a:blip r:embed="rId2"/>
            <a:stretch>
              <a:fillRect l="0" t="-258" r="0" b="-258"/>
            </a:stretch>
          </a:blipFill>
        </p:spPr>
      </p:sp>
      <p:sp>
        <p:nvSpPr>
          <p:cNvPr name="TextBox 3" id="3"/>
          <p:cNvSpPr txBox="true"/>
          <p:nvPr/>
        </p:nvSpPr>
        <p:spPr>
          <a:xfrm rot="0">
            <a:off x="3912488" y="538830"/>
            <a:ext cx="2867025" cy="396240"/>
          </a:xfrm>
          <a:prstGeom prst="rect">
            <a:avLst/>
          </a:prstGeom>
        </p:spPr>
        <p:txBody>
          <a:bodyPr anchor="t" rtlCol="false" tIns="0" lIns="0" bIns="0" rIns="0">
            <a:spAutoFit/>
          </a:bodyPr>
          <a:lstStyle/>
          <a:p>
            <a:pPr algn="ctr">
              <a:lnSpc>
                <a:spcPts val="3359"/>
              </a:lnSpc>
              <a:spcBef>
                <a:spcPct val="0"/>
              </a:spcBef>
            </a:pPr>
            <a:r>
              <a:rPr lang="en-US" sz="2400" i="true">
                <a:solidFill>
                  <a:srgbClr val="000000"/>
                </a:solidFill>
                <a:latin typeface="Canva Sans Italics"/>
                <a:ea typeface="Canva Sans Italics"/>
                <a:cs typeface="Canva Sans Italics"/>
                <a:sym typeface="Canva Sans Italics"/>
              </a:rPr>
              <a:t>Data Flow Diagram</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936249" y="698850"/>
            <a:ext cx="2209205" cy="481330"/>
          </a:xfrm>
          <a:prstGeom prst="rect">
            <a:avLst/>
          </a:prstGeom>
        </p:spPr>
        <p:txBody>
          <a:bodyPr anchor="t" rtlCol="false" tIns="0" lIns="0" bIns="0" rIns="0">
            <a:spAutoFit/>
          </a:bodyPr>
          <a:lstStyle/>
          <a:p>
            <a:pPr algn="ctr">
              <a:lnSpc>
                <a:spcPts val="3919"/>
              </a:lnSpc>
              <a:spcBef>
                <a:spcPct val="0"/>
              </a:spcBef>
            </a:pPr>
            <a:r>
              <a:rPr lang="en-US" b="true" sz="2799" i="true">
                <a:solidFill>
                  <a:srgbClr val="000000"/>
                </a:solidFill>
                <a:latin typeface="Canva Sans Bold Italics"/>
                <a:ea typeface="Canva Sans Bold Italics"/>
                <a:cs typeface="Canva Sans Bold Italics"/>
                <a:sym typeface="Canva Sans Bold Italics"/>
              </a:rPr>
              <a:t>Introduction</a:t>
            </a:r>
          </a:p>
        </p:txBody>
      </p:sp>
      <p:sp>
        <p:nvSpPr>
          <p:cNvPr name="TextBox 3" id="3"/>
          <p:cNvSpPr txBox="true"/>
          <p:nvPr/>
        </p:nvSpPr>
        <p:spPr>
          <a:xfrm rot="0">
            <a:off x="241850" y="1920346"/>
            <a:ext cx="10208300" cy="5236210"/>
          </a:xfrm>
          <a:prstGeom prst="rect">
            <a:avLst/>
          </a:prstGeom>
        </p:spPr>
        <p:txBody>
          <a:bodyPr anchor="t" rtlCol="false" tIns="0" lIns="0" bIns="0" rIns="0">
            <a:spAutoFit/>
          </a:bodyPr>
          <a:lstStyle/>
          <a:p>
            <a:pPr algn="l" marL="345439" indent="-172720" lvl="1">
              <a:lnSpc>
                <a:spcPts val="2239"/>
              </a:lnSpc>
              <a:buFont typeface="Arial"/>
              <a:buChar char="•"/>
            </a:pPr>
            <a:r>
              <a:rPr lang="en-US" sz="1599">
                <a:solidFill>
                  <a:srgbClr val="000000"/>
                </a:solidFill>
                <a:latin typeface="Canva Sans"/>
                <a:ea typeface="Canva Sans"/>
                <a:cs typeface="Canva Sans"/>
                <a:sym typeface="Canva Sans"/>
              </a:rPr>
              <a:t>n today’s fast-paced, globally connected work environment, scheduling meetings efficiently is essential. The process of finding a mutually convenient time can be challenging, especially when dealing with multiple participants, varying time zones, and diverse schedules. This project focuses on developing an innovative 30-minute meeting scheduler that leverages advanced features and AI-driven insights to streamline the scheduling experience, providing a seamless solution to the common pain points in current systems.</a:t>
            </a:r>
          </a:p>
          <a:p>
            <a:pPr algn="l">
              <a:lnSpc>
                <a:spcPts val="2239"/>
              </a:lnSpc>
            </a:pPr>
          </a:p>
          <a:p>
            <a:pPr algn="l" marL="345439" indent="-172720" lvl="1">
              <a:lnSpc>
                <a:spcPts val="2239"/>
              </a:lnSpc>
              <a:buFont typeface="Arial"/>
              <a:buChar char="•"/>
            </a:pPr>
            <a:r>
              <a:rPr lang="en-US" sz="1599">
                <a:solidFill>
                  <a:srgbClr val="000000"/>
                </a:solidFill>
                <a:latin typeface="Canva Sans"/>
                <a:ea typeface="Canva Sans"/>
                <a:cs typeface="Canva Sans"/>
                <a:sym typeface="Canva Sans"/>
              </a:rPr>
              <a:t>This scheduler aims to go beyond the traditional tools by introducing smart availability detection, real-time conflict resolution, and personalized meeting suggestions that cater to user preferences and patterns. By integrating with existing calendar systems, the scheduler will automatically detect available slots, suggest optimal times, and allow users to set preferences such as buffer times, priority hours, and travel times for in-person meetings. Additionally, AI-powered recommendations will facilitate “best fit” time slots and provide dynamic updates if scheduling conflicts arise.</a:t>
            </a:r>
          </a:p>
          <a:p>
            <a:pPr algn="l">
              <a:lnSpc>
                <a:spcPts val="2239"/>
              </a:lnSpc>
            </a:pPr>
          </a:p>
          <a:p>
            <a:pPr algn="l" marL="345439" indent="-172720" lvl="1">
              <a:lnSpc>
                <a:spcPts val="2239"/>
              </a:lnSpc>
              <a:buFont typeface="Arial"/>
              <a:buChar char="•"/>
            </a:pPr>
            <a:r>
              <a:rPr lang="en-US" sz="1599">
                <a:solidFill>
                  <a:srgbClr val="000000"/>
                </a:solidFill>
                <a:latin typeface="Canva Sans"/>
                <a:ea typeface="Canva Sans"/>
                <a:cs typeface="Canva Sans"/>
                <a:sym typeface="Canva Sans"/>
              </a:rPr>
              <a:t>With a user-friendly interface and intuitive features like one-click polling for group scheduling, natural language time selection, and time zone awareness, this project will not only simplify the process of booking 30-minute meetings but also optimize it for efficiency and user satisfaction. This scheduler is designed to serve as a highly adaptable tool for individuals and teams, addressing the complexities of modern scheduling needs and improving productivity across organization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25953" y="980155"/>
            <a:ext cx="6497502" cy="5823845"/>
          </a:xfrm>
          <a:custGeom>
            <a:avLst/>
            <a:gdLst/>
            <a:ahLst/>
            <a:cxnLst/>
            <a:rect r="r" b="b" t="t" l="l"/>
            <a:pathLst>
              <a:path h="5823845" w="6497502">
                <a:moveTo>
                  <a:pt x="0" y="0"/>
                </a:moveTo>
                <a:lnTo>
                  <a:pt x="6497502" y="0"/>
                </a:lnTo>
                <a:lnTo>
                  <a:pt x="6497502" y="5823845"/>
                </a:lnTo>
                <a:lnTo>
                  <a:pt x="0" y="5823845"/>
                </a:lnTo>
                <a:lnTo>
                  <a:pt x="0" y="0"/>
                </a:lnTo>
                <a:close/>
              </a:path>
            </a:pathLst>
          </a:custGeom>
          <a:blipFill>
            <a:blip r:embed="rId2"/>
            <a:stretch>
              <a:fillRect l="-4453" t="0" r="-3340" b="-3726"/>
            </a:stretch>
          </a:blipFill>
        </p:spPr>
      </p:sp>
      <p:sp>
        <p:nvSpPr>
          <p:cNvPr name="TextBox 3" id="3"/>
          <p:cNvSpPr txBox="true"/>
          <p:nvPr/>
        </p:nvSpPr>
        <p:spPr>
          <a:xfrm rot="0">
            <a:off x="4332659" y="538830"/>
            <a:ext cx="2026682" cy="396240"/>
          </a:xfrm>
          <a:prstGeom prst="rect">
            <a:avLst/>
          </a:prstGeom>
        </p:spPr>
        <p:txBody>
          <a:bodyPr anchor="t" rtlCol="false" tIns="0" lIns="0" bIns="0" rIns="0">
            <a:spAutoFit/>
          </a:bodyPr>
          <a:lstStyle/>
          <a:p>
            <a:pPr algn="ctr">
              <a:lnSpc>
                <a:spcPts val="3359"/>
              </a:lnSpc>
              <a:spcBef>
                <a:spcPct val="0"/>
              </a:spcBef>
            </a:pPr>
            <a:r>
              <a:rPr lang="en-US" sz="2400" i="true">
                <a:solidFill>
                  <a:srgbClr val="000000"/>
                </a:solidFill>
                <a:latin typeface="Canva Sans Italics"/>
                <a:ea typeface="Canva Sans Italics"/>
                <a:cs typeface="Canva Sans Italics"/>
                <a:sym typeface="Canva Sans Italics"/>
              </a:rPr>
              <a:t>UML Diagram</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076307" y="359760"/>
            <a:ext cx="5573554" cy="396240"/>
          </a:xfrm>
          <a:prstGeom prst="rect">
            <a:avLst/>
          </a:prstGeom>
        </p:spPr>
        <p:txBody>
          <a:bodyPr anchor="t" rtlCol="false" tIns="0" lIns="0" bIns="0" rIns="0">
            <a:spAutoFit/>
          </a:bodyPr>
          <a:lstStyle/>
          <a:p>
            <a:pPr algn="ctr">
              <a:lnSpc>
                <a:spcPts val="3359"/>
              </a:lnSpc>
              <a:spcBef>
                <a:spcPct val="0"/>
              </a:spcBef>
            </a:pPr>
            <a:r>
              <a:rPr lang="en-US" b="true" sz="2400" i="true">
                <a:solidFill>
                  <a:srgbClr val="000000"/>
                </a:solidFill>
                <a:latin typeface="Canva Sans Bold Italics"/>
                <a:ea typeface="Canva Sans Bold Italics"/>
                <a:cs typeface="Canva Sans Bold Italics"/>
                <a:sym typeface="Canva Sans Bold Italics"/>
              </a:rPr>
              <a:t>Conclusion and future enhancement:</a:t>
            </a:r>
          </a:p>
        </p:txBody>
      </p:sp>
      <p:sp>
        <p:nvSpPr>
          <p:cNvPr name="TextBox 3" id="3"/>
          <p:cNvSpPr txBox="true"/>
          <p:nvPr/>
        </p:nvSpPr>
        <p:spPr>
          <a:xfrm rot="0">
            <a:off x="180822" y="1269186"/>
            <a:ext cx="10348401" cy="3440430"/>
          </a:xfrm>
          <a:prstGeom prst="rect">
            <a:avLst/>
          </a:prstGeom>
        </p:spPr>
        <p:txBody>
          <a:bodyPr anchor="t" rtlCol="false" tIns="0" lIns="0" bIns="0" rIns="0">
            <a:spAutoFit/>
          </a:bodyPr>
          <a:lstStyle/>
          <a:p>
            <a:pPr algn="just">
              <a:lnSpc>
                <a:spcPts val="2519"/>
              </a:lnSpc>
              <a:spcBef>
                <a:spcPct val="0"/>
              </a:spcBef>
            </a:pPr>
            <a:r>
              <a:rPr lang="en-US" sz="1799" i="true">
                <a:solidFill>
                  <a:srgbClr val="000000"/>
                </a:solidFill>
                <a:latin typeface="Canva Sans Italics"/>
                <a:ea typeface="Canva Sans Italics"/>
                <a:cs typeface="Canva Sans Italics"/>
                <a:sym typeface="Canva Sans Italics"/>
              </a:rPr>
              <a:t>In conclusion, the hospitality management system developed for this project successfully fulfills its primary objectives by providing a streamlined, user-friendly platform for booking management, bed allocation, and service organization. Built on a PHP backend with a MySQL database managed through phpMyAdmin, the system allows both users and administrators to navigate booking processes seamlessly. Users are able to view, create, and manage reservations, while administrators have comprehensive control over bookings, bed allocation, and service updates. The intuitive interface and clear organization of services not only make it easy for users to access information but also support administrators in efficiently overseeing and updating resources. This creates a cohesive experience that improves the quality of hospitality services offered, ensuring that guests feel valued and administrators remain well-equipped to manage all aspects of booking and accommodation.</a:t>
            </a:r>
          </a:p>
        </p:txBody>
      </p:sp>
      <p:sp>
        <p:nvSpPr>
          <p:cNvPr name="TextBox 4" id="4"/>
          <p:cNvSpPr txBox="true"/>
          <p:nvPr/>
        </p:nvSpPr>
        <p:spPr>
          <a:xfrm rot="0">
            <a:off x="90411" y="5001180"/>
            <a:ext cx="10692000" cy="2183130"/>
          </a:xfrm>
          <a:prstGeom prst="rect">
            <a:avLst/>
          </a:prstGeom>
        </p:spPr>
        <p:txBody>
          <a:bodyPr anchor="t" rtlCol="false" tIns="0" lIns="0" bIns="0" rIns="0">
            <a:spAutoFit/>
          </a:bodyPr>
          <a:lstStyle/>
          <a:p>
            <a:pPr algn="l">
              <a:lnSpc>
                <a:spcPts val="2520"/>
              </a:lnSpc>
            </a:pPr>
            <a:r>
              <a:rPr lang="en-US" sz="1800" i="true">
                <a:solidFill>
                  <a:srgbClr val="000000"/>
                </a:solidFill>
                <a:latin typeface="Canva Sans Italics"/>
                <a:ea typeface="Canva Sans Italics"/>
                <a:cs typeface="Canva Sans Italics"/>
                <a:sym typeface="Canva Sans Italics"/>
              </a:rPr>
              <a:t>Third-Party API &amp; Payment Gateway Integration: Enhance the platform by connecting with booking sites and payment gateways. This offers users more options and allows seamless, cashless transactions, improving convenience and accessibility.</a:t>
            </a:r>
          </a:p>
          <a:p>
            <a:pPr algn="l">
              <a:lnSpc>
                <a:spcPts val="2520"/>
              </a:lnSpc>
            </a:pPr>
          </a:p>
          <a:p>
            <a:pPr algn="l">
              <a:lnSpc>
                <a:spcPts val="2520"/>
              </a:lnSpc>
              <a:spcBef>
                <a:spcPct val="0"/>
              </a:spcBef>
            </a:pPr>
            <a:r>
              <a:rPr lang="en-US" sz="1800" i="true">
                <a:solidFill>
                  <a:srgbClr val="000000"/>
                </a:solidFill>
                <a:latin typeface="Canva Sans Italics"/>
                <a:ea typeface="Canva Sans Italics"/>
                <a:cs typeface="Canva Sans Italics"/>
                <a:sym typeface="Canva Sans Italics"/>
              </a:rPr>
              <a:t>Real-Time Analytics Dashboard: Implement a real-time dashboard with visual insights on occupancy, bookings, and service usage. This feature would assist administrators in making informed decisions to boost efficiency.</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201512" y="142590"/>
            <a:ext cx="2288977" cy="613410"/>
          </a:xfrm>
          <a:prstGeom prst="rect">
            <a:avLst/>
          </a:prstGeom>
        </p:spPr>
        <p:txBody>
          <a:bodyPr anchor="t" rtlCol="false" tIns="0" lIns="0" bIns="0" rIns="0">
            <a:spAutoFit/>
          </a:bodyPr>
          <a:lstStyle/>
          <a:p>
            <a:pPr algn="ctr">
              <a:lnSpc>
                <a:spcPts val="5040"/>
              </a:lnSpc>
              <a:spcBef>
                <a:spcPct val="0"/>
              </a:spcBef>
            </a:pPr>
            <a:r>
              <a:rPr lang="en-US" b="true" sz="3600" i="true">
                <a:solidFill>
                  <a:srgbClr val="000000"/>
                </a:solidFill>
                <a:latin typeface="Canva Sans Bold Italics"/>
                <a:ea typeface="Canva Sans Bold Italics"/>
                <a:cs typeface="Canva Sans Bold Italics"/>
                <a:sym typeface="Canva Sans Bold Italics"/>
              </a:rPr>
              <a:t>Reference</a:t>
            </a:r>
          </a:p>
        </p:txBody>
      </p:sp>
      <p:sp>
        <p:nvSpPr>
          <p:cNvPr name="TextBox 3" id="3"/>
          <p:cNvSpPr txBox="true"/>
          <p:nvPr/>
        </p:nvSpPr>
        <p:spPr>
          <a:xfrm rot="0">
            <a:off x="1381631" y="1130107"/>
            <a:ext cx="10217714" cy="5826625"/>
          </a:xfrm>
          <a:prstGeom prst="rect">
            <a:avLst/>
          </a:prstGeom>
        </p:spPr>
        <p:txBody>
          <a:bodyPr anchor="t" rtlCol="false" tIns="0" lIns="0" bIns="0" rIns="0">
            <a:spAutoFit/>
          </a:bodyPr>
          <a:lstStyle/>
          <a:p>
            <a:pPr algn="l">
              <a:lnSpc>
                <a:spcPts val="2696"/>
              </a:lnSpc>
            </a:pPr>
            <a:r>
              <a:rPr lang="en-US" sz="1926">
                <a:solidFill>
                  <a:srgbClr val="000000"/>
                </a:solidFill>
                <a:latin typeface="Canva Sans"/>
                <a:ea typeface="Canva Sans"/>
                <a:cs typeface="Canva Sans"/>
                <a:sym typeface="Canva Sans"/>
              </a:rPr>
              <a:t>[1]R. Batra and A. S. Pall, “Barriers to adoption </a:t>
            </a:r>
          </a:p>
          <a:p>
            <a:pPr algn="l">
              <a:lnSpc>
                <a:spcPts val="2696"/>
              </a:lnSpc>
            </a:pPr>
            <a:r>
              <a:rPr lang="en-US" sz="1926">
                <a:solidFill>
                  <a:srgbClr val="000000"/>
                </a:solidFill>
                <a:latin typeface="Canva Sans"/>
                <a:ea typeface="Canva Sans"/>
                <a:cs typeface="Canva Sans"/>
                <a:sym typeface="Canva Sans"/>
              </a:rPr>
              <a:t>of hospital management systems: A study of</a:t>
            </a:r>
          </a:p>
          <a:p>
            <a:pPr algn="l">
              <a:lnSpc>
                <a:spcPts val="2696"/>
              </a:lnSpc>
            </a:pPr>
            <a:r>
              <a:rPr lang="en-US" sz="1926">
                <a:solidFill>
                  <a:srgbClr val="000000"/>
                </a:solidFill>
                <a:latin typeface="Canva Sans"/>
                <a:ea typeface="Canva Sans"/>
                <a:cs typeface="Canva Sans"/>
                <a:sym typeface="Canva Sans"/>
              </a:rPr>
              <a:t>Punjab  healthcare  industry,”  Prabandhan: </a:t>
            </a:r>
          </a:p>
          <a:p>
            <a:pPr algn="l">
              <a:lnSpc>
                <a:spcPts val="2696"/>
              </a:lnSpc>
            </a:pPr>
            <a:r>
              <a:rPr lang="en-US" sz="1926">
                <a:solidFill>
                  <a:srgbClr val="000000"/>
                </a:solidFill>
                <a:latin typeface="Canva Sans"/>
                <a:ea typeface="Canva Sans"/>
                <a:cs typeface="Canva Sans"/>
                <a:sym typeface="Canva Sans"/>
              </a:rPr>
              <a:t>Indian Journal of Management, vol. 9, no. </a:t>
            </a:r>
          </a:p>
          <a:p>
            <a:pPr algn="l">
              <a:lnSpc>
                <a:spcPts val="2696"/>
              </a:lnSpc>
            </a:pPr>
            <a:r>
              <a:rPr lang="en-US" sz="1926">
                <a:solidFill>
                  <a:srgbClr val="000000"/>
                </a:solidFill>
                <a:latin typeface="Canva Sans"/>
                <a:ea typeface="Canva Sans"/>
                <a:cs typeface="Canva Sans"/>
                <a:sym typeface="Canva Sans"/>
              </a:rPr>
              <a:t>11,  2016,  doi:</a:t>
            </a:r>
          </a:p>
          <a:p>
            <a:pPr algn="l">
              <a:lnSpc>
                <a:spcPts val="2696"/>
              </a:lnSpc>
            </a:pPr>
            <a:r>
              <a:rPr lang="en-US" sz="1926">
                <a:solidFill>
                  <a:srgbClr val="000000"/>
                </a:solidFill>
                <a:latin typeface="Canva Sans"/>
                <a:ea typeface="Canva Sans"/>
                <a:cs typeface="Canva Sans"/>
                <a:sym typeface="Canva Sans"/>
              </a:rPr>
              <a:t>10.17010/pijom/2016/v9i11/105320.</a:t>
            </a:r>
          </a:p>
          <a:p>
            <a:pPr algn="l">
              <a:lnSpc>
                <a:spcPts val="2696"/>
              </a:lnSpc>
            </a:pPr>
          </a:p>
          <a:p>
            <a:pPr algn="l">
              <a:lnSpc>
                <a:spcPts val="2696"/>
              </a:lnSpc>
            </a:pPr>
            <a:r>
              <a:rPr lang="en-US" sz="1926">
                <a:solidFill>
                  <a:srgbClr val="000000"/>
                </a:solidFill>
                <a:latin typeface="Canva Sans"/>
                <a:ea typeface="Canva Sans"/>
                <a:cs typeface="Canva Sans"/>
                <a:sym typeface="Canva Sans"/>
              </a:rPr>
              <a:t>[2] R.  G.  Misal,  “Advanced  Hospital </a:t>
            </a:r>
          </a:p>
          <a:p>
            <a:pPr algn="l">
              <a:lnSpc>
                <a:spcPts val="3008"/>
              </a:lnSpc>
            </a:pPr>
            <a:r>
              <a:rPr lang="en-US" sz="2148">
                <a:solidFill>
                  <a:srgbClr val="000000"/>
                </a:solidFill>
                <a:latin typeface="Canva Sans"/>
                <a:ea typeface="Canva Sans"/>
                <a:cs typeface="Canva Sans"/>
                <a:sym typeface="Canva Sans"/>
              </a:rPr>
              <a:t>Management  System,”  Int  J Res Appl  Sci </a:t>
            </a:r>
          </a:p>
          <a:p>
            <a:pPr algn="l">
              <a:lnSpc>
                <a:spcPts val="2696"/>
              </a:lnSpc>
            </a:pPr>
            <a:r>
              <a:rPr lang="en-US" sz="1926">
                <a:solidFill>
                  <a:srgbClr val="000000"/>
                </a:solidFill>
                <a:latin typeface="Canva Sans"/>
                <a:ea typeface="Canva Sans"/>
                <a:cs typeface="Canva Sans"/>
                <a:sym typeface="Canva Sans"/>
              </a:rPr>
              <a:t>Eng  Technol,  vol.  10,  no.  6,  2022,  doi: </a:t>
            </a:r>
          </a:p>
          <a:p>
            <a:pPr algn="l">
              <a:lnSpc>
                <a:spcPts val="2696"/>
              </a:lnSpc>
            </a:pPr>
            <a:r>
              <a:rPr lang="en-US" sz="1926">
                <a:solidFill>
                  <a:srgbClr val="000000"/>
                </a:solidFill>
                <a:latin typeface="Canva Sans"/>
                <a:ea typeface="Canva Sans"/>
                <a:cs typeface="Canva Sans"/>
                <a:sym typeface="Canva Sans"/>
              </a:rPr>
              <a:t>10.22214/ijraset.2022.43686.</a:t>
            </a:r>
          </a:p>
          <a:p>
            <a:pPr algn="l">
              <a:lnSpc>
                <a:spcPts val="2696"/>
              </a:lnSpc>
            </a:pPr>
          </a:p>
          <a:p>
            <a:pPr algn="l">
              <a:lnSpc>
                <a:spcPts val="2696"/>
              </a:lnSpc>
            </a:pPr>
            <a:r>
              <a:rPr lang="en-US" sz="1926">
                <a:solidFill>
                  <a:srgbClr val="000000"/>
                </a:solidFill>
                <a:latin typeface="Canva Sans"/>
                <a:ea typeface="Canva Sans"/>
                <a:cs typeface="Canva Sans"/>
                <a:sym typeface="Canva Sans"/>
              </a:rPr>
              <a:t>[3] P.  K.  Yadav  and  R.  Kumar,  “Online </a:t>
            </a:r>
          </a:p>
          <a:p>
            <a:pPr algn="l">
              <a:lnSpc>
                <a:spcPts val="2696"/>
              </a:lnSpc>
            </a:pPr>
            <a:r>
              <a:rPr lang="en-US" sz="1926">
                <a:solidFill>
                  <a:srgbClr val="000000"/>
                </a:solidFill>
                <a:latin typeface="Canva Sans"/>
                <a:ea typeface="Canva Sans"/>
                <a:cs typeface="Canva Sans"/>
                <a:sym typeface="Canva Sans"/>
              </a:rPr>
              <a:t>Hospital  Management  System,”  SSRN </a:t>
            </a:r>
          </a:p>
          <a:p>
            <a:pPr algn="l">
              <a:lnSpc>
                <a:spcPts val="2696"/>
              </a:lnSpc>
            </a:pPr>
            <a:r>
              <a:rPr lang="en-US" sz="1926">
                <a:solidFill>
                  <a:srgbClr val="000000"/>
                </a:solidFill>
                <a:latin typeface="Canva Sans"/>
                <a:ea typeface="Canva Sans"/>
                <a:cs typeface="Canva Sans"/>
                <a:sym typeface="Canva Sans"/>
              </a:rPr>
              <a:t>Electronic  Journal,  2022,  doi: </a:t>
            </a:r>
          </a:p>
          <a:p>
            <a:pPr algn="l">
              <a:lnSpc>
                <a:spcPts val="2696"/>
              </a:lnSpc>
            </a:pPr>
            <a:r>
              <a:rPr lang="en-US" sz="1926">
                <a:solidFill>
                  <a:srgbClr val="000000"/>
                </a:solidFill>
                <a:latin typeface="Canva Sans"/>
                <a:ea typeface="Canva Sans"/>
                <a:cs typeface="Canva Sans"/>
                <a:sym typeface="Canva Sans"/>
              </a:rPr>
              <a:t>10.2139/ssrn.4104606</a:t>
            </a:r>
          </a:p>
          <a:p>
            <a:pPr algn="l">
              <a:lnSpc>
                <a:spcPts val="2696"/>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175973" y="940303"/>
            <a:ext cx="2340054" cy="396240"/>
          </a:xfrm>
          <a:prstGeom prst="rect">
            <a:avLst/>
          </a:prstGeom>
        </p:spPr>
        <p:txBody>
          <a:bodyPr anchor="t" rtlCol="false" tIns="0" lIns="0" bIns="0" rIns="0">
            <a:spAutoFit/>
          </a:bodyPr>
          <a:lstStyle/>
          <a:p>
            <a:pPr algn="ctr">
              <a:lnSpc>
                <a:spcPts val="3359"/>
              </a:lnSpc>
              <a:spcBef>
                <a:spcPct val="0"/>
              </a:spcBef>
            </a:pPr>
            <a:r>
              <a:rPr lang="en-US" b="true" sz="2400" i="true">
                <a:solidFill>
                  <a:srgbClr val="000000"/>
                </a:solidFill>
                <a:latin typeface="Canva Sans Bold Italics"/>
                <a:ea typeface="Canva Sans Bold Italics"/>
                <a:cs typeface="Canva Sans Bold Italics"/>
                <a:sym typeface="Canva Sans Bold Italics"/>
              </a:rPr>
              <a:t>Existing System</a:t>
            </a:r>
          </a:p>
        </p:txBody>
      </p:sp>
      <p:sp>
        <p:nvSpPr>
          <p:cNvPr name="TextBox 3" id="3"/>
          <p:cNvSpPr txBox="true"/>
          <p:nvPr/>
        </p:nvSpPr>
        <p:spPr>
          <a:xfrm rot="0">
            <a:off x="262422" y="2389899"/>
            <a:ext cx="10201799" cy="3517014"/>
          </a:xfrm>
          <a:prstGeom prst="rect">
            <a:avLst/>
          </a:prstGeom>
        </p:spPr>
        <p:txBody>
          <a:bodyPr anchor="t" rtlCol="false" tIns="0" lIns="0" bIns="0" rIns="0">
            <a:spAutoFit/>
          </a:bodyPr>
          <a:lstStyle/>
          <a:p>
            <a:pPr algn="l" marL="519926" indent="-259963" lvl="1">
              <a:lnSpc>
                <a:spcPts val="3371"/>
              </a:lnSpc>
              <a:buFont typeface="Arial"/>
              <a:buChar char="•"/>
            </a:pPr>
            <a:r>
              <a:rPr lang="en-US" sz="2408" i="true">
                <a:solidFill>
                  <a:srgbClr val="000000"/>
                </a:solidFill>
                <a:latin typeface="Canva Sans Italics"/>
                <a:ea typeface="Canva Sans Italics"/>
                <a:cs typeface="Canva Sans Italics"/>
                <a:sym typeface="Canva Sans Italics"/>
              </a:rPr>
              <a:t>Dynamic Slot Suggestions: Offer real-time suggestions that update based on others’ responses or sudden calendar changes.</a:t>
            </a:r>
          </a:p>
          <a:p>
            <a:pPr algn="l" marL="519926" indent="-259963" lvl="1">
              <a:lnSpc>
                <a:spcPts val="3371"/>
              </a:lnSpc>
              <a:buFont typeface="Arial"/>
              <a:buChar char="•"/>
            </a:pPr>
            <a:r>
              <a:rPr lang="en-US" sz="2408" i="true">
                <a:solidFill>
                  <a:srgbClr val="000000"/>
                </a:solidFill>
                <a:latin typeface="Canva Sans Italics"/>
                <a:ea typeface="Canva Sans Italics"/>
                <a:cs typeface="Canva Sans Italics"/>
                <a:sym typeface="Canva Sans Italics"/>
              </a:rPr>
              <a:t>“Best Fit” Recommendations: Use data to recommend the best slot based on all invitees’ availability, considering commute times, time zone differences, and previous scheduling preferences.</a:t>
            </a:r>
          </a:p>
          <a:p>
            <a:pPr algn="l" marL="519926" indent="-259963" lvl="1">
              <a:lnSpc>
                <a:spcPts val="3371"/>
              </a:lnSpc>
              <a:buFont typeface="Arial"/>
              <a:buChar char="•"/>
            </a:pPr>
            <a:r>
              <a:rPr lang="en-US" sz="2408" i="true">
                <a:solidFill>
                  <a:srgbClr val="000000"/>
                </a:solidFill>
                <a:latin typeface="Canva Sans Italics"/>
                <a:ea typeface="Canva Sans Italics"/>
                <a:cs typeface="Canva Sans Italics"/>
                <a:sym typeface="Canva Sans Italics"/>
              </a:rPr>
              <a:t>Drag-and-Drop Selection: Allow users to select a 30-minute slot by dragging across the desired time range on a visual calendar.</a:t>
            </a:r>
          </a:p>
          <a:p>
            <a:pPr algn="l" marL="129981" indent="-64991" lvl="1">
              <a:lnSpc>
                <a:spcPts val="842"/>
              </a:lnSpc>
              <a:buFont typeface="Arial"/>
              <a:buChar char="•"/>
            </a:pPr>
            <a:r>
              <a:rPr lang="en-US" sz="602" i="true">
                <a:solidFill>
                  <a:srgbClr val="000000"/>
                </a:solidFill>
                <a:latin typeface="Canva Sans Italics"/>
                <a:ea typeface="Canva Sans Italics"/>
                <a:cs typeface="Canva Sans Italics"/>
                <a:sym typeface="Canva Sans Italics"/>
              </a:rPr>
              <a:t>Color-Coded Availability Blocks: Highlight free, partially free, and busy slots in different colors for quick navigation.</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9142" y="808199"/>
            <a:ext cx="10404386" cy="3658741"/>
          </a:xfrm>
          <a:prstGeom prst="rect">
            <a:avLst/>
          </a:prstGeom>
        </p:spPr>
        <p:txBody>
          <a:bodyPr anchor="t" rtlCol="false" tIns="0" lIns="0" bIns="0" rIns="0">
            <a:spAutoFit/>
          </a:bodyPr>
          <a:lstStyle/>
          <a:p>
            <a:pPr algn="l">
              <a:lnSpc>
                <a:spcPts val="3269"/>
              </a:lnSpc>
            </a:pPr>
            <a:r>
              <a:rPr lang="en-US" sz="2335" i="true">
                <a:solidFill>
                  <a:srgbClr val="000000"/>
                </a:solidFill>
                <a:latin typeface="Canva Sans Italics"/>
                <a:ea typeface="Canva Sans Italics"/>
                <a:cs typeface="Canva Sans Italics"/>
                <a:sym typeface="Canva Sans Italics"/>
              </a:rPr>
              <a:t>Improved Decision-Making</a:t>
            </a:r>
          </a:p>
          <a:p>
            <a:pPr algn="l" marL="504222" indent="-252111" lvl="1">
              <a:lnSpc>
                <a:spcPts val="3269"/>
              </a:lnSpc>
              <a:spcBef>
                <a:spcPct val="0"/>
              </a:spcBef>
              <a:buFont typeface="Arial"/>
              <a:buChar char="•"/>
            </a:pPr>
            <a:r>
              <a:rPr lang="en-US" sz="2335" i="true">
                <a:solidFill>
                  <a:srgbClr val="000000"/>
                </a:solidFill>
                <a:latin typeface="Canva Sans Italics"/>
                <a:ea typeface="Canva Sans Italics"/>
                <a:cs typeface="Canva Sans Italics"/>
                <a:sym typeface="Canva Sans Italics"/>
              </a:rPr>
              <a:t>Real-time data: Dashboards provide up-to-date information, helping hospital administrators and clinicians make timely decisions regarding patient care, res</a:t>
            </a:r>
            <a:r>
              <a:rPr lang="en-US" sz="2335" i="true">
                <a:solidFill>
                  <a:srgbClr val="000000"/>
                </a:solidFill>
                <a:latin typeface="Canva Sans Italics"/>
                <a:ea typeface="Canva Sans Italics"/>
                <a:cs typeface="Canva Sans Italics"/>
                <a:sym typeface="Canva Sans Italics"/>
              </a:rPr>
              <a:t>ource allocation, and emergency response.</a:t>
            </a:r>
          </a:p>
          <a:p>
            <a:pPr algn="l" marL="504222" indent="-252111" lvl="1">
              <a:lnSpc>
                <a:spcPts val="3269"/>
              </a:lnSpc>
              <a:spcBef>
                <a:spcPct val="0"/>
              </a:spcBef>
              <a:buFont typeface="Arial"/>
              <a:buChar char="•"/>
            </a:pPr>
            <a:r>
              <a:rPr lang="en-US" sz="2335" i="true">
                <a:solidFill>
                  <a:srgbClr val="000000"/>
                </a:solidFill>
                <a:latin typeface="Canva Sans Italics"/>
                <a:ea typeface="Canva Sans Italics"/>
                <a:cs typeface="Canva Sans Italics"/>
                <a:sym typeface="Canva Sans Italics"/>
              </a:rPr>
              <a:t>Data visualization: Complex data is presented in visual formats like charts, graphs, and tables, making it easier to interpret trends and patterns.</a:t>
            </a:r>
          </a:p>
          <a:p>
            <a:pPr algn="l">
              <a:lnSpc>
                <a:spcPts val="3269"/>
              </a:lnSpc>
              <a:spcBef>
                <a:spcPct val="0"/>
              </a:spcBef>
            </a:pPr>
          </a:p>
        </p:txBody>
      </p:sp>
      <p:sp>
        <p:nvSpPr>
          <p:cNvPr name="TextBox 3" id="3"/>
          <p:cNvSpPr txBox="true"/>
          <p:nvPr/>
        </p:nvSpPr>
        <p:spPr>
          <a:xfrm rot="0">
            <a:off x="4019960" y="107365"/>
            <a:ext cx="2398871" cy="537845"/>
          </a:xfrm>
          <a:prstGeom prst="rect">
            <a:avLst/>
          </a:prstGeom>
        </p:spPr>
        <p:txBody>
          <a:bodyPr anchor="t" rtlCol="false" tIns="0" lIns="0" bIns="0" rIns="0">
            <a:spAutoFit/>
          </a:bodyPr>
          <a:lstStyle/>
          <a:p>
            <a:pPr algn="ctr">
              <a:lnSpc>
                <a:spcPts val="4480"/>
              </a:lnSpc>
              <a:spcBef>
                <a:spcPct val="0"/>
              </a:spcBef>
            </a:pPr>
            <a:r>
              <a:rPr lang="en-US" b="true" sz="3200" i="true">
                <a:solidFill>
                  <a:srgbClr val="000000"/>
                </a:solidFill>
                <a:latin typeface="Canva Sans Bold Italics"/>
                <a:ea typeface="Canva Sans Bold Italics"/>
                <a:cs typeface="Canva Sans Bold Italics"/>
                <a:sym typeface="Canva Sans Bold Italics"/>
              </a:rPr>
              <a:t>Advantages</a:t>
            </a:r>
          </a:p>
        </p:txBody>
      </p:sp>
      <p:sp>
        <p:nvSpPr>
          <p:cNvPr name="TextBox 4" id="4"/>
          <p:cNvSpPr txBox="true"/>
          <p:nvPr/>
        </p:nvSpPr>
        <p:spPr>
          <a:xfrm rot="0">
            <a:off x="3410598" y="3929095"/>
            <a:ext cx="3008233" cy="537845"/>
          </a:xfrm>
          <a:prstGeom prst="rect">
            <a:avLst/>
          </a:prstGeom>
        </p:spPr>
        <p:txBody>
          <a:bodyPr anchor="t" rtlCol="false" tIns="0" lIns="0" bIns="0" rIns="0">
            <a:spAutoFit/>
          </a:bodyPr>
          <a:lstStyle/>
          <a:p>
            <a:pPr algn="ctr">
              <a:lnSpc>
                <a:spcPts val="4480"/>
              </a:lnSpc>
              <a:spcBef>
                <a:spcPct val="0"/>
              </a:spcBef>
            </a:pPr>
            <a:r>
              <a:rPr lang="en-US" b="true" sz="3200" i="true">
                <a:solidFill>
                  <a:srgbClr val="000000"/>
                </a:solidFill>
                <a:latin typeface="Canva Sans Bold Italics"/>
                <a:ea typeface="Canva Sans Bold Italics"/>
                <a:cs typeface="Canva Sans Bold Italics"/>
                <a:sym typeface="Canva Sans Bold Italics"/>
              </a:rPr>
              <a:t>Disadvantages</a:t>
            </a:r>
          </a:p>
        </p:txBody>
      </p:sp>
      <p:sp>
        <p:nvSpPr>
          <p:cNvPr name="TextBox 5" id="5"/>
          <p:cNvSpPr txBox="true"/>
          <p:nvPr/>
        </p:nvSpPr>
        <p:spPr>
          <a:xfrm rot="0">
            <a:off x="279142" y="4628865"/>
            <a:ext cx="10150034" cy="2845748"/>
          </a:xfrm>
          <a:prstGeom prst="rect">
            <a:avLst/>
          </a:prstGeom>
        </p:spPr>
        <p:txBody>
          <a:bodyPr anchor="t" rtlCol="false" tIns="0" lIns="0" bIns="0" rIns="0">
            <a:spAutoFit/>
          </a:bodyPr>
          <a:lstStyle/>
          <a:p>
            <a:pPr algn="just">
              <a:lnSpc>
                <a:spcPts val="3272"/>
              </a:lnSpc>
              <a:spcBef>
                <a:spcPct val="0"/>
              </a:spcBef>
            </a:pPr>
            <a:r>
              <a:rPr lang="en-US" sz="2337" i="true">
                <a:solidFill>
                  <a:srgbClr val="000000"/>
                </a:solidFill>
                <a:latin typeface="Canva Sans Italics"/>
                <a:ea typeface="Canva Sans Italics"/>
                <a:cs typeface="Canva Sans Italics"/>
                <a:sym typeface="Canva Sans Italics"/>
              </a:rPr>
              <a:t>High Initial C</a:t>
            </a:r>
            <a:r>
              <a:rPr lang="en-US" sz="2337" i="true">
                <a:solidFill>
                  <a:srgbClr val="000000"/>
                </a:solidFill>
                <a:latin typeface="Canva Sans Italics"/>
                <a:ea typeface="Canva Sans Italics"/>
                <a:cs typeface="Canva Sans Italics"/>
                <a:sym typeface="Canva Sans Italics"/>
              </a:rPr>
              <a:t>osts</a:t>
            </a:r>
          </a:p>
          <a:p>
            <a:pPr algn="just" marL="504701" indent="-252351" lvl="1">
              <a:lnSpc>
                <a:spcPts val="3272"/>
              </a:lnSpc>
              <a:spcBef>
                <a:spcPct val="0"/>
              </a:spcBef>
              <a:buFont typeface="Arial"/>
              <a:buChar char="•"/>
            </a:pPr>
            <a:r>
              <a:rPr lang="en-US" sz="2337" i="true">
                <a:solidFill>
                  <a:srgbClr val="000000"/>
                </a:solidFill>
                <a:latin typeface="Canva Sans Italics"/>
                <a:ea typeface="Canva Sans Italics"/>
                <a:cs typeface="Canva Sans Italics"/>
                <a:sym typeface="Canva Sans Italics"/>
              </a:rPr>
              <a:t>Setup and integration: Implementing a hospital management system with an advanced dashboard can be expensive, involving costs for hardware, software licenses, and technical setup.</a:t>
            </a:r>
          </a:p>
          <a:p>
            <a:pPr algn="just" marL="504701" indent="-252351" lvl="1">
              <a:lnSpc>
                <a:spcPts val="3272"/>
              </a:lnSpc>
              <a:spcBef>
                <a:spcPct val="0"/>
              </a:spcBef>
              <a:buFont typeface="Arial"/>
              <a:buChar char="•"/>
            </a:pPr>
            <a:r>
              <a:rPr lang="en-US" sz="2337" i="true">
                <a:solidFill>
                  <a:srgbClr val="000000"/>
                </a:solidFill>
                <a:latin typeface="Canva Sans Italics"/>
                <a:ea typeface="Canva Sans Italics"/>
                <a:cs typeface="Canva Sans Italics"/>
                <a:sym typeface="Canva Sans Italics"/>
              </a:rPr>
              <a:t>Training: Staff will require training to efficiently use the system, which may incur additional costs and time.</a:t>
            </a:r>
          </a:p>
          <a:p>
            <a:pPr algn="just">
              <a:lnSpc>
                <a:spcPts val="3272"/>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7093" y="431499"/>
            <a:ext cx="10297704" cy="6710995"/>
            <a:chOff x="0" y="0"/>
            <a:chExt cx="3690465" cy="2405069"/>
          </a:xfrm>
        </p:grpSpPr>
        <p:sp>
          <p:nvSpPr>
            <p:cNvPr name="Freeform 3" id="3"/>
            <p:cNvSpPr/>
            <p:nvPr/>
          </p:nvSpPr>
          <p:spPr>
            <a:xfrm flipH="false" flipV="false" rot="0">
              <a:off x="0" y="0"/>
              <a:ext cx="3690465" cy="2405069"/>
            </a:xfrm>
            <a:custGeom>
              <a:avLst/>
              <a:gdLst/>
              <a:ahLst/>
              <a:cxnLst/>
              <a:rect r="r" b="b" t="t" l="l"/>
              <a:pathLst>
                <a:path h="2405069" w="3690465">
                  <a:moveTo>
                    <a:pt x="22554" y="0"/>
                  </a:moveTo>
                  <a:lnTo>
                    <a:pt x="3667910" y="0"/>
                  </a:lnTo>
                  <a:cubicBezTo>
                    <a:pt x="3680367" y="0"/>
                    <a:pt x="3690465" y="10098"/>
                    <a:pt x="3690465" y="22554"/>
                  </a:cubicBezTo>
                  <a:lnTo>
                    <a:pt x="3690465" y="2382515"/>
                  </a:lnTo>
                  <a:cubicBezTo>
                    <a:pt x="3690465" y="2388497"/>
                    <a:pt x="3688088" y="2394233"/>
                    <a:pt x="3683858" y="2398463"/>
                  </a:cubicBezTo>
                  <a:cubicBezTo>
                    <a:pt x="3679629" y="2402693"/>
                    <a:pt x="3673892" y="2405069"/>
                    <a:pt x="3667910" y="2405069"/>
                  </a:cubicBezTo>
                  <a:lnTo>
                    <a:pt x="22554" y="2405069"/>
                  </a:lnTo>
                  <a:cubicBezTo>
                    <a:pt x="16573" y="2405069"/>
                    <a:pt x="10836" y="2402693"/>
                    <a:pt x="6606" y="2398463"/>
                  </a:cubicBezTo>
                  <a:cubicBezTo>
                    <a:pt x="2376" y="2394233"/>
                    <a:pt x="0" y="2388497"/>
                    <a:pt x="0" y="2382515"/>
                  </a:cubicBezTo>
                  <a:lnTo>
                    <a:pt x="0" y="22554"/>
                  </a:lnTo>
                  <a:cubicBezTo>
                    <a:pt x="0" y="16573"/>
                    <a:pt x="2376" y="10836"/>
                    <a:pt x="6606" y="6606"/>
                  </a:cubicBezTo>
                  <a:cubicBezTo>
                    <a:pt x="10836" y="2376"/>
                    <a:pt x="16573" y="0"/>
                    <a:pt x="22554" y="0"/>
                  </a:cubicBezTo>
                  <a:close/>
                </a:path>
              </a:pathLst>
            </a:custGeom>
            <a:solidFill>
              <a:srgbClr val="000000">
                <a:alpha val="0"/>
              </a:srgbClr>
            </a:solidFill>
            <a:ln w="28575" cap="rnd">
              <a:solidFill>
                <a:srgbClr val="000000"/>
              </a:solidFill>
              <a:prstDash val="solid"/>
              <a:round/>
            </a:ln>
          </p:spPr>
        </p:sp>
        <p:sp>
          <p:nvSpPr>
            <p:cNvPr name="TextBox 4" id="4"/>
            <p:cNvSpPr txBox="true"/>
            <p:nvPr/>
          </p:nvSpPr>
          <p:spPr>
            <a:xfrm>
              <a:off x="0" y="-28575"/>
              <a:ext cx="3690465" cy="2433644"/>
            </a:xfrm>
            <a:prstGeom prst="rect">
              <a:avLst/>
            </a:prstGeom>
          </p:spPr>
          <p:txBody>
            <a:bodyPr anchor="ctr" rtlCol="false" tIns="50800" lIns="50800" bIns="50800" rIns="50800"/>
            <a:lstStyle/>
            <a:p>
              <a:pPr algn="ctr">
                <a:lnSpc>
                  <a:spcPts val="2239"/>
                </a:lnSpc>
              </a:pPr>
            </a:p>
          </p:txBody>
        </p:sp>
      </p:grpSp>
      <p:sp>
        <p:nvSpPr>
          <p:cNvPr name="Freeform 5" id="5"/>
          <p:cNvSpPr/>
          <p:nvPr/>
        </p:nvSpPr>
        <p:spPr>
          <a:xfrm flipH="false" flipV="false" rot="0">
            <a:off x="6056812" y="1403770"/>
            <a:ext cx="4244985" cy="2736583"/>
          </a:xfrm>
          <a:custGeom>
            <a:avLst/>
            <a:gdLst/>
            <a:ahLst/>
            <a:cxnLst/>
            <a:rect r="r" b="b" t="t" l="l"/>
            <a:pathLst>
              <a:path h="2736583" w="4244985">
                <a:moveTo>
                  <a:pt x="0" y="0"/>
                </a:moveTo>
                <a:lnTo>
                  <a:pt x="4244985" y="0"/>
                </a:lnTo>
                <a:lnTo>
                  <a:pt x="4244985" y="2736584"/>
                </a:lnTo>
                <a:lnTo>
                  <a:pt x="0" y="2736584"/>
                </a:lnTo>
                <a:lnTo>
                  <a:pt x="0" y="0"/>
                </a:lnTo>
                <a:close/>
              </a:path>
            </a:pathLst>
          </a:custGeom>
          <a:blipFill>
            <a:blip r:embed="rId2"/>
            <a:stretch>
              <a:fillRect l="-19007" t="0" r="-26929" b="-9227"/>
            </a:stretch>
          </a:blipFill>
        </p:spPr>
      </p:sp>
      <p:sp>
        <p:nvSpPr>
          <p:cNvPr name="Freeform 6" id="6"/>
          <p:cNvSpPr/>
          <p:nvPr/>
        </p:nvSpPr>
        <p:spPr>
          <a:xfrm flipH="false" flipV="false" rot="0">
            <a:off x="409225" y="1672588"/>
            <a:ext cx="5421398" cy="2398623"/>
          </a:xfrm>
          <a:custGeom>
            <a:avLst/>
            <a:gdLst/>
            <a:ahLst/>
            <a:cxnLst/>
            <a:rect r="r" b="b" t="t" l="l"/>
            <a:pathLst>
              <a:path h="2398623" w="5421398">
                <a:moveTo>
                  <a:pt x="0" y="0"/>
                </a:moveTo>
                <a:lnTo>
                  <a:pt x="5421398" y="0"/>
                </a:lnTo>
                <a:lnTo>
                  <a:pt x="5421398" y="2398623"/>
                </a:lnTo>
                <a:lnTo>
                  <a:pt x="0" y="2398623"/>
                </a:lnTo>
                <a:lnTo>
                  <a:pt x="0" y="0"/>
                </a:lnTo>
                <a:close/>
              </a:path>
            </a:pathLst>
          </a:custGeom>
          <a:blipFill>
            <a:blip r:embed="rId3"/>
            <a:stretch>
              <a:fillRect l="0" t="0" r="-1516" b="-11856"/>
            </a:stretch>
          </a:blipFill>
        </p:spPr>
      </p:sp>
      <p:sp>
        <p:nvSpPr>
          <p:cNvPr name="TextBox 7" id="7"/>
          <p:cNvSpPr txBox="true"/>
          <p:nvPr/>
        </p:nvSpPr>
        <p:spPr>
          <a:xfrm rot="0">
            <a:off x="635414" y="4846124"/>
            <a:ext cx="4024464" cy="1726565"/>
          </a:xfrm>
          <a:prstGeom prst="rect">
            <a:avLst/>
          </a:prstGeom>
        </p:spPr>
        <p:txBody>
          <a:bodyPr anchor="t" rtlCol="false" tIns="0" lIns="0" bIns="0" rIns="0">
            <a:spAutoFit/>
          </a:bodyPr>
          <a:lstStyle/>
          <a:p>
            <a:pPr algn="l">
              <a:lnSpc>
                <a:spcPts val="1960"/>
              </a:lnSpc>
            </a:pPr>
          </a:p>
          <a:p>
            <a:pPr algn="l" marL="302261" indent="-151130" lvl="1">
              <a:lnSpc>
                <a:spcPts val="1960"/>
              </a:lnSpc>
              <a:buFont typeface="Arial"/>
              <a:buChar char="•"/>
            </a:pPr>
            <a:r>
              <a:rPr lang="en-US" sz="1400">
                <a:solidFill>
                  <a:srgbClr val="282628"/>
                </a:solidFill>
                <a:latin typeface="Canva Sans"/>
                <a:ea typeface="Canva Sans"/>
                <a:cs typeface="Canva Sans"/>
                <a:sym typeface="Canva Sans"/>
              </a:rPr>
              <a:t>Patient Admissions and Discharges: Track real-time admissions, discharges, and occupancy rates.</a:t>
            </a:r>
          </a:p>
          <a:p>
            <a:pPr algn="l" marL="302261" indent="-151130" lvl="1">
              <a:lnSpc>
                <a:spcPts val="1960"/>
              </a:lnSpc>
              <a:buFont typeface="Arial"/>
              <a:buChar char="•"/>
            </a:pPr>
            <a:r>
              <a:rPr lang="en-US" sz="1400">
                <a:solidFill>
                  <a:srgbClr val="282628"/>
                </a:solidFill>
                <a:latin typeface="Canva Sans"/>
                <a:ea typeface="Canva Sans"/>
                <a:cs typeface="Canva Sans"/>
                <a:sym typeface="Canva Sans"/>
              </a:rPr>
              <a:t>Bed Availability: Display current bed status across different wards (ICU, general, maternity, etc.).</a:t>
            </a:r>
          </a:p>
        </p:txBody>
      </p:sp>
      <p:sp>
        <p:nvSpPr>
          <p:cNvPr name="TextBox 8" id="8"/>
          <p:cNvSpPr txBox="true"/>
          <p:nvPr/>
        </p:nvSpPr>
        <p:spPr>
          <a:xfrm rot="0">
            <a:off x="814051" y="4501954"/>
            <a:ext cx="2849389"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282628"/>
                </a:solidFill>
                <a:latin typeface="Canva Sans Bold"/>
                <a:ea typeface="Canva Sans Bold"/>
                <a:cs typeface="Canva Sans Bold"/>
                <a:sym typeface="Canva Sans Bold"/>
              </a:rPr>
              <a:t>Patient Management</a:t>
            </a:r>
          </a:p>
        </p:txBody>
      </p:sp>
      <p:sp>
        <p:nvSpPr>
          <p:cNvPr name="TextBox 9" id="9"/>
          <p:cNvSpPr txBox="true"/>
          <p:nvPr/>
        </p:nvSpPr>
        <p:spPr>
          <a:xfrm rot="0">
            <a:off x="5346000" y="5049145"/>
            <a:ext cx="4267354" cy="1523544"/>
          </a:xfrm>
          <a:prstGeom prst="rect">
            <a:avLst/>
          </a:prstGeom>
        </p:spPr>
        <p:txBody>
          <a:bodyPr anchor="t" rtlCol="false" tIns="0" lIns="0" bIns="0" rIns="0">
            <a:spAutoFit/>
          </a:bodyPr>
          <a:lstStyle/>
          <a:p>
            <a:pPr algn="l" marL="311354" indent="-155677" lvl="1">
              <a:lnSpc>
                <a:spcPts val="2018"/>
              </a:lnSpc>
              <a:buFont typeface="Arial"/>
              <a:buChar char="•"/>
            </a:pPr>
            <a:r>
              <a:rPr lang="en-US" sz="1442">
                <a:solidFill>
                  <a:srgbClr val="282628"/>
                </a:solidFill>
                <a:latin typeface="Canva Sans"/>
                <a:ea typeface="Canva Sans"/>
                <a:cs typeface="Canva Sans"/>
                <a:sym typeface="Canva Sans"/>
              </a:rPr>
              <a:t>Staff Roster and Shift Management: View and manage real-time shifts, schedules, and duty assignments.</a:t>
            </a:r>
          </a:p>
          <a:p>
            <a:pPr algn="l" marL="311354" indent="-155677" lvl="1">
              <a:lnSpc>
                <a:spcPts val="2018"/>
              </a:lnSpc>
              <a:buFont typeface="Arial"/>
              <a:buChar char="•"/>
            </a:pPr>
            <a:r>
              <a:rPr lang="en-US" sz="1442">
                <a:solidFill>
                  <a:srgbClr val="282628"/>
                </a:solidFill>
                <a:latin typeface="Canva Sans"/>
                <a:ea typeface="Canva Sans"/>
                <a:cs typeface="Canva Sans"/>
                <a:sym typeface="Canva Sans"/>
              </a:rPr>
              <a:t>Staff Availability: Indicate current availability of doctors, nurses, and other healthcare professionals.</a:t>
            </a:r>
          </a:p>
        </p:txBody>
      </p:sp>
      <p:sp>
        <p:nvSpPr>
          <p:cNvPr name="TextBox 10" id="10"/>
          <p:cNvSpPr txBox="true"/>
          <p:nvPr/>
        </p:nvSpPr>
        <p:spPr>
          <a:xfrm rot="0">
            <a:off x="6220740" y="4501954"/>
            <a:ext cx="2517874"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282628"/>
                </a:solidFill>
                <a:latin typeface="Canva Sans Bold"/>
                <a:ea typeface="Canva Sans Bold"/>
                <a:cs typeface="Canva Sans Bold"/>
                <a:sym typeface="Canva Sans Bold"/>
              </a:rPr>
              <a:t>Staff Management</a:t>
            </a:r>
          </a:p>
        </p:txBody>
      </p:sp>
      <p:sp>
        <p:nvSpPr>
          <p:cNvPr name="TextBox 11" id="11"/>
          <p:cNvSpPr txBox="true"/>
          <p:nvPr/>
        </p:nvSpPr>
        <p:spPr>
          <a:xfrm rot="0">
            <a:off x="3852655" y="807505"/>
            <a:ext cx="2586633" cy="396240"/>
          </a:xfrm>
          <a:prstGeom prst="rect">
            <a:avLst/>
          </a:prstGeom>
        </p:spPr>
        <p:txBody>
          <a:bodyPr anchor="t" rtlCol="false" tIns="0" lIns="0" bIns="0" rIns="0">
            <a:spAutoFit/>
          </a:bodyPr>
          <a:lstStyle/>
          <a:p>
            <a:pPr algn="ctr">
              <a:lnSpc>
                <a:spcPts val="3359"/>
              </a:lnSpc>
              <a:spcBef>
                <a:spcPct val="0"/>
              </a:spcBef>
            </a:pPr>
            <a:r>
              <a:rPr lang="en-US" sz="2400" i="true">
                <a:solidFill>
                  <a:srgbClr val="282628"/>
                </a:solidFill>
                <a:latin typeface="Canva Sans Italics"/>
                <a:ea typeface="Canva Sans Italics"/>
                <a:cs typeface="Canva Sans Italics"/>
                <a:sym typeface="Canva Sans Italics"/>
              </a:rPr>
              <a:t>Proposed System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42384" y="1921716"/>
            <a:ext cx="6607232" cy="3716568"/>
          </a:xfrm>
          <a:custGeom>
            <a:avLst/>
            <a:gdLst/>
            <a:ahLst/>
            <a:cxnLst/>
            <a:rect r="r" b="b" t="t" l="l"/>
            <a:pathLst>
              <a:path h="3716568" w="6607232">
                <a:moveTo>
                  <a:pt x="0" y="0"/>
                </a:moveTo>
                <a:lnTo>
                  <a:pt x="6607232" y="0"/>
                </a:lnTo>
                <a:lnTo>
                  <a:pt x="6607232" y="3716568"/>
                </a:lnTo>
                <a:lnTo>
                  <a:pt x="0" y="3716568"/>
                </a:lnTo>
                <a:lnTo>
                  <a:pt x="0" y="0"/>
                </a:lnTo>
                <a:close/>
              </a:path>
            </a:pathLst>
          </a:custGeom>
          <a:blipFill>
            <a:blip r:embed="rId2"/>
            <a:stretch>
              <a:fillRect l="0" t="0" r="0" b="0"/>
            </a:stretch>
          </a:blipFill>
        </p:spPr>
      </p:sp>
      <p:sp>
        <p:nvSpPr>
          <p:cNvPr name="Freeform 3" id="3"/>
          <p:cNvSpPr/>
          <p:nvPr/>
        </p:nvSpPr>
        <p:spPr>
          <a:xfrm flipH="false" flipV="false" rot="0">
            <a:off x="132444" y="1114140"/>
            <a:ext cx="10559556" cy="5696187"/>
          </a:xfrm>
          <a:custGeom>
            <a:avLst/>
            <a:gdLst/>
            <a:ahLst/>
            <a:cxnLst/>
            <a:rect r="r" b="b" t="t" l="l"/>
            <a:pathLst>
              <a:path h="5696187" w="10559556">
                <a:moveTo>
                  <a:pt x="0" y="0"/>
                </a:moveTo>
                <a:lnTo>
                  <a:pt x="10559556" y="0"/>
                </a:lnTo>
                <a:lnTo>
                  <a:pt x="10559556" y="5696187"/>
                </a:lnTo>
                <a:lnTo>
                  <a:pt x="0" y="5696187"/>
                </a:lnTo>
                <a:lnTo>
                  <a:pt x="0" y="0"/>
                </a:lnTo>
                <a:close/>
              </a:path>
            </a:pathLst>
          </a:custGeom>
          <a:blipFill>
            <a:blip r:embed="rId3"/>
            <a:stretch>
              <a:fillRect l="0" t="0" r="0" b="-4275"/>
            </a:stretch>
          </a:blipFill>
        </p:spPr>
      </p:sp>
      <p:sp>
        <p:nvSpPr>
          <p:cNvPr name="TextBox 4" id="4"/>
          <p:cNvSpPr txBox="true"/>
          <p:nvPr/>
        </p:nvSpPr>
        <p:spPr>
          <a:xfrm rot="0">
            <a:off x="3468083" y="717900"/>
            <a:ext cx="3172420" cy="396240"/>
          </a:xfrm>
          <a:prstGeom prst="rect">
            <a:avLst/>
          </a:prstGeom>
        </p:spPr>
        <p:txBody>
          <a:bodyPr anchor="t" rtlCol="false" tIns="0" lIns="0" bIns="0" rIns="0">
            <a:spAutoFit/>
          </a:bodyPr>
          <a:lstStyle/>
          <a:p>
            <a:pPr algn="ctr">
              <a:lnSpc>
                <a:spcPts val="3359"/>
              </a:lnSpc>
              <a:spcBef>
                <a:spcPct val="0"/>
              </a:spcBef>
            </a:pPr>
            <a:r>
              <a:rPr lang="en-US" sz="2400" i="true">
                <a:solidFill>
                  <a:srgbClr val="000000"/>
                </a:solidFill>
                <a:latin typeface="Canva Sans Italics"/>
                <a:ea typeface="Canva Sans Italics"/>
                <a:cs typeface="Canva Sans Italics"/>
                <a:sym typeface="Canva Sans Italics"/>
              </a:rPr>
              <a:t>Architecture diagram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5966" y="837442"/>
            <a:ext cx="4810023" cy="2183691"/>
          </a:xfrm>
          <a:custGeom>
            <a:avLst/>
            <a:gdLst/>
            <a:ahLst/>
            <a:cxnLst/>
            <a:rect r="r" b="b" t="t" l="l"/>
            <a:pathLst>
              <a:path h="2183691" w="4810023">
                <a:moveTo>
                  <a:pt x="0" y="0"/>
                </a:moveTo>
                <a:lnTo>
                  <a:pt x="4810023" y="0"/>
                </a:lnTo>
                <a:lnTo>
                  <a:pt x="4810023" y="2183691"/>
                </a:lnTo>
                <a:lnTo>
                  <a:pt x="0" y="2183691"/>
                </a:lnTo>
                <a:lnTo>
                  <a:pt x="0" y="0"/>
                </a:lnTo>
                <a:close/>
              </a:path>
            </a:pathLst>
          </a:custGeom>
          <a:blipFill>
            <a:blip r:embed="rId2"/>
            <a:stretch>
              <a:fillRect l="0" t="0" r="-1936" b="-8058"/>
            </a:stretch>
          </a:blipFill>
        </p:spPr>
      </p:sp>
      <p:sp>
        <p:nvSpPr>
          <p:cNvPr name="Freeform 3" id="3"/>
          <p:cNvSpPr/>
          <p:nvPr/>
        </p:nvSpPr>
        <p:spPr>
          <a:xfrm flipH="false" flipV="false" rot="0">
            <a:off x="5454928" y="2871967"/>
            <a:ext cx="4641533" cy="2207738"/>
          </a:xfrm>
          <a:custGeom>
            <a:avLst/>
            <a:gdLst/>
            <a:ahLst/>
            <a:cxnLst/>
            <a:rect r="r" b="b" t="t" l="l"/>
            <a:pathLst>
              <a:path h="2207738" w="4641533">
                <a:moveTo>
                  <a:pt x="0" y="0"/>
                </a:moveTo>
                <a:lnTo>
                  <a:pt x="4641534" y="0"/>
                </a:lnTo>
                <a:lnTo>
                  <a:pt x="4641534" y="2207738"/>
                </a:lnTo>
                <a:lnTo>
                  <a:pt x="0" y="2207738"/>
                </a:lnTo>
                <a:lnTo>
                  <a:pt x="0" y="0"/>
                </a:lnTo>
                <a:close/>
              </a:path>
            </a:pathLst>
          </a:custGeom>
          <a:blipFill>
            <a:blip r:embed="rId3"/>
            <a:stretch>
              <a:fillRect l="0" t="0" r="-4808" b="-6317"/>
            </a:stretch>
          </a:blipFill>
        </p:spPr>
      </p:sp>
      <p:sp>
        <p:nvSpPr>
          <p:cNvPr name="Freeform 4" id="4"/>
          <p:cNvSpPr/>
          <p:nvPr/>
        </p:nvSpPr>
        <p:spPr>
          <a:xfrm flipH="false" flipV="false" rot="0">
            <a:off x="645989" y="4909828"/>
            <a:ext cx="4590000" cy="2341806"/>
          </a:xfrm>
          <a:custGeom>
            <a:avLst/>
            <a:gdLst/>
            <a:ahLst/>
            <a:cxnLst/>
            <a:rect r="r" b="b" t="t" l="l"/>
            <a:pathLst>
              <a:path h="2341806" w="4590000">
                <a:moveTo>
                  <a:pt x="0" y="0"/>
                </a:moveTo>
                <a:lnTo>
                  <a:pt x="4590000" y="0"/>
                </a:lnTo>
                <a:lnTo>
                  <a:pt x="4590000" y="2341807"/>
                </a:lnTo>
                <a:lnTo>
                  <a:pt x="0" y="2341807"/>
                </a:lnTo>
                <a:lnTo>
                  <a:pt x="0" y="0"/>
                </a:lnTo>
                <a:close/>
              </a:path>
            </a:pathLst>
          </a:custGeom>
          <a:blipFill>
            <a:blip r:embed="rId4"/>
            <a:stretch>
              <a:fillRect l="-7896" t="0" r="-2119" b="0"/>
            </a:stretch>
          </a:blipFill>
        </p:spPr>
      </p:sp>
      <p:sp>
        <p:nvSpPr>
          <p:cNvPr name="TextBox 5" id="5"/>
          <p:cNvSpPr txBox="true"/>
          <p:nvPr/>
        </p:nvSpPr>
        <p:spPr>
          <a:xfrm rot="0">
            <a:off x="4475758" y="383255"/>
            <a:ext cx="1958340" cy="372745"/>
          </a:xfrm>
          <a:prstGeom prst="rect">
            <a:avLst/>
          </a:prstGeom>
        </p:spPr>
        <p:txBody>
          <a:bodyPr anchor="t" rtlCol="false" tIns="0" lIns="0" bIns="0" rIns="0">
            <a:spAutoFit/>
          </a:bodyPr>
          <a:lstStyle/>
          <a:p>
            <a:pPr algn="ctr">
              <a:lnSpc>
                <a:spcPts val="3079"/>
              </a:lnSpc>
              <a:spcBef>
                <a:spcPct val="0"/>
              </a:spcBef>
            </a:pPr>
            <a:r>
              <a:rPr lang="en-US" sz="2199" i="true">
                <a:solidFill>
                  <a:srgbClr val="000000"/>
                </a:solidFill>
                <a:latin typeface="Canva Sans Italics"/>
                <a:ea typeface="Canva Sans Italics"/>
                <a:cs typeface="Canva Sans Italics"/>
                <a:sym typeface="Canva Sans Italics"/>
              </a:rPr>
              <a:t>Admin Module</a:t>
            </a:r>
          </a:p>
        </p:txBody>
      </p:sp>
      <p:sp>
        <p:nvSpPr>
          <p:cNvPr name="TextBox 6" id="6"/>
          <p:cNvSpPr txBox="true"/>
          <p:nvPr/>
        </p:nvSpPr>
        <p:spPr>
          <a:xfrm rot="0">
            <a:off x="5454928" y="1242119"/>
            <a:ext cx="4950314" cy="1245870"/>
          </a:xfrm>
          <a:prstGeom prst="rect">
            <a:avLst/>
          </a:prstGeom>
        </p:spPr>
        <p:txBody>
          <a:bodyPr anchor="t" rtlCol="false" tIns="0" lIns="0" bIns="0" rIns="0">
            <a:spAutoFit/>
          </a:bodyPr>
          <a:lstStyle/>
          <a:p>
            <a:pPr algn="l" marL="259080" indent="-129540" lvl="1">
              <a:lnSpc>
                <a:spcPts val="1679"/>
              </a:lnSpc>
              <a:buFont typeface="Arial"/>
              <a:buChar char="•"/>
            </a:pPr>
            <a:r>
              <a:rPr lang="en-US" sz="1200">
                <a:solidFill>
                  <a:srgbClr val="000000"/>
                </a:solidFill>
                <a:latin typeface="Canva Sans"/>
                <a:ea typeface="Canva Sans"/>
                <a:cs typeface="Canva Sans"/>
                <a:sym typeface="Canva Sans"/>
              </a:rPr>
              <a:t>Real-Time Status Updates: Provide live updates on key areas, including patient admissions, discharges, bed occupancy, and staffing levels.</a:t>
            </a:r>
          </a:p>
          <a:p>
            <a:pPr algn="l" marL="259080" indent="-129540" lvl="1">
              <a:lnSpc>
                <a:spcPts val="1679"/>
              </a:lnSpc>
              <a:buFont typeface="Arial"/>
              <a:buChar char="•"/>
            </a:pPr>
            <a:r>
              <a:rPr lang="en-US" sz="1200">
                <a:solidFill>
                  <a:srgbClr val="000000"/>
                </a:solidFill>
                <a:latin typeface="Canva Sans"/>
                <a:ea typeface="Canva Sans"/>
                <a:cs typeface="Canva Sans"/>
                <a:sym typeface="Canva Sans"/>
              </a:rPr>
              <a:t>Departmental Performance: Show performance metrics by department (e.g., emergency, ICU, outpatient) to monitor workflow and resource utilization.</a:t>
            </a:r>
          </a:p>
        </p:txBody>
      </p:sp>
      <p:sp>
        <p:nvSpPr>
          <p:cNvPr name="TextBox 7" id="7"/>
          <p:cNvSpPr txBox="true"/>
          <p:nvPr/>
        </p:nvSpPr>
        <p:spPr>
          <a:xfrm rot="0">
            <a:off x="6572787" y="808867"/>
            <a:ext cx="2139950" cy="264160"/>
          </a:xfrm>
          <a:prstGeom prst="rect">
            <a:avLst/>
          </a:prstGeom>
        </p:spPr>
        <p:txBody>
          <a:bodyPr anchor="t" rtlCol="false" tIns="0" lIns="0" bIns="0" rIns="0">
            <a:spAutoFit/>
          </a:bodyPr>
          <a:lstStyle/>
          <a:p>
            <a:pPr algn="ctr">
              <a:lnSpc>
                <a:spcPts val="2239"/>
              </a:lnSpc>
              <a:spcBef>
                <a:spcPct val="0"/>
              </a:spcBef>
            </a:pPr>
            <a:r>
              <a:rPr lang="en-US" b="true" sz="1599">
                <a:solidFill>
                  <a:srgbClr val="000000"/>
                </a:solidFill>
                <a:latin typeface="Canva Sans Bold"/>
                <a:ea typeface="Canva Sans Bold"/>
                <a:cs typeface="Canva Sans Bold"/>
                <a:sym typeface="Canva Sans Bold"/>
              </a:rPr>
              <a:t>Operational overview</a:t>
            </a:r>
          </a:p>
        </p:txBody>
      </p:sp>
      <p:sp>
        <p:nvSpPr>
          <p:cNvPr name="TextBox 8" id="8"/>
          <p:cNvSpPr txBox="true"/>
          <p:nvPr/>
        </p:nvSpPr>
        <p:spPr>
          <a:xfrm rot="0">
            <a:off x="1277289" y="2874765"/>
            <a:ext cx="3751580" cy="264160"/>
          </a:xfrm>
          <a:prstGeom prst="rect">
            <a:avLst/>
          </a:prstGeom>
        </p:spPr>
        <p:txBody>
          <a:bodyPr anchor="t" rtlCol="false" tIns="0" lIns="0" bIns="0" rIns="0">
            <a:spAutoFit/>
          </a:bodyPr>
          <a:lstStyle/>
          <a:p>
            <a:pPr algn="ctr">
              <a:lnSpc>
                <a:spcPts val="2239"/>
              </a:lnSpc>
              <a:spcBef>
                <a:spcPct val="0"/>
              </a:spcBef>
            </a:pPr>
            <a:r>
              <a:rPr lang="en-US" b="true" sz="1599">
                <a:solidFill>
                  <a:srgbClr val="000000"/>
                </a:solidFill>
                <a:latin typeface="Canva Sans Bold"/>
                <a:ea typeface="Canva Sans Bold"/>
                <a:cs typeface="Canva Sans Bold"/>
                <a:sym typeface="Canva Sans Bold"/>
              </a:rPr>
              <a:t>1 . Patient waitlist for Bed Assignment</a:t>
            </a:r>
          </a:p>
        </p:txBody>
      </p:sp>
      <p:sp>
        <p:nvSpPr>
          <p:cNvPr name="TextBox 9" id="9"/>
          <p:cNvSpPr txBox="true"/>
          <p:nvPr/>
        </p:nvSpPr>
        <p:spPr>
          <a:xfrm rot="0">
            <a:off x="1182618" y="3341733"/>
            <a:ext cx="4163382" cy="407670"/>
          </a:xfrm>
          <a:prstGeom prst="rect">
            <a:avLst/>
          </a:prstGeom>
        </p:spPr>
        <p:txBody>
          <a:bodyPr anchor="t" rtlCol="false" tIns="0" lIns="0" bIns="0" rIns="0">
            <a:spAutoFit/>
          </a:bodyPr>
          <a:lstStyle/>
          <a:p>
            <a:pPr algn="l" marL="259080" indent="-129540" lvl="1">
              <a:lnSpc>
                <a:spcPts val="1679"/>
              </a:lnSpc>
              <a:buFont typeface="Arial"/>
              <a:buChar char="•"/>
            </a:pPr>
            <a:r>
              <a:rPr lang="en-US" sz="1200">
                <a:solidFill>
                  <a:srgbClr val="000000"/>
                </a:solidFill>
                <a:latin typeface="Canva Sans"/>
                <a:ea typeface="Canva Sans"/>
                <a:cs typeface="Canva Sans"/>
                <a:sym typeface="Canva Sans"/>
              </a:rPr>
              <a:t>Show a list of patients waiting for bed assignment, categorized by urgency level or priority.</a:t>
            </a:r>
          </a:p>
        </p:txBody>
      </p:sp>
      <p:sp>
        <p:nvSpPr>
          <p:cNvPr name="TextBox 10" id="10"/>
          <p:cNvSpPr txBox="true"/>
          <p:nvPr/>
        </p:nvSpPr>
        <p:spPr>
          <a:xfrm rot="0">
            <a:off x="1712105" y="3829468"/>
            <a:ext cx="2457767" cy="264160"/>
          </a:xfrm>
          <a:prstGeom prst="rect">
            <a:avLst/>
          </a:prstGeom>
        </p:spPr>
        <p:txBody>
          <a:bodyPr anchor="t" rtlCol="false" tIns="0" lIns="0" bIns="0" rIns="0">
            <a:spAutoFit/>
          </a:bodyPr>
          <a:lstStyle/>
          <a:p>
            <a:pPr algn="ctr">
              <a:lnSpc>
                <a:spcPts val="2239"/>
              </a:lnSpc>
              <a:spcBef>
                <a:spcPct val="0"/>
              </a:spcBef>
            </a:pPr>
            <a:r>
              <a:rPr lang="en-US" b="true" sz="1599">
                <a:solidFill>
                  <a:srgbClr val="000000"/>
                </a:solidFill>
                <a:latin typeface="Canva Sans Bold"/>
                <a:ea typeface="Canva Sans Bold"/>
                <a:cs typeface="Canva Sans Bold"/>
                <a:sym typeface="Canva Sans Bold"/>
              </a:rPr>
              <a:t>2 . Bed Tunnaround Time</a:t>
            </a:r>
          </a:p>
        </p:txBody>
      </p:sp>
      <p:sp>
        <p:nvSpPr>
          <p:cNvPr name="TextBox 11" id="11"/>
          <p:cNvSpPr txBox="true"/>
          <p:nvPr/>
        </p:nvSpPr>
        <p:spPr>
          <a:xfrm rot="0">
            <a:off x="1180181" y="4169828"/>
            <a:ext cx="3945796" cy="654275"/>
          </a:xfrm>
          <a:prstGeom prst="rect">
            <a:avLst/>
          </a:prstGeom>
        </p:spPr>
        <p:txBody>
          <a:bodyPr anchor="t" rtlCol="false" tIns="0" lIns="0" bIns="0" rIns="0">
            <a:spAutoFit/>
          </a:bodyPr>
          <a:lstStyle/>
          <a:p>
            <a:pPr algn="l" marL="267962" indent="-133981" lvl="1">
              <a:lnSpc>
                <a:spcPts val="1737"/>
              </a:lnSpc>
              <a:buFont typeface="Arial"/>
              <a:buChar char="•"/>
            </a:pPr>
            <a:r>
              <a:rPr lang="en-US" sz="1241">
                <a:solidFill>
                  <a:srgbClr val="000000"/>
                </a:solidFill>
                <a:latin typeface="Canva Sans"/>
                <a:ea typeface="Canva Sans"/>
                <a:cs typeface="Canva Sans"/>
                <a:sym typeface="Canva Sans"/>
              </a:rPr>
              <a:t>rack how long it takes to prepare a bed for a new patient after a discharge, ensuring efficient use of resources.</a:t>
            </a:r>
          </a:p>
        </p:txBody>
      </p:sp>
      <p:sp>
        <p:nvSpPr>
          <p:cNvPr name="TextBox 12" id="12"/>
          <p:cNvSpPr txBox="true"/>
          <p:nvPr/>
        </p:nvSpPr>
        <p:spPr>
          <a:xfrm rot="0">
            <a:off x="6243366" y="5241630"/>
            <a:ext cx="3373438" cy="264160"/>
          </a:xfrm>
          <a:prstGeom prst="rect">
            <a:avLst/>
          </a:prstGeom>
        </p:spPr>
        <p:txBody>
          <a:bodyPr anchor="t" rtlCol="false" tIns="0" lIns="0" bIns="0" rIns="0">
            <a:spAutoFit/>
          </a:bodyPr>
          <a:lstStyle/>
          <a:p>
            <a:pPr algn="ctr">
              <a:lnSpc>
                <a:spcPts val="2239"/>
              </a:lnSpc>
              <a:spcBef>
                <a:spcPct val="0"/>
              </a:spcBef>
            </a:pPr>
            <a:r>
              <a:rPr lang="en-US" b="true" sz="1599">
                <a:solidFill>
                  <a:srgbClr val="000000"/>
                </a:solidFill>
                <a:latin typeface="Canva Sans Bold"/>
                <a:ea typeface="Canva Sans Bold"/>
                <a:cs typeface="Canva Sans Bold"/>
                <a:sym typeface="Canva Sans Bold"/>
              </a:rPr>
              <a:t>Over all Occupancy vs Availability</a:t>
            </a:r>
          </a:p>
        </p:txBody>
      </p:sp>
      <p:sp>
        <p:nvSpPr>
          <p:cNvPr name="TextBox 13" id="13"/>
          <p:cNvSpPr txBox="true"/>
          <p:nvPr/>
        </p:nvSpPr>
        <p:spPr>
          <a:xfrm rot="0">
            <a:off x="5501691" y="5755731"/>
            <a:ext cx="4856788" cy="826770"/>
          </a:xfrm>
          <a:prstGeom prst="rect">
            <a:avLst/>
          </a:prstGeom>
        </p:spPr>
        <p:txBody>
          <a:bodyPr anchor="t" rtlCol="false" tIns="0" lIns="0" bIns="0" rIns="0">
            <a:spAutoFit/>
          </a:bodyPr>
          <a:lstStyle/>
          <a:p>
            <a:pPr algn="just" marL="259080" indent="-129540" lvl="1">
              <a:lnSpc>
                <a:spcPts val="1679"/>
              </a:lnSpc>
              <a:buFont typeface="Arial"/>
              <a:buChar char="•"/>
            </a:pPr>
            <a:r>
              <a:rPr lang="en-US" sz="1200">
                <a:solidFill>
                  <a:srgbClr val="000000"/>
                </a:solidFill>
                <a:latin typeface="Canva Sans"/>
                <a:ea typeface="Canva Sans"/>
                <a:cs typeface="Canva Sans"/>
                <a:sym typeface="Canva Sans"/>
              </a:rPr>
              <a:t>how a simple division between occupied and available beds, giving a quick snapshot of total capacity.</a:t>
            </a:r>
          </a:p>
          <a:p>
            <a:pPr algn="just" marL="259080" indent="-129540" lvl="1">
              <a:lnSpc>
                <a:spcPts val="1679"/>
              </a:lnSpc>
              <a:buFont typeface="Arial"/>
              <a:buChar char="•"/>
            </a:pPr>
            <a:r>
              <a:rPr lang="en-US" sz="1200">
                <a:solidFill>
                  <a:srgbClr val="000000"/>
                </a:solidFill>
                <a:latin typeface="Canva Sans"/>
                <a:ea typeface="Canva Sans"/>
                <a:cs typeface="Canva Sans"/>
                <a:sym typeface="Canva Sans"/>
              </a:rPr>
              <a:t>Color Coding: Use distinct colors (e.g., green for available, red for occupied) for easy interpretation at a glance</a:t>
            </a:r>
          </a:p>
        </p:txBody>
      </p:sp>
      <p:sp>
        <p:nvSpPr>
          <p:cNvPr name="TextBox 14" id="14"/>
          <p:cNvSpPr txBox="true"/>
          <p:nvPr/>
        </p:nvSpPr>
        <p:spPr>
          <a:xfrm rot="0">
            <a:off x="5514268" y="6649176"/>
            <a:ext cx="4890974" cy="407670"/>
          </a:xfrm>
          <a:prstGeom prst="rect">
            <a:avLst/>
          </a:prstGeom>
        </p:spPr>
        <p:txBody>
          <a:bodyPr anchor="t" rtlCol="false" tIns="0" lIns="0" bIns="0" rIns="0">
            <a:spAutoFit/>
          </a:bodyPr>
          <a:lstStyle/>
          <a:p>
            <a:pPr algn="just" marL="259080" indent="-129540" lvl="1">
              <a:lnSpc>
                <a:spcPts val="1679"/>
              </a:lnSpc>
              <a:buFont typeface="Arial"/>
              <a:buChar char="•"/>
            </a:pPr>
            <a:r>
              <a:rPr lang="en-US" sz="1200">
                <a:solidFill>
                  <a:srgbClr val="000000"/>
                </a:solidFill>
                <a:latin typeface="Canva Sans"/>
                <a:ea typeface="Canva Sans"/>
                <a:cs typeface="Canva Sans"/>
                <a:sym typeface="Canva Sans"/>
              </a:rPr>
              <a:t>Divide the pie chart into sections for each department (e.g., ICU, emergency, general ward) to show occupancy per unit.</a:t>
            </a:r>
          </a:p>
        </p:txBody>
      </p:sp>
      <p:grpSp>
        <p:nvGrpSpPr>
          <p:cNvPr name="Group 15" id="15"/>
          <p:cNvGrpSpPr/>
          <p:nvPr/>
        </p:nvGrpSpPr>
        <p:grpSpPr>
          <a:xfrm rot="0">
            <a:off x="107538" y="135404"/>
            <a:ext cx="10297704" cy="7227998"/>
            <a:chOff x="0" y="0"/>
            <a:chExt cx="3690465" cy="2590351"/>
          </a:xfrm>
        </p:grpSpPr>
        <p:sp>
          <p:nvSpPr>
            <p:cNvPr name="Freeform 16" id="16"/>
            <p:cNvSpPr/>
            <p:nvPr/>
          </p:nvSpPr>
          <p:spPr>
            <a:xfrm flipH="false" flipV="false" rot="0">
              <a:off x="0" y="0"/>
              <a:ext cx="3690465" cy="2590351"/>
            </a:xfrm>
            <a:custGeom>
              <a:avLst/>
              <a:gdLst/>
              <a:ahLst/>
              <a:cxnLst/>
              <a:rect r="r" b="b" t="t" l="l"/>
              <a:pathLst>
                <a:path h="2590351" w="3690465">
                  <a:moveTo>
                    <a:pt x="22554" y="0"/>
                  </a:moveTo>
                  <a:lnTo>
                    <a:pt x="3667910" y="0"/>
                  </a:lnTo>
                  <a:cubicBezTo>
                    <a:pt x="3680367" y="0"/>
                    <a:pt x="3690465" y="10098"/>
                    <a:pt x="3690465" y="22554"/>
                  </a:cubicBezTo>
                  <a:lnTo>
                    <a:pt x="3690465" y="2567797"/>
                  </a:lnTo>
                  <a:cubicBezTo>
                    <a:pt x="3690465" y="2573779"/>
                    <a:pt x="3688088" y="2579516"/>
                    <a:pt x="3683858" y="2583745"/>
                  </a:cubicBezTo>
                  <a:cubicBezTo>
                    <a:pt x="3679629" y="2587975"/>
                    <a:pt x="3673892" y="2590351"/>
                    <a:pt x="3667910" y="2590351"/>
                  </a:cubicBezTo>
                  <a:lnTo>
                    <a:pt x="22554" y="2590351"/>
                  </a:lnTo>
                  <a:cubicBezTo>
                    <a:pt x="16573" y="2590351"/>
                    <a:pt x="10836" y="2587975"/>
                    <a:pt x="6606" y="2583745"/>
                  </a:cubicBezTo>
                  <a:cubicBezTo>
                    <a:pt x="2376" y="2579516"/>
                    <a:pt x="0" y="2573779"/>
                    <a:pt x="0" y="2567797"/>
                  </a:cubicBezTo>
                  <a:lnTo>
                    <a:pt x="0" y="22554"/>
                  </a:lnTo>
                  <a:cubicBezTo>
                    <a:pt x="0" y="16573"/>
                    <a:pt x="2376" y="10836"/>
                    <a:pt x="6606" y="6606"/>
                  </a:cubicBezTo>
                  <a:cubicBezTo>
                    <a:pt x="10836" y="2376"/>
                    <a:pt x="16573" y="0"/>
                    <a:pt x="22554" y="0"/>
                  </a:cubicBezTo>
                  <a:close/>
                </a:path>
              </a:pathLst>
            </a:custGeom>
            <a:solidFill>
              <a:srgbClr val="000000">
                <a:alpha val="0"/>
              </a:srgbClr>
            </a:solidFill>
            <a:ln w="28575" cap="rnd">
              <a:solidFill>
                <a:srgbClr val="000000"/>
              </a:solidFill>
              <a:prstDash val="solid"/>
              <a:round/>
            </a:ln>
          </p:spPr>
        </p:sp>
        <p:sp>
          <p:nvSpPr>
            <p:cNvPr name="TextBox 17" id="17"/>
            <p:cNvSpPr txBox="true"/>
            <p:nvPr/>
          </p:nvSpPr>
          <p:spPr>
            <a:xfrm>
              <a:off x="0" y="-28575"/>
              <a:ext cx="3690465" cy="2618926"/>
            </a:xfrm>
            <a:prstGeom prst="rect">
              <a:avLst/>
            </a:prstGeom>
          </p:spPr>
          <p:txBody>
            <a:bodyPr anchor="ctr" rtlCol="false" tIns="50800" lIns="50800" bIns="50800" rIns="50800"/>
            <a:lstStyle/>
            <a:p>
              <a:pPr algn="ctr">
                <a:lnSpc>
                  <a:spcPts val="223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8084" y="1403900"/>
            <a:ext cx="5363532" cy="2218959"/>
          </a:xfrm>
          <a:custGeom>
            <a:avLst/>
            <a:gdLst/>
            <a:ahLst/>
            <a:cxnLst/>
            <a:rect r="r" b="b" t="t" l="l"/>
            <a:pathLst>
              <a:path h="2218959" w="5363532">
                <a:moveTo>
                  <a:pt x="0" y="0"/>
                </a:moveTo>
                <a:lnTo>
                  <a:pt x="5363531" y="0"/>
                </a:lnTo>
                <a:lnTo>
                  <a:pt x="5363531" y="2218959"/>
                </a:lnTo>
                <a:lnTo>
                  <a:pt x="0" y="2218959"/>
                </a:lnTo>
                <a:lnTo>
                  <a:pt x="0" y="0"/>
                </a:lnTo>
                <a:close/>
              </a:path>
            </a:pathLst>
          </a:custGeom>
          <a:blipFill>
            <a:blip r:embed="rId2"/>
            <a:stretch>
              <a:fillRect l="0" t="0" r="-1912" b="-18857"/>
            </a:stretch>
          </a:blipFill>
        </p:spPr>
      </p:sp>
      <p:sp>
        <p:nvSpPr>
          <p:cNvPr name="Freeform 3" id="3"/>
          <p:cNvSpPr/>
          <p:nvPr/>
        </p:nvSpPr>
        <p:spPr>
          <a:xfrm flipH="false" flipV="false" rot="0">
            <a:off x="4786169" y="4270759"/>
            <a:ext cx="5609477" cy="2457522"/>
          </a:xfrm>
          <a:custGeom>
            <a:avLst/>
            <a:gdLst/>
            <a:ahLst/>
            <a:cxnLst/>
            <a:rect r="r" b="b" t="t" l="l"/>
            <a:pathLst>
              <a:path h="2457522" w="5609477">
                <a:moveTo>
                  <a:pt x="0" y="0"/>
                </a:moveTo>
                <a:lnTo>
                  <a:pt x="5609477" y="0"/>
                </a:lnTo>
                <a:lnTo>
                  <a:pt x="5609477" y="2457522"/>
                </a:lnTo>
                <a:lnTo>
                  <a:pt x="0" y="2457522"/>
                </a:lnTo>
                <a:lnTo>
                  <a:pt x="0" y="0"/>
                </a:lnTo>
                <a:close/>
              </a:path>
            </a:pathLst>
          </a:custGeom>
          <a:blipFill>
            <a:blip r:embed="rId3"/>
            <a:stretch>
              <a:fillRect l="0" t="0" r="-1696" b="-12582"/>
            </a:stretch>
          </a:blipFill>
        </p:spPr>
      </p:sp>
      <p:sp>
        <p:nvSpPr>
          <p:cNvPr name="TextBox 4" id="4"/>
          <p:cNvSpPr txBox="true"/>
          <p:nvPr/>
        </p:nvSpPr>
        <p:spPr>
          <a:xfrm rot="0">
            <a:off x="4330873" y="383255"/>
            <a:ext cx="2030254" cy="372745"/>
          </a:xfrm>
          <a:prstGeom prst="rect">
            <a:avLst/>
          </a:prstGeom>
        </p:spPr>
        <p:txBody>
          <a:bodyPr anchor="t" rtlCol="false" tIns="0" lIns="0" bIns="0" rIns="0">
            <a:spAutoFit/>
          </a:bodyPr>
          <a:lstStyle/>
          <a:p>
            <a:pPr algn="ctr">
              <a:lnSpc>
                <a:spcPts val="3079"/>
              </a:lnSpc>
              <a:spcBef>
                <a:spcPct val="0"/>
              </a:spcBef>
            </a:pPr>
            <a:r>
              <a:rPr lang="en-US" sz="2199" i="true">
                <a:solidFill>
                  <a:srgbClr val="000000"/>
                </a:solidFill>
                <a:latin typeface="Canva Sans Italics"/>
                <a:ea typeface="Canva Sans Italics"/>
                <a:cs typeface="Canva Sans Italics"/>
                <a:sym typeface="Canva Sans Italics"/>
              </a:rPr>
              <a:t>Doctor Module</a:t>
            </a:r>
          </a:p>
        </p:txBody>
      </p:sp>
      <p:sp>
        <p:nvSpPr>
          <p:cNvPr name="TextBox 5" id="5"/>
          <p:cNvSpPr txBox="true"/>
          <p:nvPr/>
        </p:nvSpPr>
        <p:spPr>
          <a:xfrm rot="0">
            <a:off x="756000" y="4170825"/>
            <a:ext cx="3001804" cy="264160"/>
          </a:xfrm>
          <a:prstGeom prst="rect">
            <a:avLst/>
          </a:prstGeom>
        </p:spPr>
        <p:txBody>
          <a:bodyPr anchor="t" rtlCol="false" tIns="0" lIns="0" bIns="0" rIns="0">
            <a:spAutoFit/>
          </a:bodyPr>
          <a:lstStyle/>
          <a:p>
            <a:pPr algn="ctr">
              <a:lnSpc>
                <a:spcPts val="2239"/>
              </a:lnSpc>
              <a:spcBef>
                <a:spcPct val="0"/>
              </a:spcBef>
            </a:pPr>
            <a:r>
              <a:rPr lang="en-US" b="true" sz="1599">
                <a:solidFill>
                  <a:srgbClr val="000000"/>
                </a:solidFill>
                <a:latin typeface="Canva Sans Bold"/>
                <a:ea typeface="Canva Sans Bold"/>
                <a:cs typeface="Canva Sans Bold"/>
                <a:sym typeface="Canva Sans Bold"/>
              </a:rPr>
              <a:t>Appointments and Scheduling</a:t>
            </a:r>
          </a:p>
        </p:txBody>
      </p:sp>
      <p:sp>
        <p:nvSpPr>
          <p:cNvPr name="TextBox 6" id="6"/>
          <p:cNvSpPr txBox="true"/>
          <p:nvPr/>
        </p:nvSpPr>
        <p:spPr>
          <a:xfrm rot="0">
            <a:off x="348084" y="4992476"/>
            <a:ext cx="3982790" cy="1874520"/>
          </a:xfrm>
          <a:prstGeom prst="rect">
            <a:avLst/>
          </a:prstGeom>
        </p:spPr>
        <p:txBody>
          <a:bodyPr anchor="t" rtlCol="false" tIns="0" lIns="0" bIns="0" rIns="0">
            <a:spAutoFit/>
          </a:bodyPr>
          <a:lstStyle/>
          <a:p>
            <a:pPr algn="l" marL="259080" indent="-129540" lvl="1">
              <a:lnSpc>
                <a:spcPts val="1679"/>
              </a:lnSpc>
              <a:buFont typeface="Arial"/>
              <a:buChar char="•"/>
            </a:pPr>
            <a:r>
              <a:rPr lang="en-US" sz="1200">
                <a:solidFill>
                  <a:srgbClr val="000000"/>
                </a:solidFill>
                <a:latin typeface="Canva Sans"/>
                <a:ea typeface="Canva Sans"/>
                <a:cs typeface="Canva Sans"/>
                <a:sym typeface="Canva Sans"/>
              </a:rPr>
              <a:t>Daily Schedule: Show the doctor’s schedule, including appointments, rounds, and procedures for the day.</a:t>
            </a:r>
          </a:p>
          <a:p>
            <a:pPr algn="l" marL="259080" indent="-129540" lvl="1">
              <a:lnSpc>
                <a:spcPts val="1679"/>
              </a:lnSpc>
              <a:buFont typeface="Arial"/>
              <a:buChar char="•"/>
            </a:pPr>
            <a:r>
              <a:rPr lang="en-US" sz="1200">
                <a:solidFill>
                  <a:srgbClr val="000000"/>
                </a:solidFill>
                <a:latin typeface="Canva Sans"/>
                <a:ea typeface="Canva Sans"/>
                <a:cs typeface="Canva Sans"/>
                <a:sym typeface="Canva Sans"/>
              </a:rPr>
              <a:t>Upcoming Appointments: List appointments for the next few days or week, helping doctors prepare for upcoming consultations.</a:t>
            </a:r>
          </a:p>
          <a:p>
            <a:pPr algn="l" marL="259080" indent="-129540" lvl="1">
              <a:lnSpc>
                <a:spcPts val="1679"/>
              </a:lnSpc>
              <a:buFont typeface="Arial"/>
              <a:buChar char="•"/>
            </a:pPr>
            <a:r>
              <a:rPr lang="en-US" sz="1200">
                <a:solidFill>
                  <a:srgbClr val="000000"/>
                </a:solidFill>
                <a:latin typeface="Canva Sans"/>
                <a:ea typeface="Canva Sans"/>
                <a:cs typeface="Canva Sans"/>
                <a:sym typeface="Canva Sans"/>
              </a:rPr>
              <a:t>Appointment Management: Allow the doctor to reschedule, cancel, or modify appointments directly from the dashboard</a:t>
            </a:r>
          </a:p>
        </p:txBody>
      </p:sp>
      <p:sp>
        <p:nvSpPr>
          <p:cNvPr name="TextBox 7" id="7"/>
          <p:cNvSpPr txBox="true"/>
          <p:nvPr/>
        </p:nvSpPr>
        <p:spPr>
          <a:xfrm rot="0">
            <a:off x="6777047" y="1257532"/>
            <a:ext cx="2486342" cy="264160"/>
          </a:xfrm>
          <a:prstGeom prst="rect">
            <a:avLst/>
          </a:prstGeom>
        </p:spPr>
        <p:txBody>
          <a:bodyPr anchor="t" rtlCol="false" tIns="0" lIns="0" bIns="0" rIns="0">
            <a:spAutoFit/>
          </a:bodyPr>
          <a:lstStyle/>
          <a:p>
            <a:pPr algn="ctr">
              <a:lnSpc>
                <a:spcPts val="2239"/>
              </a:lnSpc>
              <a:spcBef>
                <a:spcPct val="0"/>
              </a:spcBef>
            </a:pPr>
            <a:r>
              <a:rPr lang="en-US" b="true" sz="1599">
                <a:solidFill>
                  <a:srgbClr val="000000"/>
                </a:solidFill>
                <a:latin typeface="Canva Sans Bold"/>
                <a:ea typeface="Canva Sans Bold"/>
                <a:cs typeface="Canva Sans Bold"/>
                <a:sym typeface="Canva Sans Bold"/>
              </a:rPr>
              <a:t>Patient list and Overview</a:t>
            </a:r>
          </a:p>
        </p:txBody>
      </p:sp>
      <p:sp>
        <p:nvSpPr>
          <p:cNvPr name="TextBox 8" id="8"/>
          <p:cNvSpPr txBox="true"/>
          <p:nvPr/>
        </p:nvSpPr>
        <p:spPr>
          <a:xfrm rot="0">
            <a:off x="5838579" y="1905480"/>
            <a:ext cx="4439596" cy="1664970"/>
          </a:xfrm>
          <a:prstGeom prst="rect">
            <a:avLst/>
          </a:prstGeom>
        </p:spPr>
        <p:txBody>
          <a:bodyPr anchor="t" rtlCol="false" tIns="0" lIns="0" bIns="0" rIns="0">
            <a:spAutoFit/>
          </a:bodyPr>
          <a:lstStyle/>
          <a:p>
            <a:pPr algn="l" marL="259080" indent="-129540" lvl="1">
              <a:lnSpc>
                <a:spcPts val="1679"/>
              </a:lnSpc>
              <a:buFont typeface="Arial"/>
              <a:buChar char="•"/>
            </a:pPr>
            <a:r>
              <a:rPr lang="en-US" sz="1200">
                <a:solidFill>
                  <a:srgbClr val="000000"/>
                </a:solidFill>
                <a:latin typeface="Canva Sans"/>
                <a:ea typeface="Canva Sans"/>
                <a:cs typeface="Canva Sans"/>
                <a:sym typeface="Canva Sans"/>
              </a:rPr>
              <a:t>Daily Schedule: Show the doctor’s schedule, including appointments, rounds, and procedures for the day.</a:t>
            </a:r>
          </a:p>
          <a:p>
            <a:pPr algn="l" marL="259080" indent="-129540" lvl="1">
              <a:lnSpc>
                <a:spcPts val="1679"/>
              </a:lnSpc>
              <a:buFont typeface="Arial"/>
              <a:buChar char="•"/>
            </a:pPr>
            <a:r>
              <a:rPr lang="en-US" sz="1200">
                <a:solidFill>
                  <a:srgbClr val="000000"/>
                </a:solidFill>
                <a:latin typeface="Canva Sans"/>
                <a:ea typeface="Canva Sans"/>
                <a:cs typeface="Canva Sans"/>
                <a:sym typeface="Canva Sans"/>
              </a:rPr>
              <a:t>Upcoming Appointments: List appointments for the next few days or week, helping doctors prepare for upcoming consultations.</a:t>
            </a:r>
          </a:p>
          <a:p>
            <a:pPr algn="l" marL="259080" indent="-129540" lvl="1">
              <a:lnSpc>
                <a:spcPts val="1679"/>
              </a:lnSpc>
              <a:buFont typeface="Arial"/>
              <a:buChar char="•"/>
            </a:pPr>
            <a:r>
              <a:rPr lang="en-US" sz="1200">
                <a:solidFill>
                  <a:srgbClr val="000000"/>
                </a:solidFill>
                <a:latin typeface="Canva Sans"/>
                <a:ea typeface="Canva Sans"/>
                <a:cs typeface="Canva Sans"/>
                <a:sym typeface="Canva Sans"/>
              </a:rPr>
              <a:t>Appointment Management: Allow the doctor to reschedule, cancel, or modify appointments directly from the dashboard</a:t>
            </a:r>
          </a:p>
        </p:txBody>
      </p:sp>
      <p:grpSp>
        <p:nvGrpSpPr>
          <p:cNvPr name="Group 9" id="9"/>
          <p:cNvGrpSpPr/>
          <p:nvPr/>
        </p:nvGrpSpPr>
        <p:grpSpPr>
          <a:xfrm rot="0">
            <a:off x="197148" y="327564"/>
            <a:ext cx="10297704" cy="6904871"/>
            <a:chOff x="0" y="0"/>
            <a:chExt cx="3690465" cy="2474550"/>
          </a:xfrm>
        </p:grpSpPr>
        <p:sp>
          <p:nvSpPr>
            <p:cNvPr name="Freeform 10" id="10"/>
            <p:cNvSpPr/>
            <p:nvPr/>
          </p:nvSpPr>
          <p:spPr>
            <a:xfrm flipH="false" flipV="false" rot="0">
              <a:off x="0" y="0"/>
              <a:ext cx="3690465" cy="2474550"/>
            </a:xfrm>
            <a:custGeom>
              <a:avLst/>
              <a:gdLst/>
              <a:ahLst/>
              <a:cxnLst/>
              <a:rect r="r" b="b" t="t" l="l"/>
              <a:pathLst>
                <a:path h="2474550" w="3690465">
                  <a:moveTo>
                    <a:pt x="22554" y="0"/>
                  </a:moveTo>
                  <a:lnTo>
                    <a:pt x="3667910" y="0"/>
                  </a:lnTo>
                  <a:cubicBezTo>
                    <a:pt x="3680367" y="0"/>
                    <a:pt x="3690465" y="10098"/>
                    <a:pt x="3690465" y="22554"/>
                  </a:cubicBezTo>
                  <a:lnTo>
                    <a:pt x="3690465" y="2451996"/>
                  </a:lnTo>
                  <a:cubicBezTo>
                    <a:pt x="3690465" y="2457977"/>
                    <a:pt x="3688088" y="2463714"/>
                    <a:pt x="3683858" y="2467944"/>
                  </a:cubicBezTo>
                  <a:cubicBezTo>
                    <a:pt x="3679629" y="2472174"/>
                    <a:pt x="3673892" y="2474550"/>
                    <a:pt x="3667910" y="2474550"/>
                  </a:cubicBezTo>
                  <a:lnTo>
                    <a:pt x="22554" y="2474550"/>
                  </a:lnTo>
                  <a:cubicBezTo>
                    <a:pt x="16573" y="2474550"/>
                    <a:pt x="10836" y="2472174"/>
                    <a:pt x="6606" y="2467944"/>
                  </a:cubicBezTo>
                  <a:cubicBezTo>
                    <a:pt x="2376" y="2463714"/>
                    <a:pt x="0" y="2457977"/>
                    <a:pt x="0" y="2451996"/>
                  </a:cubicBezTo>
                  <a:lnTo>
                    <a:pt x="0" y="22554"/>
                  </a:lnTo>
                  <a:cubicBezTo>
                    <a:pt x="0" y="16573"/>
                    <a:pt x="2376" y="10836"/>
                    <a:pt x="6606" y="6606"/>
                  </a:cubicBezTo>
                  <a:cubicBezTo>
                    <a:pt x="10836" y="2376"/>
                    <a:pt x="16573" y="0"/>
                    <a:pt x="22554" y="0"/>
                  </a:cubicBezTo>
                  <a:close/>
                </a:path>
              </a:pathLst>
            </a:custGeom>
            <a:solidFill>
              <a:srgbClr val="000000">
                <a:alpha val="0"/>
              </a:srgbClr>
            </a:solidFill>
            <a:ln w="28575" cap="rnd">
              <a:solidFill>
                <a:srgbClr val="000000"/>
              </a:solidFill>
              <a:prstDash val="solid"/>
              <a:round/>
            </a:ln>
          </p:spPr>
        </p:sp>
        <p:sp>
          <p:nvSpPr>
            <p:cNvPr name="TextBox 11" id="11"/>
            <p:cNvSpPr txBox="true"/>
            <p:nvPr/>
          </p:nvSpPr>
          <p:spPr>
            <a:xfrm>
              <a:off x="0" y="-28575"/>
              <a:ext cx="3690465" cy="2503125"/>
            </a:xfrm>
            <a:prstGeom prst="rect">
              <a:avLst/>
            </a:prstGeom>
          </p:spPr>
          <p:txBody>
            <a:bodyPr anchor="ctr" rtlCol="false" tIns="50800" lIns="50800" bIns="50800" rIns="50800"/>
            <a:lstStyle/>
            <a:p>
              <a:pPr algn="ctr">
                <a:lnSpc>
                  <a:spcPts val="223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92324" y="991455"/>
            <a:ext cx="5090818" cy="2291111"/>
          </a:xfrm>
          <a:custGeom>
            <a:avLst/>
            <a:gdLst/>
            <a:ahLst/>
            <a:cxnLst/>
            <a:rect r="r" b="b" t="t" l="l"/>
            <a:pathLst>
              <a:path h="2291111" w="5090818">
                <a:moveTo>
                  <a:pt x="0" y="0"/>
                </a:moveTo>
                <a:lnTo>
                  <a:pt x="5090818" y="0"/>
                </a:lnTo>
                <a:lnTo>
                  <a:pt x="5090818" y="2291110"/>
                </a:lnTo>
                <a:lnTo>
                  <a:pt x="0" y="2291110"/>
                </a:lnTo>
                <a:lnTo>
                  <a:pt x="0" y="0"/>
                </a:lnTo>
                <a:close/>
              </a:path>
            </a:pathLst>
          </a:custGeom>
          <a:blipFill>
            <a:blip r:embed="rId2"/>
            <a:stretch>
              <a:fillRect l="0" t="-1420" r="-1330" b="-6935"/>
            </a:stretch>
          </a:blipFill>
        </p:spPr>
      </p:sp>
      <p:sp>
        <p:nvSpPr>
          <p:cNvPr name="Freeform 3" id="3"/>
          <p:cNvSpPr/>
          <p:nvPr/>
        </p:nvSpPr>
        <p:spPr>
          <a:xfrm flipH="false" flipV="false" rot="0">
            <a:off x="5045216" y="4152282"/>
            <a:ext cx="5377194" cy="2364031"/>
          </a:xfrm>
          <a:custGeom>
            <a:avLst/>
            <a:gdLst/>
            <a:ahLst/>
            <a:cxnLst/>
            <a:rect r="r" b="b" t="t" l="l"/>
            <a:pathLst>
              <a:path h="2364031" w="5377194">
                <a:moveTo>
                  <a:pt x="0" y="0"/>
                </a:moveTo>
                <a:lnTo>
                  <a:pt x="5377195" y="0"/>
                </a:lnTo>
                <a:lnTo>
                  <a:pt x="5377195" y="2364031"/>
                </a:lnTo>
                <a:lnTo>
                  <a:pt x="0" y="2364031"/>
                </a:lnTo>
                <a:lnTo>
                  <a:pt x="0" y="0"/>
                </a:lnTo>
                <a:close/>
              </a:path>
            </a:pathLst>
          </a:custGeom>
          <a:blipFill>
            <a:blip r:embed="rId3"/>
            <a:stretch>
              <a:fillRect l="0" t="0" r="-1240" b="-11685"/>
            </a:stretch>
          </a:blipFill>
        </p:spPr>
      </p:sp>
      <p:sp>
        <p:nvSpPr>
          <p:cNvPr name="TextBox 4" id="4"/>
          <p:cNvSpPr txBox="true"/>
          <p:nvPr/>
        </p:nvSpPr>
        <p:spPr>
          <a:xfrm rot="0">
            <a:off x="4104346" y="137155"/>
            <a:ext cx="2224608" cy="372745"/>
          </a:xfrm>
          <a:prstGeom prst="rect">
            <a:avLst/>
          </a:prstGeom>
        </p:spPr>
        <p:txBody>
          <a:bodyPr anchor="t" rtlCol="false" tIns="0" lIns="0" bIns="0" rIns="0">
            <a:spAutoFit/>
          </a:bodyPr>
          <a:lstStyle/>
          <a:p>
            <a:pPr algn="ctr">
              <a:lnSpc>
                <a:spcPts val="3079"/>
              </a:lnSpc>
              <a:spcBef>
                <a:spcPct val="0"/>
              </a:spcBef>
            </a:pPr>
            <a:r>
              <a:rPr lang="en-US" sz="2199" i="true">
                <a:solidFill>
                  <a:srgbClr val="000000"/>
                </a:solidFill>
                <a:latin typeface="Canva Sans Italics"/>
                <a:ea typeface="Canva Sans Italics"/>
                <a:cs typeface="Canva Sans Italics"/>
                <a:sym typeface="Canva Sans Italics"/>
              </a:rPr>
              <a:t>Patients Module</a:t>
            </a:r>
          </a:p>
        </p:txBody>
      </p:sp>
      <p:sp>
        <p:nvSpPr>
          <p:cNvPr name="TextBox 5" id="5"/>
          <p:cNvSpPr txBox="true"/>
          <p:nvPr/>
        </p:nvSpPr>
        <p:spPr>
          <a:xfrm rot="0">
            <a:off x="6662671" y="2317683"/>
            <a:ext cx="1929036" cy="264160"/>
          </a:xfrm>
          <a:prstGeom prst="rect">
            <a:avLst/>
          </a:prstGeom>
        </p:spPr>
        <p:txBody>
          <a:bodyPr anchor="t" rtlCol="false" tIns="0" lIns="0" bIns="0" rIns="0">
            <a:spAutoFit/>
          </a:bodyPr>
          <a:lstStyle/>
          <a:p>
            <a:pPr algn="ctr">
              <a:lnSpc>
                <a:spcPts val="2239"/>
              </a:lnSpc>
              <a:spcBef>
                <a:spcPct val="0"/>
              </a:spcBef>
            </a:pPr>
            <a:r>
              <a:rPr lang="en-US" b="true" sz="1599">
                <a:solidFill>
                  <a:srgbClr val="000000"/>
                </a:solidFill>
                <a:latin typeface="Canva Sans Bold"/>
                <a:ea typeface="Canva Sans Bold"/>
                <a:cs typeface="Canva Sans Bold"/>
                <a:sym typeface="Canva Sans Bold"/>
              </a:rPr>
              <a:t>Invoices and Billing</a:t>
            </a:r>
          </a:p>
        </p:txBody>
      </p:sp>
      <p:sp>
        <p:nvSpPr>
          <p:cNvPr name="TextBox 6" id="6"/>
          <p:cNvSpPr txBox="true"/>
          <p:nvPr/>
        </p:nvSpPr>
        <p:spPr>
          <a:xfrm rot="0">
            <a:off x="5483142" y="2851286"/>
            <a:ext cx="4870950" cy="843509"/>
          </a:xfrm>
          <a:prstGeom prst="rect">
            <a:avLst/>
          </a:prstGeom>
        </p:spPr>
        <p:txBody>
          <a:bodyPr anchor="t" rtlCol="false" tIns="0" lIns="0" bIns="0" rIns="0">
            <a:spAutoFit/>
          </a:bodyPr>
          <a:lstStyle/>
          <a:p>
            <a:pPr algn="l" marL="264449" indent="-132225" lvl="1">
              <a:lnSpc>
                <a:spcPts val="1714"/>
              </a:lnSpc>
              <a:buFont typeface="Arial"/>
              <a:buChar char="•"/>
            </a:pPr>
            <a:r>
              <a:rPr lang="en-US" sz="1224">
                <a:solidFill>
                  <a:srgbClr val="000000"/>
                </a:solidFill>
                <a:latin typeface="Canva Sans"/>
                <a:ea typeface="Canva Sans"/>
                <a:cs typeface="Canva Sans"/>
                <a:sym typeface="Canva Sans"/>
              </a:rPr>
              <a:t>nvoice Summary: Display recent and past invoices with details like service breakdown, total cost, and due date.</a:t>
            </a:r>
          </a:p>
          <a:p>
            <a:pPr algn="l" marL="264449" indent="-132225" lvl="1">
              <a:lnSpc>
                <a:spcPts val="1714"/>
              </a:lnSpc>
              <a:buFont typeface="Arial"/>
              <a:buChar char="•"/>
            </a:pPr>
            <a:r>
              <a:rPr lang="en-US" sz="1224">
                <a:solidFill>
                  <a:srgbClr val="000000"/>
                </a:solidFill>
                <a:latin typeface="Canva Sans"/>
                <a:ea typeface="Canva Sans"/>
                <a:cs typeface="Canva Sans"/>
                <a:sym typeface="Canva Sans"/>
              </a:rPr>
              <a:t>Billing History: Provide an overview of all invoices, payments, and outstanding balances</a:t>
            </a:r>
          </a:p>
        </p:txBody>
      </p:sp>
      <p:sp>
        <p:nvSpPr>
          <p:cNvPr name="TextBox 7" id="7"/>
          <p:cNvSpPr txBox="true"/>
          <p:nvPr/>
        </p:nvSpPr>
        <p:spPr>
          <a:xfrm rot="0">
            <a:off x="5483142" y="1186113"/>
            <a:ext cx="4772054" cy="1036320"/>
          </a:xfrm>
          <a:prstGeom prst="rect">
            <a:avLst/>
          </a:prstGeom>
        </p:spPr>
        <p:txBody>
          <a:bodyPr anchor="t" rtlCol="false" tIns="0" lIns="0" bIns="0" rIns="0">
            <a:spAutoFit/>
          </a:bodyPr>
          <a:lstStyle/>
          <a:p>
            <a:pPr algn="l" marL="259080" indent="-129540" lvl="1">
              <a:lnSpc>
                <a:spcPts val="1679"/>
              </a:lnSpc>
              <a:buFont typeface="Arial"/>
              <a:buChar char="•"/>
            </a:pPr>
            <a:r>
              <a:rPr lang="en-US" sz="1200">
                <a:solidFill>
                  <a:srgbClr val="000000"/>
                </a:solidFill>
                <a:latin typeface="Canva Sans"/>
                <a:ea typeface="Canva Sans"/>
                <a:cs typeface="Canva Sans"/>
                <a:sym typeface="Canva Sans"/>
              </a:rPr>
              <a:t>Patient Profile Summary: Display personal details (name, age, contact info, emergency contact).</a:t>
            </a:r>
          </a:p>
          <a:p>
            <a:pPr algn="l" marL="259080" indent="-129540" lvl="1">
              <a:lnSpc>
                <a:spcPts val="1679"/>
              </a:lnSpc>
              <a:buFont typeface="Arial"/>
              <a:buChar char="•"/>
            </a:pPr>
            <a:r>
              <a:rPr lang="en-US" sz="1200">
                <a:solidFill>
                  <a:srgbClr val="000000"/>
                </a:solidFill>
                <a:latin typeface="Canva Sans"/>
                <a:ea typeface="Canva Sans"/>
                <a:cs typeface="Canva Sans"/>
                <a:sym typeface="Canva Sans"/>
              </a:rPr>
              <a:t>Medical History Overview: Provide a quick summary of medical history, including past diagnoses, treatments, allergies, and prescriptions.</a:t>
            </a:r>
          </a:p>
        </p:txBody>
      </p:sp>
      <p:sp>
        <p:nvSpPr>
          <p:cNvPr name="TextBox 8" id="8"/>
          <p:cNvSpPr txBox="true"/>
          <p:nvPr/>
        </p:nvSpPr>
        <p:spPr>
          <a:xfrm rot="0">
            <a:off x="6161519" y="727425"/>
            <a:ext cx="3144589" cy="264160"/>
          </a:xfrm>
          <a:prstGeom prst="rect">
            <a:avLst/>
          </a:prstGeom>
        </p:spPr>
        <p:txBody>
          <a:bodyPr anchor="t" rtlCol="false" tIns="0" lIns="0" bIns="0" rIns="0">
            <a:spAutoFit/>
          </a:bodyPr>
          <a:lstStyle/>
          <a:p>
            <a:pPr algn="ctr">
              <a:lnSpc>
                <a:spcPts val="2239"/>
              </a:lnSpc>
              <a:spcBef>
                <a:spcPct val="0"/>
              </a:spcBef>
            </a:pPr>
            <a:r>
              <a:rPr lang="en-US" b="true" sz="1599" i="true">
                <a:solidFill>
                  <a:srgbClr val="000000"/>
                </a:solidFill>
                <a:latin typeface="Canva Sans Bold Italics"/>
                <a:ea typeface="Canva Sans Bold Italics"/>
                <a:cs typeface="Canva Sans Bold Italics"/>
                <a:sym typeface="Canva Sans Bold Italics"/>
              </a:rPr>
              <a:t>Personal &amp; M</a:t>
            </a:r>
            <a:r>
              <a:rPr lang="en-US" b="true" sz="1599">
                <a:solidFill>
                  <a:srgbClr val="000000"/>
                </a:solidFill>
                <a:latin typeface="Canva Sans Bold"/>
                <a:ea typeface="Canva Sans Bold"/>
                <a:cs typeface="Canva Sans Bold"/>
                <a:sym typeface="Canva Sans Bold"/>
              </a:rPr>
              <a:t>edical Information</a:t>
            </a:r>
          </a:p>
        </p:txBody>
      </p:sp>
      <p:sp>
        <p:nvSpPr>
          <p:cNvPr name="TextBox 9" id="9"/>
          <p:cNvSpPr txBox="true"/>
          <p:nvPr/>
        </p:nvSpPr>
        <p:spPr>
          <a:xfrm rot="0">
            <a:off x="756000" y="3482590"/>
            <a:ext cx="2977902" cy="264160"/>
          </a:xfrm>
          <a:prstGeom prst="rect">
            <a:avLst/>
          </a:prstGeom>
        </p:spPr>
        <p:txBody>
          <a:bodyPr anchor="t" rtlCol="false" tIns="0" lIns="0" bIns="0" rIns="0">
            <a:spAutoFit/>
          </a:bodyPr>
          <a:lstStyle/>
          <a:p>
            <a:pPr algn="ctr">
              <a:lnSpc>
                <a:spcPts val="2239"/>
              </a:lnSpc>
              <a:spcBef>
                <a:spcPct val="0"/>
              </a:spcBef>
            </a:pPr>
            <a:r>
              <a:rPr lang="en-US" b="true" sz="1599">
                <a:solidFill>
                  <a:srgbClr val="000000"/>
                </a:solidFill>
                <a:latin typeface="Canva Sans Bold"/>
                <a:ea typeface="Canva Sans Bold"/>
                <a:cs typeface="Canva Sans Bold"/>
                <a:sym typeface="Canva Sans Bold"/>
              </a:rPr>
              <a:t>Appointments and scheduling</a:t>
            </a:r>
          </a:p>
        </p:txBody>
      </p:sp>
      <p:sp>
        <p:nvSpPr>
          <p:cNvPr name="TextBox 10" id="10"/>
          <p:cNvSpPr txBox="true"/>
          <p:nvPr/>
        </p:nvSpPr>
        <p:spPr>
          <a:xfrm rot="0">
            <a:off x="223148" y="3946775"/>
            <a:ext cx="4015184" cy="1092468"/>
          </a:xfrm>
          <a:prstGeom prst="rect">
            <a:avLst/>
          </a:prstGeom>
        </p:spPr>
        <p:txBody>
          <a:bodyPr anchor="t" rtlCol="false" tIns="0" lIns="0" bIns="0" rIns="0">
            <a:spAutoFit/>
          </a:bodyPr>
          <a:lstStyle/>
          <a:p>
            <a:pPr algn="l" marL="270954" indent="-135477" lvl="1">
              <a:lnSpc>
                <a:spcPts val="1756"/>
              </a:lnSpc>
              <a:buFont typeface="Arial"/>
              <a:buChar char="•"/>
            </a:pPr>
            <a:r>
              <a:rPr lang="en-US" sz="1254">
                <a:solidFill>
                  <a:srgbClr val="000000"/>
                </a:solidFill>
                <a:latin typeface="Canva Sans"/>
                <a:ea typeface="Canva Sans"/>
                <a:cs typeface="Canva Sans"/>
                <a:sym typeface="Canva Sans"/>
              </a:rPr>
              <a:t>Appointment Calendar: Display upcoming and past appointments, with options to reschedule or cancel as needed.</a:t>
            </a:r>
          </a:p>
          <a:p>
            <a:pPr algn="l" marL="270954" indent="-135477" lvl="1">
              <a:lnSpc>
                <a:spcPts val="1756"/>
              </a:lnSpc>
              <a:buFont typeface="Arial"/>
              <a:buChar char="•"/>
            </a:pPr>
            <a:r>
              <a:rPr lang="en-US" sz="1254">
                <a:solidFill>
                  <a:srgbClr val="000000"/>
                </a:solidFill>
                <a:latin typeface="Canva Sans"/>
                <a:ea typeface="Canva Sans"/>
                <a:cs typeface="Canva Sans"/>
                <a:sym typeface="Canva Sans"/>
              </a:rPr>
              <a:t>Telemedicine Access: Provide links to join virtual consultations if applicable.</a:t>
            </a:r>
          </a:p>
        </p:txBody>
      </p:sp>
      <p:sp>
        <p:nvSpPr>
          <p:cNvPr name="TextBox 11" id="11"/>
          <p:cNvSpPr txBox="true"/>
          <p:nvPr/>
        </p:nvSpPr>
        <p:spPr>
          <a:xfrm rot="0">
            <a:off x="1712556" y="5187930"/>
            <a:ext cx="1064791" cy="264160"/>
          </a:xfrm>
          <a:prstGeom prst="rect">
            <a:avLst/>
          </a:prstGeom>
        </p:spPr>
        <p:txBody>
          <a:bodyPr anchor="t" rtlCol="false" tIns="0" lIns="0" bIns="0" rIns="0">
            <a:spAutoFit/>
          </a:bodyPr>
          <a:lstStyle/>
          <a:p>
            <a:pPr algn="ctr">
              <a:lnSpc>
                <a:spcPts val="2239"/>
              </a:lnSpc>
              <a:spcBef>
                <a:spcPct val="0"/>
              </a:spcBef>
            </a:pPr>
            <a:r>
              <a:rPr lang="en-US" b="true" sz="1599">
                <a:solidFill>
                  <a:srgbClr val="000000"/>
                </a:solidFill>
                <a:latin typeface="Canva Sans Bold"/>
                <a:ea typeface="Canva Sans Bold"/>
                <a:cs typeface="Canva Sans Bold"/>
                <a:sym typeface="Canva Sans Bold"/>
              </a:rPr>
              <a:t>Symptoms</a:t>
            </a:r>
          </a:p>
        </p:txBody>
      </p:sp>
      <p:sp>
        <p:nvSpPr>
          <p:cNvPr name="TextBox 12" id="12"/>
          <p:cNvSpPr txBox="true"/>
          <p:nvPr/>
        </p:nvSpPr>
        <p:spPr>
          <a:xfrm rot="0">
            <a:off x="223148" y="5614015"/>
            <a:ext cx="4263130" cy="1677514"/>
          </a:xfrm>
          <a:prstGeom prst="rect">
            <a:avLst/>
          </a:prstGeom>
        </p:spPr>
        <p:txBody>
          <a:bodyPr anchor="t" rtlCol="false" tIns="0" lIns="0" bIns="0" rIns="0">
            <a:spAutoFit/>
          </a:bodyPr>
          <a:lstStyle/>
          <a:p>
            <a:pPr algn="l" marL="261054" indent="-130527" lvl="1">
              <a:lnSpc>
                <a:spcPts val="1692"/>
              </a:lnSpc>
              <a:buFont typeface="Arial"/>
              <a:buChar char="•"/>
            </a:pPr>
            <a:r>
              <a:rPr lang="en-US" sz="1209">
                <a:solidFill>
                  <a:srgbClr val="000000"/>
                </a:solidFill>
                <a:latin typeface="Canva Sans"/>
                <a:ea typeface="Canva Sans"/>
                <a:cs typeface="Canva Sans"/>
                <a:sym typeface="Canva Sans"/>
              </a:rPr>
              <a:t>Related Conditions: Include relevant medical history, such as chronic illnesses, allergies, or recent infections.</a:t>
            </a:r>
          </a:p>
          <a:p>
            <a:pPr algn="l" marL="261054" indent="-130527" lvl="1">
              <a:lnSpc>
                <a:spcPts val="1692"/>
              </a:lnSpc>
              <a:buFont typeface="Arial"/>
              <a:buChar char="•"/>
            </a:pPr>
            <a:r>
              <a:rPr lang="en-US" sz="1209">
                <a:solidFill>
                  <a:srgbClr val="000000"/>
                </a:solidFill>
                <a:latin typeface="Canva Sans"/>
                <a:ea typeface="Canva Sans"/>
                <a:cs typeface="Canva Sans"/>
                <a:sym typeface="Canva Sans"/>
              </a:rPr>
              <a:t>Medications and Treatment History: List any current medications, as they may influence or mask symptoms.h text</a:t>
            </a:r>
          </a:p>
          <a:p>
            <a:pPr algn="l" marL="261054" indent="-130527" lvl="1">
              <a:lnSpc>
                <a:spcPts val="1692"/>
              </a:lnSpc>
              <a:buFont typeface="Arial"/>
              <a:buChar char="•"/>
            </a:pPr>
            <a:r>
              <a:rPr lang="en-US" sz="1209">
                <a:solidFill>
                  <a:srgbClr val="000000"/>
                </a:solidFill>
                <a:latin typeface="Canva Sans"/>
                <a:ea typeface="Canva Sans"/>
                <a:cs typeface="Canva Sans"/>
                <a:sym typeface="Canva Sans"/>
              </a:rPr>
              <a:t>Describe the nature of the symptom (e.g., pain, fever, dizziness, fatigue).</a:t>
            </a:r>
          </a:p>
        </p:txBody>
      </p:sp>
      <p:grpSp>
        <p:nvGrpSpPr>
          <p:cNvPr name="Group 13" id="13"/>
          <p:cNvGrpSpPr/>
          <p:nvPr/>
        </p:nvGrpSpPr>
        <p:grpSpPr>
          <a:xfrm rot="0">
            <a:off x="197148" y="175255"/>
            <a:ext cx="10297704" cy="7264626"/>
            <a:chOff x="0" y="0"/>
            <a:chExt cx="3690465" cy="2603478"/>
          </a:xfrm>
        </p:grpSpPr>
        <p:sp>
          <p:nvSpPr>
            <p:cNvPr name="Freeform 14" id="14"/>
            <p:cNvSpPr/>
            <p:nvPr/>
          </p:nvSpPr>
          <p:spPr>
            <a:xfrm flipH="false" flipV="false" rot="0">
              <a:off x="0" y="0"/>
              <a:ext cx="3690465" cy="2603478"/>
            </a:xfrm>
            <a:custGeom>
              <a:avLst/>
              <a:gdLst/>
              <a:ahLst/>
              <a:cxnLst/>
              <a:rect r="r" b="b" t="t" l="l"/>
              <a:pathLst>
                <a:path h="2603478" w="3690465">
                  <a:moveTo>
                    <a:pt x="22554" y="0"/>
                  </a:moveTo>
                  <a:lnTo>
                    <a:pt x="3667910" y="0"/>
                  </a:lnTo>
                  <a:cubicBezTo>
                    <a:pt x="3680367" y="0"/>
                    <a:pt x="3690465" y="10098"/>
                    <a:pt x="3690465" y="22554"/>
                  </a:cubicBezTo>
                  <a:lnTo>
                    <a:pt x="3690465" y="2580924"/>
                  </a:lnTo>
                  <a:cubicBezTo>
                    <a:pt x="3690465" y="2586906"/>
                    <a:pt x="3688088" y="2592642"/>
                    <a:pt x="3683858" y="2596872"/>
                  </a:cubicBezTo>
                  <a:cubicBezTo>
                    <a:pt x="3679629" y="2601102"/>
                    <a:pt x="3673892" y="2603478"/>
                    <a:pt x="3667910" y="2603478"/>
                  </a:cubicBezTo>
                  <a:lnTo>
                    <a:pt x="22554" y="2603478"/>
                  </a:lnTo>
                  <a:cubicBezTo>
                    <a:pt x="16573" y="2603478"/>
                    <a:pt x="10836" y="2601102"/>
                    <a:pt x="6606" y="2596872"/>
                  </a:cubicBezTo>
                  <a:cubicBezTo>
                    <a:pt x="2376" y="2592642"/>
                    <a:pt x="0" y="2586906"/>
                    <a:pt x="0" y="2580924"/>
                  </a:cubicBezTo>
                  <a:lnTo>
                    <a:pt x="0" y="22554"/>
                  </a:lnTo>
                  <a:cubicBezTo>
                    <a:pt x="0" y="16573"/>
                    <a:pt x="2376" y="10836"/>
                    <a:pt x="6606" y="6606"/>
                  </a:cubicBezTo>
                  <a:cubicBezTo>
                    <a:pt x="10836" y="2376"/>
                    <a:pt x="16573" y="0"/>
                    <a:pt x="22554" y="0"/>
                  </a:cubicBezTo>
                  <a:close/>
                </a:path>
              </a:pathLst>
            </a:custGeom>
            <a:solidFill>
              <a:srgbClr val="000000">
                <a:alpha val="0"/>
              </a:srgbClr>
            </a:solidFill>
            <a:ln w="28575" cap="rnd">
              <a:solidFill>
                <a:srgbClr val="000000"/>
              </a:solidFill>
              <a:prstDash val="solid"/>
              <a:round/>
            </a:ln>
          </p:spPr>
        </p:sp>
        <p:sp>
          <p:nvSpPr>
            <p:cNvPr name="TextBox 15" id="15"/>
            <p:cNvSpPr txBox="true"/>
            <p:nvPr/>
          </p:nvSpPr>
          <p:spPr>
            <a:xfrm>
              <a:off x="0" y="-28575"/>
              <a:ext cx="3690465" cy="2632053"/>
            </a:xfrm>
            <a:prstGeom prst="rect">
              <a:avLst/>
            </a:prstGeom>
          </p:spPr>
          <p:txBody>
            <a:bodyPr anchor="ctr" rtlCol="false" tIns="50800" lIns="50800" bIns="50800" rIns="50800"/>
            <a:lstStyle/>
            <a:p>
              <a:pPr algn="ctr">
                <a:lnSpc>
                  <a:spcPts val="2239"/>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DAGVh2xRP7A</dc:identifier>
  <dcterms:modified xsi:type="dcterms:W3CDTF">2011-08-01T06:04:30Z</dcterms:modified>
  <cp:revision>1</cp:revision>
  <dc:title>SE.......pdf</dc:title>
</cp:coreProperties>
</file>