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7" r:id="rId1"/>
  </p:sldMasterIdLst>
  <p:notesMasterIdLst>
    <p:notesMasterId r:id="rId14"/>
  </p:notesMasterIdLst>
  <p:sldIdLst>
    <p:sldId id="256" r:id="rId2"/>
    <p:sldId id="26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30C346-8395-49C8-AAB3-0DC1D109015A}">
  <a:tblStyle styleId="{BC30C346-8395-49C8-AAB3-0DC1D1090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d8b36ef5e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d8b36ef5e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d8b36ef5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d8b36ef5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55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202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27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8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03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88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176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3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51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6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07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7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71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88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48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15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1537774" y="2180400"/>
            <a:ext cx="92520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Online ad click-through rate prediction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341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4" name="Rectangle 343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7" name="Google Shape;337;p23"/>
          <p:cNvSpPr txBox="1"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8003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●"/>
            </a:pP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Mohamadreza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Bakhtyari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Saye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Mirzaei. Click-through rate prediction using feature engineered boosting algorithms. In 2021 26th International Computer Conference, Computer Society of Iran (CSICC), pages 1–5, 2021. </a:t>
            </a:r>
          </a:p>
          <a:p>
            <a:pPr marL="228600" lvl="0" indent="-28003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Wenjie Cai,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Yufeng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Wang, Jianhua Ma, and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Qun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Jin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Can: Effective cross features by global attention mechanism and neural network for ad click prediction. Tsinghua Science and Technology, 27(1):186–195, 2022.</a:t>
            </a:r>
          </a:p>
          <a:p>
            <a:pPr marL="228600" lvl="0" indent="-280035" rtl="0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3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Sun Di. Deep interest network for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taobao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advertising data click-through rate prediction. In 2021 International Conference on Communications, Information System and Computer Engineering (CISCE), pages 741– 744, 2021.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 346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9" name="Rectangle 348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2" name="Google Shape;342;p24"/>
          <p:cNvSpPr txBox="1">
            <a:spLocks noGrp="1"/>
          </p:cNvSpPr>
          <p:nvPr>
            <p:ph idx="1"/>
          </p:nvPr>
        </p:nvSpPr>
        <p:spPr>
          <a:xfrm>
            <a:off x="1154954" y="1"/>
            <a:ext cx="8182191" cy="613532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Rongbin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Xu,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Menglong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Wang, and Ying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Xie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Optimally connected deep belief net for click through rate prediction in online advertising. IEEE Access, 6:43009–43020, 2018.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Chenjia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Yu,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Shuhan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Qi, and Yang Liu.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Feddeepfm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Ad ctr prediction based on federated factorization machine. In 2021 IEEE Sixth International Conference on Data Science in Cyberspace (DSC), pages 195– 202, 2021.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Sen Zhang, Zheng Liu, and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Wendong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Xiao. A hierarchical extreme learning machine algorithm for advertisement click-through rate prediction. IEEE Access, 6:50641–50647, 2018.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roup 351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7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62" name="Rectangle 361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3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47" name="Google Shape;347;p25"/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  <a:sym typeface="Nunito"/>
              </a:rPr>
              <a:t>THANK YOU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305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Group Members 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p17"/>
          <p:cNvSpPr txBox="1"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400" b="1" dirty="0">
                <a:latin typeface="Arial"/>
                <a:ea typeface="Arial"/>
                <a:cs typeface="Arial"/>
                <a:sym typeface="Arial"/>
              </a:rPr>
              <a:t>Thoyaja Kanala – 700747744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fi-FI" sz="2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400" b="1" dirty="0">
                <a:latin typeface="Arial"/>
                <a:ea typeface="Arial"/>
                <a:cs typeface="Arial"/>
                <a:sym typeface="Arial"/>
              </a:rPr>
              <a:t>Swathi Kasturi – 700747121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fi-FI" sz="2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2400" b="1" dirty="0">
                <a:latin typeface="Arial"/>
                <a:ea typeface="Arial"/>
                <a:cs typeface="Arial"/>
                <a:sym typeface="Arial"/>
              </a:rPr>
              <a:t>Ashok Bandi -  700741044</a:t>
            </a:r>
          </a:p>
          <a:p>
            <a:pPr marL="45720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018"/>
              <a:buNone/>
            </a:pPr>
            <a:endParaRPr lang="en-US" sz="15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14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8029-9172-6A0D-C110-E232329A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1247018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Role/Responsibilities and Contribution in project</a:t>
            </a:r>
            <a:br>
              <a:rPr lang="en-US" sz="36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2DCF-0E10-EE2B-DD80-0A035B6C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Thoyaja Kanala</a:t>
            </a:r>
            <a:r>
              <a:rPr lang="en-US" dirty="0"/>
              <a:t>: Visualizing the data patterns using matplotlib and seaborn and worked on implementing the </a:t>
            </a:r>
            <a:r>
              <a:rPr lang="en-US" dirty="0" err="1"/>
              <a:t>XGBoost</a:t>
            </a:r>
            <a:r>
              <a:rPr lang="en-US" dirty="0"/>
              <a:t> algorithm using </a:t>
            </a:r>
            <a:r>
              <a:rPr lang="en-US" dirty="0" err="1"/>
              <a:t>sklearn</a:t>
            </a:r>
            <a:r>
              <a:rPr lang="en-US" dirty="0"/>
              <a:t> library and also worked for final report preparation along with teammates.</a:t>
            </a:r>
          </a:p>
          <a:p>
            <a:r>
              <a:rPr lang="fi-FI" sz="1800" b="1" dirty="0">
                <a:latin typeface="Arial"/>
                <a:ea typeface="Arial"/>
                <a:cs typeface="Arial"/>
                <a:sym typeface="Arial"/>
              </a:rPr>
              <a:t>Swathi Kasturi :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Prepared the dataset to feed the model Since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thedataset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contains 4 million records to reduce the training time cleaned the dataset for training the models.</a:t>
            </a:r>
          </a:p>
          <a:p>
            <a:r>
              <a:rPr lang="fi-FI" sz="1800" b="1" dirty="0">
                <a:latin typeface="Arial"/>
                <a:ea typeface="Arial"/>
                <a:cs typeface="Arial"/>
                <a:sym typeface="Arial"/>
              </a:rPr>
              <a:t>Ashok Bandi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Implemented the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algorithm using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library and reviewed the code before the submission.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305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tx2"/>
                </a:solidFill>
              </a:rPr>
              <a:t>M</a:t>
            </a:r>
            <a:r>
              <a:rPr lang="en-US">
                <a:solidFill>
                  <a:schemeClr val="tx2"/>
                </a:solidFill>
              </a:rPr>
              <a:t>otivation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p17"/>
          <p:cNvSpPr txBox="1"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47027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65"/>
              <a:buFont typeface="Arial"/>
              <a:buChar char="●"/>
            </a:pP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Digital advertising industry revenue: In the 2016 fiscal year, the digital advertising sector brought in 31.7 billion USD.</a:t>
            </a:r>
          </a:p>
          <a:p>
            <a:pPr marL="110173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65"/>
              <a:buNone/>
            </a:pPr>
            <a:endParaRPr lang="en-US" sz="15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7027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65"/>
              <a:buFont typeface="Arial"/>
              <a:buChar char="●"/>
            </a:pP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Challenges in the industry: The primary challenge in the digital advertising sector is recommending the appropriate advertisement to the right people by anticipating the advertisement's click-through rate.</a:t>
            </a:r>
          </a:p>
          <a:p>
            <a:pPr marL="457200" lvl="0" indent="-347027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65"/>
              <a:buFont typeface="Arial"/>
              <a:buChar char="●"/>
            </a:pPr>
            <a:endParaRPr lang="en-US" sz="15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7027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65"/>
              <a:buFont typeface="Arial"/>
              <a:buChar char="●"/>
            </a:pP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Diverse data for click-through rate prediction: Classification is difficult since the data used to estimate the click-through rate is made up of some columns, some of which are categories and some of which are identifiers.</a:t>
            </a:r>
          </a:p>
          <a:p>
            <a:pPr marL="110173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65"/>
              <a:buNone/>
            </a:pPr>
            <a:endParaRPr lang="en-US" sz="15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7027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65"/>
              <a:buFont typeface="Arial"/>
              <a:buChar char="●"/>
            </a:pP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Dataset complexity: Because of the dataset's complexity, standard classification methods like SVM or logistic regression cannot accurately classify the data used to forecast click-through rates.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311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4" name="Rectangle 313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" name="Google Shape;307;p18"/>
          <p:cNvSpPr txBox="1"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098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project's key objectives are to explore the dataset via visualization, reduce the complexity of the dataset through exploratory data analysis, and apply the </a:t>
            </a:r>
            <a:r>
              <a:rPr lang="en-US" sz="17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classifier for binary classification.</a:t>
            </a:r>
          </a:p>
          <a:p>
            <a:pPr marL="228600" lvl="0" indent="-22098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project's dataset has a file size of 1.28 GB, which is regarded as being a huge dataset that can be handled.</a:t>
            </a:r>
          </a:p>
          <a:p>
            <a:pPr marL="228600" lvl="0" indent="-22098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study is using the </a:t>
            </a:r>
            <a:r>
              <a:rPr lang="en-US" sz="17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classifier, which uses advanced boosting techniques and numerous decision trees in the learning stage, to analyze this difficult dataset.</a:t>
            </a:r>
          </a:p>
          <a:p>
            <a:pPr marL="228600" lvl="0" indent="-22098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7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algorithm has the benefit of supporting GPU training.</a:t>
            </a:r>
          </a:p>
          <a:p>
            <a:pPr marL="228600" lvl="0" indent="-22098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8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 compare the performance of the </a:t>
            </a:r>
            <a:r>
              <a:rPr lang="en-US" sz="17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classifier with the </a:t>
            </a:r>
            <a:r>
              <a:rPr lang="en-US" sz="17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algorithm on the dataset, the project uses the latter method.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0" name="Rectangle 31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3" name="Google Shape;313;p19"/>
          <p:cNvSpPr txBox="1">
            <a:spLocks noGrp="1"/>
          </p:cNvSpPr>
          <p:nvPr>
            <p:ph idx="1"/>
          </p:nvPr>
        </p:nvSpPr>
        <p:spPr>
          <a:xfrm>
            <a:off x="1154954" y="1754157"/>
            <a:ext cx="8182191" cy="405570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92500" lnSpcReduction="10000"/>
          </a:bodyPr>
          <a:lstStyle/>
          <a:p>
            <a:pPr marL="457200" lvl="0" indent="-438150" algn="just" rtl="0">
              <a:spcBef>
                <a:spcPts val="1000"/>
              </a:spcBef>
              <a:spcAft>
                <a:spcPts val="0"/>
              </a:spcAft>
              <a:buSzPts val="3300"/>
              <a:buFont typeface="Arial"/>
              <a:buChar char="●"/>
            </a:pP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38150" algn="just" rtl="0">
              <a:spcBef>
                <a:spcPts val="100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Google makes billions of dollars through online advertising, which is a huge market.</a:t>
            </a:r>
          </a:p>
          <a:p>
            <a:pPr marL="19050" lvl="0" indent="0" algn="just" rtl="0">
              <a:spcBef>
                <a:spcPts val="1000"/>
              </a:spcBef>
              <a:spcAft>
                <a:spcPts val="0"/>
              </a:spcAft>
              <a:buSzPts val="3300"/>
              <a:buNone/>
            </a:pP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38150" algn="just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Existing click-through rate prediction models are not precise enough.</a:t>
            </a:r>
          </a:p>
          <a:p>
            <a:pPr marL="19050" lvl="0" indent="0" algn="just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38150" algn="just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proposed approaches use reinforcement learning, self-coded neural network architecture, attention network-based architecture, deep interest networks, FFM, and deep and wide neural networks to increase accuracy.</a:t>
            </a:r>
          </a:p>
          <a:p>
            <a:pPr marL="457200" lvl="0" indent="-438150" algn="just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38150" algn="just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click-through rate, which is used to rank the advertising system, is determined by dividing the total number of clicks by the total number of views.</a:t>
            </a:r>
          </a:p>
          <a:p>
            <a:pPr marL="19050" lvl="0" indent="0" algn="just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38150" algn="just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Demographic data, private information, a user's device, domain, ad placement, and interests are all factors that influence the click-through rate.</a:t>
            </a:r>
          </a:p>
          <a:p>
            <a:pPr marL="19050" lvl="0" indent="0" algn="just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6" name="Rectangle 32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9" name="Google Shape;319;p20"/>
          <p:cNvSpPr txBox="1"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41300" rtl="0"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digital advertising industry generated a significant revenue of 31.7 billion dollars in 2016, but one of the main challenges is predicting the click-through rate of advertisements and recommending them to the right people.</a:t>
            </a:r>
          </a:p>
          <a:p>
            <a:pPr marL="228600" lvl="0" indent="-241300" rtl="0"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It is challenging to categorize the data used to estimate the click-through rate using conventional techniques like SVM or logistic regression because it contains both category and identifying columns.</a:t>
            </a:r>
          </a:p>
          <a:p>
            <a:pPr marL="2286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5" name="Google Shape;325;p21"/>
          <p:cNvSpPr txBox="1"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66700" rtl="0">
              <a:spcBef>
                <a:spcPts val="160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difficulty for the digital advertising sector is to offer the correct adverts to the right audiences by forecasting click-through rates, which necessitates processing a complicated dataset with a variety of data kinds.</a:t>
            </a:r>
          </a:p>
          <a:p>
            <a:pPr marL="228600" lvl="0" indent="-266700" rtl="0">
              <a:spcBef>
                <a:spcPts val="160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Due to its high-grade boosting techniques, support for multiple decision trees in the learning stage, and GPU training capabilities, the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classifier is an appropriate solution for analyzing the complicated dataset and forecasting click-through rates.</a:t>
            </a:r>
          </a:p>
          <a:p>
            <a:pPr marL="228600" lvl="0" indent="-266700" rtl="0">
              <a:spcBef>
                <a:spcPts val="160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Both the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algorithms achieved 82% accuracy, according to an experimental study using the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Avazu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dataset from Kaggle, although </a:t>
            </a:r>
            <a:r>
              <a:rPr 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required less training time than Gradient Boosting.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" name="Rectangle 337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1" name="Google Shape;331;p22"/>
          <p:cNvSpPr txBox="1">
            <a:spLocks noGrp="1"/>
          </p:cNvSpPr>
          <p:nvPr>
            <p:ph idx="1"/>
          </p:nvPr>
        </p:nvSpPr>
        <p:spPr>
          <a:xfrm>
            <a:off x="1154954" y="2079173"/>
            <a:ext cx="8856793" cy="373068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19685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By allowing GPU training, the </a:t>
            </a:r>
            <a:r>
              <a:rPr lang="en-US" sz="17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classifier is efficient in handling big and complicated datasets with excellent accuracy.</a:t>
            </a:r>
          </a:p>
          <a:p>
            <a:pPr marL="228600" lvl="0" indent="-19685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study implemented and assessed two boosting algorithms: </a:t>
            </a:r>
            <a:r>
              <a:rPr lang="en-US" sz="17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and Gradient Boosting, with the latter reaching 82% accuracy.</a:t>
            </a:r>
          </a:p>
          <a:p>
            <a:pPr marL="228600" lvl="0" indent="-19685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models' performance on the test set was assessed using a variety of performance indicators, including precision, recall, and F1 score, and a confusion matrix was created.</a:t>
            </a:r>
          </a:p>
          <a:p>
            <a:pPr marL="228600" lvl="0" indent="-19685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Both algorithms performed similarly on the test data, with Gradient Boosting having higher values for the same metrics in the non-clicked category while </a:t>
            </a:r>
            <a:r>
              <a:rPr lang="en-US" sz="17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-US" sz="17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had higher values for precision, recall, and F1 score for the non-clicked category. Additionally, certain visualizations were displayed, including the distribution of banner positions and the trend of clicks by hour of the day.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</TotalTime>
  <Words>996</Words>
  <Application>Microsoft Office PowerPoint</Application>
  <PresentationFormat>Widescreen</PresentationFormat>
  <Paragraphs>56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Arial</vt:lpstr>
      <vt:lpstr>Wingdings 3</vt:lpstr>
      <vt:lpstr>Calibri</vt:lpstr>
      <vt:lpstr>Ion Boardroom</vt:lpstr>
      <vt:lpstr>Online ad click-through rate prediction using machine learning</vt:lpstr>
      <vt:lpstr>Group Members Information</vt:lpstr>
      <vt:lpstr>Role/Responsibilities and Contribution in project </vt:lpstr>
      <vt:lpstr>Motivation</vt:lpstr>
      <vt:lpstr>Objectives</vt:lpstr>
      <vt:lpstr>Related Work</vt:lpstr>
      <vt:lpstr>Problem Statement</vt:lpstr>
      <vt:lpstr>Proposed Solution</vt:lpstr>
      <vt:lpstr>Results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ad click-through rate prediction using machine learning</dc:title>
  <cp:lastModifiedBy>Thoyaja Kanala</cp:lastModifiedBy>
  <cp:revision>5</cp:revision>
  <dcterms:modified xsi:type="dcterms:W3CDTF">2023-06-19T02:59:45Z</dcterms:modified>
</cp:coreProperties>
</file>