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7" r:id="rId6"/>
    <p:sldId id="270" r:id="rId7"/>
    <p:sldId id="271" r:id="rId8"/>
    <p:sldId id="272" r:id="rId9"/>
    <p:sldId id="273" r:id="rId10"/>
    <p:sldId id="274" r:id="rId11"/>
    <p:sldId id="275" r:id="rId12"/>
    <p:sldId id="276" r:id="rId13"/>
    <p:sldId id="27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19986-2D85-441D-A3F5-C21AF36BE748}" v="52" dt="2023-05-15T09:05:22.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AC6C2-E857-4BCA-BB02-9B5BAE514757}"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E45654F4-4C7F-41DF-AA3C-774A81CC0E7B}">
      <dgm:prSet/>
      <dgm:spPr/>
      <dgm:t>
        <a:bodyPr/>
        <a:lstStyle/>
        <a:p>
          <a:r>
            <a:rPr lang="en-US"/>
            <a:t>Bài toán phát hiện đạo văn là gì?</a:t>
          </a:r>
        </a:p>
      </dgm:t>
    </dgm:pt>
    <dgm:pt modelId="{22C6D7C3-8E30-4E6B-A888-A088F01C48FE}" type="parTrans" cxnId="{9649A4EA-C3EA-43BA-9308-D4ED65597D4B}">
      <dgm:prSet/>
      <dgm:spPr/>
      <dgm:t>
        <a:bodyPr/>
        <a:lstStyle/>
        <a:p>
          <a:endParaRPr lang="en-US"/>
        </a:p>
      </dgm:t>
    </dgm:pt>
    <dgm:pt modelId="{C5B0D137-F6CD-47DF-BF1D-550EEC350FA4}" type="sibTrans" cxnId="{9649A4EA-C3EA-43BA-9308-D4ED65597D4B}">
      <dgm:prSet/>
      <dgm:spPr/>
      <dgm:t>
        <a:bodyPr/>
        <a:lstStyle/>
        <a:p>
          <a:endParaRPr lang="en-US"/>
        </a:p>
      </dgm:t>
    </dgm:pt>
    <dgm:pt modelId="{56EEA2C1-3A80-4594-848B-6586C68414A9}">
      <dgm:prSet/>
      <dgm:spPr/>
      <dgm:t>
        <a:bodyPr/>
        <a:lstStyle/>
        <a:p>
          <a:r>
            <a:rPr lang="en-US"/>
            <a:t>Tại sao phải giải quyết bài toán này?</a:t>
          </a:r>
        </a:p>
      </dgm:t>
    </dgm:pt>
    <dgm:pt modelId="{BD4BA9C8-F228-4C2D-8518-4AF3C4C727A4}" type="parTrans" cxnId="{C8F09F81-1D5D-45A1-AF58-D7C3696D0DAB}">
      <dgm:prSet/>
      <dgm:spPr/>
      <dgm:t>
        <a:bodyPr/>
        <a:lstStyle/>
        <a:p>
          <a:endParaRPr lang="en-US"/>
        </a:p>
      </dgm:t>
    </dgm:pt>
    <dgm:pt modelId="{5C9B1D76-5E06-4619-B210-1A90534DC192}" type="sibTrans" cxnId="{C8F09F81-1D5D-45A1-AF58-D7C3696D0DAB}">
      <dgm:prSet/>
      <dgm:spPr/>
      <dgm:t>
        <a:bodyPr/>
        <a:lstStyle/>
        <a:p>
          <a:endParaRPr lang="en-US"/>
        </a:p>
      </dgm:t>
    </dgm:pt>
    <dgm:pt modelId="{650629AC-215E-4CCD-BAA2-ED0339DA8D1C}">
      <dgm:prSet/>
      <dgm:spPr/>
      <dgm:t>
        <a:bodyPr/>
        <a:lstStyle/>
        <a:p>
          <a:r>
            <a:rPr lang="en-US"/>
            <a:t>Phát biểu bài toán.</a:t>
          </a:r>
        </a:p>
      </dgm:t>
    </dgm:pt>
    <dgm:pt modelId="{3311048B-472E-4F00-90B9-D660E2A9E87C}" type="parTrans" cxnId="{065F9F6C-C650-40ED-A5BD-C138E2ED0418}">
      <dgm:prSet/>
      <dgm:spPr/>
      <dgm:t>
        <a:bodyPr/>
        <a:lstStyle/>
        <a:p>
          <a:endParaRPr lang="en-US"/>
        </a:p>
      </dgm:t>
    </dgm:pt>
    <dgm:pt modelId="{7FDFDAE1-7BC8-4E31-95F1-524743ACC69D}" type="sibTrans" cxnId="{065F9F6C-C650-40ED-A5BD-C138E2ED0418}">
      <dgm:prSet/>
      <dgm:spPr/>
      <dgm:t>
        <a:bodyPr/>
        <a:lstStyle/>
        <a:p>
          <a:endParaRPr lang="en-US"/>
        </a:p>
      </dgm:t>
    </dgm:pt>
    <dgm:pt modelId="{C5371FA5-1A96-4E97-AC86-E46773143234}" type="pres">
      <dgm:prSet presAssocID="{AB7AC6C2-E857-4BCA-BB02-9B5BAE514757}" presName="hierChild1" presStyleCnt="0">
        <dgm:presLayoutVars>
          <dgm:chPref val="1"/>
          <dgm:dir/>
          <dgm:animOne val="branch"/>
          <dgm:animLvl val="lvl"/>
          <dgm:resizeHandles/>
        </dgm:presLayoutVars>
      </dgm:prSet>
      <dgm:spPr/>
    </dgm:pt>
    <dgm:pt modelId="{0C3E999B-63C5-43A2-B24B-F9B282682E20}" type="pres">
      <dgm:prSet presAssocID="{E45654F4-4C7F-41DF-AA3C-774A81CC0E7B}" presName="hierRoot1" presStyleCnt="0"/>
      <dgm:spPr/>
    </dgm:pt>
    <dgm:pt modelId="{EB0D7435-38DC-4075-8325-43B04F884DF6}" type="pres">
      <dgm:prSet presAssocID="{E45654F4-4C7F-41DF-AA3C-774A81CC0E7B}" presName="composite" presStyleCnt="0"/>
      <dgm:spPr/>
    </dgm:pt>
    <dgm:pt modelId="{1C13EADF-A861-4F9C-B631-21CFCECD73C4}" type="pres">
      <dgm:prSet presAssocID="{E45654F4-4C7F-41DF-AA3C-774A81CC0E7B}" presName="background" presStyleLbl="node0" presStyleIdx="0" presStyleCnt="3"/>
      <dgm:spPr/>
    </dgm:pt>
    <dgm:pt modelId="{9561FFB5-8266-44D0-8390-D6C54177CA65}" type="pres">
      <dgm:prSet presAssocID="{E45654F4-4C7F-41DF-AA3C-774A81CC0E7B}" presName="text" presStyleLbl="fgAcc0" presStyleIdx="0" presStyleCnt="3">
        <dgm:presLayoutVars>
          <dgm:chPref val="3"/>
        </dgm:presLayoutVars>
      </dgm:prSet>
      <dgm:spPr/>
    </dgm:pt>
    <dgm:pt modelId="{9E4BCCF7-748C-4128-A3E9-ADA03CC8418A}" type="pres">
      <dgm:prSet presAssocID="{E45654F4-4C7F-41DF-AA3C-774A81CC0E7B}" presName="hierChild2" presStyleCnt="0"/>
      <dgm:spPr/>
    </dgm:pt>
    <dgm:pt modelId="{D2D47E7D-E2F0-4D20-9E19-10B009F263D0}" type="pres">
      <dgm:prSet presAssocID="{56EEA2C1-3A80-4594-848B-6586C68414A9}" presName="hierRoot1" presStyleCnt="0"/>
      <dgm:spPr/>
    </dgm:pt>
    <dgm:pt modelId="{861616B5-8CD3-44A4-9DEE-9C6417DE3303}" type="pres">
      <dgm:prSet presAssocID="{56EEA2C1-3A80-4594-848B-6586C68414A9}" presName="composite" presStyleCnt="0"/>
      <dgm:spPr/>
    </dgm:pt>
    <dgm:pt modelId="{B0F2CBB6-055F-4A02-AC29-3BFB5A3ECAA7}" type="pres">
      <dgm:prSet presAssocID="{56EEA2C1-3A80-4594-848B-6586C68414A9}" presName="background" presStyleLbl="node0" presStyleIdx="1" presStyleCnt="3"/>
      <dgm:spPr/>
    </dgm:pt>
    <dgm:pt modelId="{73855485-E210-498E-9880-10EC6A85B082}" type="pres">
      <dgm:prSet presAssocID="{56EEA2C1-3A80-4594-848B-6586C68414A9}" presName="text" presStyleLbl="fgAcc0" presStyleIdx="1" presStyleCnt="3">
        <dgm:presLayoutVars>
          <dgm:chPref val="3"/>
        </dgm:presLayoutVars>
      </dgm:prSet>
      <dgm:spPr/>
    </dgm:pt>
    <dgm:pt modelId="{E7798D11-DA21-4D07-917D-94C48FEAF942}" type="pres">
      <dgm:prSet presAssocID="{56EEA2C1-3A80-4594-848B-6586C68414A9}" presName="hierChild2" presStyleCnt="0"/>
      <dgm:spPr/>
    </dgm:pt>
    <dgm:pt modelId="{C2E50927-6580-44F1-BECE-78C5FF364162}" type="pres">
      <dgm:prSet presAssocID="{650629AC-215E-4CCD-BAA2-ED0339DA8D1C}" presName="hierRoot1" presStyleCnt="0"/>
      <dgm:spPr/>
    </dgm:pt>
    <dgm:pt modelId="{666BD9BE-6C2E-4292-835B-E187DD55C3C1}" type="pres">
      <dgm:prSet presAssocID="{650629AC-215E-4CCD-BAA2-ED0339DA8D1C}" presName="composite" presStyleCnt="0"/>
      <dgm:spPr/>
    </dgm:pt>
    <dgm:pt modelId="{7779BF75-3167-46C8-8EFA-F7A6F5CB7FC3}" type="pres">
      <dgm:prSet presAssocID="{650629AC-215E-4CCD-BAA2-ED0339DA8D1C}" presName="background" presStyleLbl="node0" presStyleIdx="2" presStyleCnt="3"/>
      <dgm:spPr/>
    </dgm:pt>
    <dgm:pt modelId="{7634D8D2-ECBA-4407-8959-5ECCFD830F0B}" type="pres">
      <dgm:prSet presAssocID="{650629AC-215E-4CCD-BAA2-ED0339DA8D1C}" presName="text" presStyleLbl="fgAcc0" presStyleIdx="2" presStyleCnt="3">
        <dgm:presLayoutVars>
          <dgm:chPref val="3"/>
        </dgm:presLayoutVars>
      </dgm:prSet>
      <dgm:spPr/>
    </dgm:pt>
    <dgm:pt modelId="{A5F0374A-2FDE-48C0-AFE3-FBE3948235AC}" type="pres">
      <dgm:prSet presAssocID="{650629AC-215E-4CCD-BAA2-ED0339DA8D1C}" presName="hierChild2" presStyleCnt="0"/>
      <dgm:spPr/>
    </dgm:pt>
  </dgm:ptLst>
  <dgm:cxnLst>
    <dgm:cxn modelId="{065F9F6C-C650-40ED-A5BD-C138E2ED0418}" srcId="{AB7AC6C2-E857-4BCA-BB02-9B5BAE514757}" destId="{650629AC-215E-4CCD-BAA2-ED0339DA8D1C}" srcOrd="2" destOrd="0" parTransId="{3311048B-472E-4F00-90B9-D660E2A9E87C}" sibTransId="{7FDFDAE1-7BC8-4E31-95F1-524743ACC69D}"/>
    <dgm:cxn modelId="{3CD93A79-6442-4FAE-8E47-57B49629AFD6}" type="presOf" srcId="{AB7AC6C2-E857-4BCA-BB02-9B5BAE514757}" destId="{C5371FA5-1A96-4E97-AC86-E46773143234}" srcOrd="0" destOrd="0" presId="urn:microsoft.com/office/officeart/2005/8/layout/hierarchy1"/>
    <dgm:cxn modelId="{C8F09F81-1D5D-45A1-AF58-D7C3696D0DAB}" srcId="{AB7AC6C2-E857-4BCA-BB02-9B5BAE514757}" destId="{56EEA2C1-3A80-4594-848B-6586C68414A9}" srcOrd="1" destOrd="0" parTransId="{BD4BA9C8-F228-4C2D-8518-4AF3C4C727A4}" sibTransId="{5C9B1D76-5E06-4619-B210-1A90534DC192}"/>
    <dgm:cxn modelId="{5B2B5F92-E61C-4AE4-9F0F-32384301AC36}" type="presOf" srcId="{E45654F4-4C7F-41DF-AA3C-774A81CC0E7B}" destId="{9561FFB5-8266-44D0-8390-D6C54177CA65}" srcOrd="0" destOrd="0" presId="urn:microsoft.com/office/officeart/2005/8/layout/hierarchy1"/>
    <dgm:cxn modelId="{7F6C2CA1-96AA-4271-9E41-9729E79E4387}" type="presOf" srcId="{650629AC-215E-4CCD-BAA2-ED0339DA8D1C}" destId="{7634D8D2-ECBA-4407-8959-5ECCFD830F0B}" srcOrd="0" destOrd="0" presId="urn:microsoft.com/office/officeart/2005/8/layout/hierarchy1"/>
    <dgm:cxn modelId="{9649A4EA-C3EA-43BA-9308-D4ED65597D4B}" srcId="{AB7AC6C2-E857-4BCA-BB02-9B5BAE514757}" destId="{E45654F4-4C7F-41DF-AA3C-774A81CC0E7B}" srcOrd="0" destOrd="0" parTransId="{22C6D7C3-8E30-4E6B-A888-A088F01C48FE}" sibTransId="{C5B0D137-F6CD-47DF-BF1D-550EEC350FA4}"/>
    <dgm:cxn modelId="{1B77F2F2-7007-4702-877B-C902C6D7B197}" type="presOf" srcId="{56EEA2C1-3A80-4594-848B-6586C68414A9}" destId="{73855485-E210-498E-9880-10EC6A85B082}" srcOrd="0" destOrd="0" presId="urn:microsoft.com/office/officeart/2005/8/layout/hierarchy1"/>
    <dgm:cxn modelId="{F18B7744-A041-429D-949C-AFEB5D09C657}" type="presParOf" srcId="{C5371FA5-1A96-4E97-AC86-E46773143234}" destId="{0C3E999B-63C5-43A2-B24B-F9B282682E20}" srcOrd="0" destOrd="0" presId="urn:microsoft.com/office/officeart/2005/8/layout/hierarchy1"/>
    <dgm:cxn modelId="{454E6457-9488-47D1-9580-30474B6D76F8}" type="presParOf" srcId="{0C3E999B-63C5-43A2-B24B-F9B282682E20}" destId="{EB0D7435-38DC-4075-8325-43B04F884DF6}" srcOrd="0" destOrd="0" presId="urn:microsoft.com/office/officeart/2005/8/layout/hierarchy1"/>
    <dgm:cxn modelId="{008D24E5-542C-49E9-AFF9-1236880CF652}" type="presParOf" srcId="{EB0D7435-38DC-4075-8325-43B04F884DF6}" destId="{1C13EADF-A861-4F9C-B631-21CFCECD73C4}" srcOrd="0" destOrd="0" presId="urn:microsoft.com/office/officeart/2005/8/layout/hierarchy1"/>
    <dgm:cxn modelId="{DB63D713-5CCE-47EB-A1E5-CB3AF1370C90}" type="presParOf" srcId="{EB0D7435-38DC-4075-8325-43B04F884DF6}" destId="{9561FFB5-8266-44D0-8390-D6C54177CA65}" srcOrd="1" destOrd="0" presId="urn:microsoft.com/office/officeart/2005/8/layout/hierarchy1"/>
    <dgm:cxn modelId="{97502A06-5F23-4DCA-A913-14F2EC0383EF}" type="presParOf" srcId="{0C3E999B-63C5-43A2-B24B-F9B282682E20}" destId="{9E4BCCF7-748C-4128-A3E9-ADA03CC8418A}" srcOrd="1" destOrd="0" presId="urn:microsoft.com/office/officeart/2005/8/layout/hierarchy1"/>
    <dgm:cxn modelId="{FD5CE53C-ECDF-458A-803A-CB588536EBB3}" type="presParOf" srcId="{C5371FA5-1A96-4E97-AC86-E46773143234}" destId="{D2D47E7D-E2F0-4D20-9E19-10B009F263D0}" srcOrd="1" destOrd="0" presId="urn:microsoft.com/office/officeart/2005/8/layout/hierarchy1"/>
    <dgm:cxn modelId="{85AA87EC-CD86-4074-9A1F-21BFEE04864D}" type="presParOf" srcId="{D2D47E7D-E2F0-4D20-9E19-10B009F263D0}" destId="{861616B5-8CD3-44A4-9DEE-9C6417DE3303}" srcOrd="0" destOrd="0" presId="urn:microsoft.com/office/officeart/2005/8/layout/hierarchy1"/>
    <dgm:cxn modelId="{2917C507-5F0D-4EB1-8852-1C1CBBC67844}" type="presParOf" srcId="{861616B5-8CD3-44A4-9DEE-9C6417DE3303}" destId="{B0F2CBB6-055F-4A02-AC29-3BFB5A3ECAA7}" srcOrd="0" destOrd="0" presId="urn:microsoft.com/office/officeart/2005/8/layout/hierarchy1"/>
    <dgm:cxn modelId="{787CA0E5-CB30-4385-BF06-C9BEFB6398EE}" type="presParOf" srcId="{861616B5-8CD3-44A4-9DEE-9C6417DE3303}" destId="{73855485-E210-498E-9880-10EC6A85B082}" srcOrd="1" destOrd="0" presId="urn:microsoft.com/office/officeart/2005/8/layout/hierarchy1"/>
    <dgm:cxn modelId="{48E36D31-664C-40CF-9F49-118C41D7934F}" type="presParOf" srcId="{D2D47E7D-E2F0-4D20-9E19-10B009F263D0}" destId="{E7798D11-DA21-4D07-917D-94C48FEAF942}" srcOrd="1" destOrd="0" presId="urn:microsoft.com/office/officeart/2005/8/layout/hierarchy1"/>
    <dgm:cxn modelId="{B35E674D-1A26-425A-8A3C-D93C8703584E}" type="presParOf" srcId="{C5371FA5-1A96-4E97-AC86-E46773143234}" destId="{C2E50927-6580-44F1-BECE-78C5FF364162}" srcOrd="2" destOrd="0" presId="urn:microsoft.com/office/officeart/2005/8/layout/hierarchy1"/>
    <dgm:cxn modelId="{4885D5AE-C567-40D3-B769-C8F49B6A8F25}" type="presParOf" srcId="{C2E50927-6580-44F1-BECE-78C5FF364162}" destId="{666BD9BE-6C2E-4292-835B-E187DD55C3C1}" srcOrd="0" destOrd="0" presId="urn:microsoft.com/office/officeart/2005/8/layout/hierarchy1"/>
    <dgm:cxn modelId="{4A221BBB-296F-46B5-B36B-6068D9617168}" type="presParOf" srcId="{666BD9BE-6C2E-4292-835B-E187DD55C3C1}" destId="{7779BF75-3167-46C8-8EFA-F7A6F5CB7FC3}" srcOrd="0" destOrd="0" presId="urn:microsoft.com/office/officeart/2005/8/layout/hierarchy1"/>
    <dgm:cxn modelId="{4D6E4FB6-47C6-452B-94DA-56C72BA6F400}" type="presParOf" srcId="{666BD9BE-6C2E-4292-835B-E187DD55C3C1}" destId="{7634D8D2-ECBA-4407-8959-5ECCFD830F0B}" srcOrd="1" destOrd="0" presId="urn:microsoft.com/office/officeart/2005/8/layout/hierarchy1"/>
    <dgm:cxn modelId="{E039FC7A-97DF-4A09-A76A-4B00C83A5662}" type="presParOf" srcId="{C2E50927-6580-44F1-BECE-78C5FF364162}" destId="{A5F0374A-2FDE-48C0-AFE3-FBE3948235A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9EC018-C8C3-450E-AC2E-ABB78A4E75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C3826BB-6D66-4AD5-9F5D-4C9A827BBDC7}">
      <dgm:prSet/>
      <dgm:spPr/>
      <dgm:t>
        <a:bodyPr/>
        <a:lstStyle/>
        <a:p>
          <a:r>
            <a:rPr lang="vi-VN"/>
            <a:t>Tiền xử lý dữ liệu</a:t>
          </a:r>
          <a:r>
            <a:rPr lang="en-US"/>
            <a:t>: </a:t>
          </a:r>
          <a:r>
            <a:rPr lang="vi-VN"/>
            <a:t>Loại bỏ các ký tự đặc biệt, các từ ngữ không cần thiết (stopwords), các dấu câu, chuyển tất cả thành chữ thường, ... để tạo ra một bản sao gọn hơn của văn bản.</a:t>
          </a:r>
          <a:endParaRPr lang="en-US"/>
        </a:p>
      </dgm:t>
    </dgm:pt>
    <dgm:pt modelId="{2E54F513-C1EB-48D0-9BCD-7DEC97083120}" type="parTrans" cxnId="{E1574964-E084-45BA-937F-4E1AA0563A8C}">
      <dgm:prSet/>
      <dgm:spPr/>
      <dgm:t>
        <a:bodyPr/>
        <a:lstStyle/>
        <a:p>
          <a:endParaRPr lang="en-US"/>
        </a:p>
      </dgm:t>
    </dgm:pt>
    <dgm:pt modelId="{6D318C61-9241-4912-AE26-ED9453463563}" type="sibTrans" cxnId="{E1574964-E084-45BA-937F-4E1AA0563A8C}">
      <dgm:prSet/>
      <dgm:spPr/>
      <dgm:t>
        <a:bodyPr/>
        <a:lstStyle/>
        <a:p>
          <a:endParaRPr lang="en-US"/>
        </a:p>
      </dgm:t>
    </dgm:pt>
    <dgm:pt modelId="{2E933407-6087-493B-A453-A73843DF084D}">
      <dgm:prSet/>
      <dgm:spPr/>
      <dgm:t>
        <a:bodyPr/>
        <a:lstStyle/>
        <a:p>
          <a:r>
            <a:rPr lang="vi-VN"/>
            <a:t>Tính toán độ tương đồng</a:t>
          </a:r>
          <a:r>
            <a:rPr lang="en-US"/>
            <a:t>: </a:t>
          </a:r>
          <a:r>
            <a:rPr lang="vi-VN"/>
            <a:t>Sử dụng một số phương pháp tính toán độ tương đồng như Cosine similarity, Jaccard similarity, Euclidean distance, và Levenshtein distance để đo độ tương đồng giữa hai văn bản.</a:t>
          </a:r>
          <a:endParaRPr lang="en-US"/>
        </a:p>
      </dgm:t>
    </dgm:pt>
    <dgm:pt modelId="{427277E4-C9D4-49DA-AFD2-0646ABF2847E}" type="parTrans" cxnId="{1F7D1C43-3900-494B-9754-982C1E9BBDDD}">
      <dgm:prSet/>
      <dgm:spPr/>
      <dgm:t>
        <a:bodyPr/>
        <a:lstStyle/>
        <a:p>
          <a:endParaRPr lang="en-US"/>
        </a:p>
      </dgm:t>
    </dgm:pt>
    <dgm:pt modelId="{350A6D38-ECAA-40A9-BA63-C20517D1CC10}" type="sibTrans" cxnId="{1F7D1C43-3900-494B-9754-982C1E9BBDDD}">
      <dgm:prSet/>
      <dgm:spPr/>
      <dgm:t>
        <a:bodyPr/>
        <a:lstStyle/>
        <a:p>
          <a:endParaRPr lang="en-US"/>
        </a:p>
      </dgm:t>
    </dgm:pt>
    <dgm:pt modelId="{DC3C49DE-32C9-4F5F-BE96-8F72840F74B4}">
      <dgm:prSet/>
      <dgm:spPr/>
      <dgm:t>
        <a:bodyPr/>
        <a:lstStyle/>
        <a:p>
          <a:r>
            <a:rPr lang="en-US"/>
            <a:t>Xác định ngưỡng: </a:t>
          </a:r>
          <a:r>
            <a:rPr lang="vi-VN"/>
            <a:t>Ngưỡng thường được sử dụng để quyết định liệu hai văn bản có được coi là "giống nhau" hay "không giống nhau" dựa trên mức độ tương tự được tính toán. Nếu mức độ tương tự vượt qua ngưỡng được xác định, thì văn bản được coi là "giống nhau", nếu không, thì được coi là "không giống nhau". Ngưỡng thường được thiết lập bằng cách kiểm tra các tập huấn luyện và thực nghiệm. </a:t>
          </a:r>
          <a:endParaRPr lang="en-US"/>
        </a:p>
      </dgm:t>
    </dgm:pt>
    <dgm:pt modelId="{19F18E2A-F5A9-40BC-8E00-7865D7DF1993}" type="parTrans" cxnId="{913227DF-04CE-4DA2-A624-40216F2E5D7E}">
      <dgm:prSet/>
      <dgm:spPr/>
      <dgm:t>
        <a:bodyPr/>
        <a:lstStyle/>
        <a:p>
          <a:endParaRPr lang="en-US"/>
        </a:p>
      </dgm:t>
    </dgm:pt>
    <dgm:pt modelId="{97500844-B6D7-481E-BBD6-01BEDB3F0DD8}" type="sibTrans" cxnId="{913227DF-04CE-4DA2-A624-40216F2E5D7E}">
      <dgm:prSet/>
      <dgm:spPr/>
      <dgm:t>
        <a:bodyPr/>
        <a:lstStyle/>
        <a:p>
          <a:endParaRPr lang="en-US"/>
        </a:p>
      </dgm:t>
    </dgm:pt>
    <dgm:pt modelId="{DBDC6CBF-1CBC-4877-A32D-90BB384F7BC7}">
      <dgm:prSet/>
      <dgm:spPr/>
      <dgm:t>
        <a:bodyPr/>
        <a:lstStyle/>
        <a:p>
          <a:r>
            <a:rPr lang="vi-VN"/>
            <a:t>Xử lý kết quả: Tùy vào phương pháp đo độ đồng dạng văn bản được sử dụng, kết quả sẽ được đưa ra dưới dạng một giá trị số hoặc một ma trận độ tương đồng. Sau đó, ta có thể so sánh kết quả đó với một ngưỡng độ đồng dạng cố định để quyết định liệu hai văn bản có giống nhau hay không. </a:t>
          </a:r>
          <a:endParaRPr lang="en-US"/>
        </a:p>
      </dgm:t>
    </dgm:pt>
    <dgm:pt modelId="{FC55D77D-FCC8-4ABC-9D11-0E7D150B44D0}" type="parTrans" cxnId="{E510434D-3549-4405-8AF9-C02B1E9EAF52}">
      <dgm:prSet/>
      <dgm:spPr/>
      <dgm:t>
        <a:bodyPr/>
        <a:lstStyle/>
        <a:p>
          <a:endParaRPr lang="en-US"/>
        </a:p>
      </dgm:t>
    </dgm:pt>
    <dgm:pt modelId="{16600B19-4F5D-4C24-8E57-80D4458F4B7B}" type="sibTrans" cxnId="{E510434D-3549-4405-8AF9-C02B1E9EAF52}">
      <dgm:prSet/>
      <dgm:spPr/>
      <dgm:t>
        <a:bodyPr/>
        <a:lstStyle/>
        <a:p>
          <a:endParaRPr lang="en-US"/>
        </a:p>
      </dgm:t>
    </dgm:pt>
    <dgm:pt modelId="{983A39C0-C303-4912-B570-65E650A6A2D6}" type="pres">
      <dgm:prSet presAssocID="{479EC018-C8C3-450E-AC2E-ABB78A4E751E}" presName="linear" presStyleCnt="0">
        <dgm:presLayoutVars>
          <dgm:animLvl val="lvl"/>
          <dgm:resizeHandles val="exact"/>
        </dgm:presLayoutVars>
      </dgm:prSet>
      <dgm:spPr/>
    </dgm:pt>
    <dgm:pt modelId="{6A5B4A2C-2581-4091-8B73-3EABB533F7C5}" type="pres">
      <dgm:prSet presAssocID="{EC3826BB-6D66-4AD5-9F5D-4C9A827BBDC7}" presName="parentText" presStyleLbl="node1" presStyleIdx="0" presStyleCnt="4">
        <dgm:presLayoutVars>
          <dgm:chMax val="0"/>
          <dgm:bulletEnabled val="1"/>
        </dgm:presLayoutVars>
      </dgm:prSet>
      <dgm:spPr/>
    </dgm:pt>
    <dgm:pt modelId="{81EDE9CF-35BE-44ED-8808-80843F4EB244}" type="pres">
      <dgm:prSet presAssocID="{6D318C61-9241-4912-AE26-ED9453463563}" presName="spacer" presStyleCnt="0"/>
      <dgm:spPr/>
    </dgm:pt>
    <dgm:pt modelId="{C9569988-2133-4C76-A9B0-68B2CD81B84C}" type="pres">
      <dgm:prSet presAssocID="{2E933407-6087-493B-A453-A73843DF084D}" presName="parentText" presStyleLbl="node1" presStyleIdx="1" presStyleCnt="4">
        <dgm:presLayoutVars>
          <dgm:chMax val="0"/>
          <dgm:bulletEnabled val="1"/>
        </dgm:presLayoutVars>
      </dgm:prSet>
      <dgm:spPr/>
    </dgm:pt>
    <dgm:pt modelId="{AB441B6C-8445-4E1F-AEA9-FEC3B2E84876}" type="pres">
      <dgm:prSet presAssocID="{350A6D38-ECAA-40A9-BA63-C20517D1CC10}" presName="spacer" presStyleCnt="0"/>
      <dgm:spPr/>
    </dgm:pt>
    <dgm:pt modelId="{2D12C07E-C8D3-49F7-B376-0DDF00DC6B1D}" type="pres">
      <dgm:prSet presAssocID="{DC3C49DE-32C9-4F5F-BE96-8F72840F74B4}" presName="parentText" presStyleLbl="node1" presStyleIdx="2" presStyleCnt="4">
        <dgm:presLayoutVars>
          <dgm:chMax val="0"/>
          <dgm:bulletEnabled val="1"/>
        </dgm:presLayoutVars>
      </dgm:prSet>
      <dgm:spPr/>
    </dgm:pt>
    <dgm:pt modelId="{F41D491E-C13D-442F-BF2D-1D7C15B21BDF}" type="pres">
      <dgm:prSet presAssocID="{97500844-B6D7-481E-BBD6-01BEDB3F0DD8}" presName="spacer" presStyleCnt="0"/>
      <dgm:spPr/>
    </dgm:pt>
    <dgm:pt modelId="{60676FD1-5ACD-4874-A4AC-6833538CC091}" type="pres">
      <dgm:prSet presAssocID="{DBDC6CBF-1CBC-4877-A32D-90BB384F7BC7}" presName="parentText" presStyleLbl="node1" presStyleIdx="3" presStyleCnt="4">
        <dgm:presLayoutVars>
          <dgm:chMax val="0"/>
          <dgm:bulletEnabled val="1"/>
        </dgm:presLayoutVars>
      </dgm:prSet>
      <dgm:spPr/>
    </dgm:pt>
  </dgm:ptLst>
  <dgm:cxnLst>
    <dgm:cxn modelId="{06D29D0D-074C-4318-AADD-56EC1C169B19}" type="presOf" srcId="{479EC018-C8C3-450E-AC2E-ABB78A4E751E}" destId="{983A39C0-C303-4912-B570-65E650A6A2D6}" srcOrd="0" destOrd="0" presId="urn:microsoft.com/office/officeart/2005/8/layout/vList2"/>
    <dgm:cxn modelId="{33717117-FE13-4EF7-B4F8-5E41927C02BD}" type="presOf" srcId="{2E933407-6087-493B-A453-A73843DF084D}" destId="{C9569988-2133-4C76-A9B0-68B2CD81B84C}" srcOrd="0" destOrd="0" presId="urn:microsoft.com/office/officeart/2005/8/layout/vList2"/>
    <dgm:cxn modelId="{1F7D1C43-3900-494B-9754-982C1E9BBDDD}" srcId="{479EC018-C8C3-450E-AC2E-ABB78A4E751E}" destId="{2E933407-6087-493B-A453-A73843DF084D}" srcOrd="1" destOrd="0" parTransId="{427277E4-C9D4-49DA-AFD2-0646ABF2847E}" sibTransId="{350A6D38-ECAA-40A9-BA63-C20517D1CC10}"/>
    <dgm:cxn modelId="{E1574964-E084-45BA-937F-4E1AA0563A8C}" srcId="{479EC018-C8C3-450E-AC2E-ABB78A4E751E}" destId="{EC3826BB-6D66-4AD5-9F5D-4C9A827BBDC7}" srcOrd="0" destOrd="0" parTransId="{2E54F513-C1EB-48D0-9BCD-7DEC97083120}" sibTransId="{6D318C61-9241-4912-AE26-ED9453463563}"/>
    <dgm:cxn modelId="{E510434D-3549-4405-8AF9-C02B1E9EAF52}" srcId="{479EC018-C8C3-450E-AC2E-ABB78A4E751E}" destId="{DBDC6CBF-1CBC-4877-A32D-90BB384F7BC7}" srcOrd="3" destOrd="0" parTransId="{FC55D77D-FCC8-4ABC-9D11-0E7D150B44D0}" sibTransId="{16600B19-4F5D-4C24-8E57-80D4458F4B7B}"/>
    <dgm:cxn modelId="{5818D259-F307-4CD5-86A7-FF26A31DC43A}" type="presOf" srcId="{DC3C49DE-32C9-4F5F-BE96-8F72840F74B4}" destId="{2D12C07E-C8D3-49F7-B376-0DDF00DC6B1D}" srcOrd="0" destOrd="0" presId="urn:microsoft.com/office/officeart/2005/8/layout/vList2"/>
    <dgm:cxn modelId="{6B8B1B9C-5530-42F3-9E53-4677CA172421}" type="presOf" srcId="{DBDC6CBF-1CBC-4877-A32D-90BB384F7BC7}" destId="{60676FD1-5ACD-4874-A4AC-6833538CC091}" srcOrd="0" destOrd="0" presId="urn:microsoft.com/office/officeart/2005/8/layout/vList2"/>
    <dgm:cxn modelId="{913227DF-04CE-4DA2-A624-40216F2E5D7E}" srcId="{479EC018-C8C3-450E-AC2E-ABB78A4E751E}" destId="{DC3C49DE-32C9-4F5F-BE96-8F72840F74B4}" srcOrd="2" destOrd="0" parTransId="{19F18E2A-F5A9-40BC-8E00-7865D7DF1993}" sibTransId="{97500844-B6D7-481E-BBD6-01BEDB3F0DD8}"/>
    <dgm:cxn modelId="{D08B69E2-3C03-4EB1-8890-4E97665565F2}" type="presOf" srcId="{EC3826BB-6D66-4AD5-9F5D-4C9A827BBDC7}" destId="{6A5B4A2C-2581-4091-8B73-3EABB533F7C5}" srcOrd="0" destOrd="0" presId="urn:microsoft.com/office/officeart/2005/8/layout/vList2"/>
    <dgm:cxn modelId="{3086699C-EC0C-4324-914B-1454362B949F}" type="presParOf" srcId="{983A39C0-C303-4912-B570-65E650A6A2D6}" destId="{6A5B4A2C-2581-4091-8B73-3EABB533F7C5}" srcOrd="0" destOrd="0" presId="urn:microsoft.com/office/officeart/2005/8/layout/vList2"/>
    <dgm:cxn modelId="{87511884-D6BA-47C4-A0FE-F47C3714F381}" type="presParOf" srcId="{983A39C0-C303-4912-B570-65E650A6A2D6}" destId="{81EDE9CF-35BE-44ED-8808-80843F4EB244}" srcOrd="1" destOrd="0" presId="urn:microsoft.com/office/officeart/2005/8/layout/vList2"/>
    <dgm:cxn modelId="{BF6602C8-7AE8-4C94-AE16-3B8AAE0C276F}" type="presParOf" srcId="{983A39C0-C303-4912-B570-65E650A6A2D6}" destId="{C9569988-2133-4C76-A9B0-68B2CD81B84C}" srcOrd="2" destOrd="0" presId="urn:microsoft.com/office/officeart/2005/8/layout/vList2"/>
    <dgm:cxn modelId="{570A9034-B938-482F-8E28-F1D4FE18506F}" type="presParOf" srcId="{983A39C0-C303-4912-B570-65E650A6A2D6}" destId="{AB441B6C-8445-4E1F-AEA9-FEC3B2E84876}" srcOrd="3" destOrd="0" presId="urn:microsoft.com/office/officeart/2005/8/layout/vList2"/>
    <dgm:cxn modelId="{16BC780D-D552-42D3-BA7C-D35E5968F6F8}" type="presParOf" srcId="{983A39C0-C303-4912-B570-65E650A6A2D6}" destId="{2D12C07E-C8D3-49F7-B376-0DDF00DC6B1D}" srcOrd="4" destOrd="0" presId="urn:microsoft.com/office/officeart/2005/8/layout/vList2"/>
    <dgm:cxn modelId="{2BFF88DC-4E8C-437A-B678-0D417B11302D}" type="presParOf" srcId="{983A39C0-C303-4912-B570-65E650A6A2D6}" destId="{F41D491E-C13D-442F-BF2D-1D7C15B21BDF}" srcOrd="5" destOrd="0" presId="urn:microsoft.com/office/officeart/2005/8/layout/vList2"/>
    <dgm:cxn modelId="{0059593A-1C54-40B5-A577-AE03F574B060}" type="presParOf" srcId="{983A39C0-C303-4912-B570-65E650A6A2D6}" destId="{60676FD1-5ACD-4874-A4AC-6833538CC09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286158-3BEF-4604-BCC9-76FD8BD0B562}"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991FE705-6709-4F3B-90C9-99EDCB04BFDB}">
      <dgm:prSet/>
      <dgm:spPr/>
      <dgm:t>
        <a:bodyPr/>
        <a:lstStyle/>
        <a:p>
          <a:r>
            <a:rPr lang="en-US"/>
            <a:t>Threshold: 0.98715</a:t>
          </a:r>
        </a:p>
      </dgm:t>
    </dgm:pt>
    <dgm:pt modelId="{ED2A81F6-1046-4B75-BCE2-2A1AA4588B81}" type="parTrans" cxnId="{0326DA74-1385-45F4-B3B8-30B4F91709F9}">
      <dgm:prSet/>
      <dgm:spPr/>
      <dgm:t>
        <a:bodyPr/>
        <a:lstStyle/>
        <a:p>
          <a:endParaRPr lang="en-US"/>
        </a:p>
      </dgm:t>
    </dgm:pt>
    <dgm:pt modelId="{6F75B927-CEC5-4863-A252-6527BB3B5058}" type="sibTrans" cxnId="{0326DA74-1385-45F4-B3B8-30B4F91709F9}">
      <dgm:prSet/>
      <dgm:spPr/>
      <dgm:t>
        <a:bodyPr/>
        <a:lstStyle/>
        <a:p>
          <a:endParaRPr lang="en-US"/>
        </a:p>
      </dgm:t>
    </dgm:pt>
    <dgm:pt modelId="{ED2D97CB-3EF8-448E-B60E-E65EE541AF88}">
      <dgm:prSet/>
      <dgm:spPr/>
      <dgm:t>
        <a:bodyPr/>
        <a:lstStyle/>
        <a:p>
          <a:r>
            <a:rPr lang="en-US"/>
            <a:t>1( Có sự tương đồng)</a:t>
          </a:r>
        </a:p>
      </dgm:t>
    </dgm:pt>
    <dgm:pt modelId="{02B325A4-0186-446A-8E13-AD729CDEB8CE}" type="parTrans" cxnId="{5C4F2826-2BFA-41D0-A611-E257DD4A7A66}">
      <dgm:prSet/>
      <dgm:spPr/>
      <dgm:t>
        <a:bodyPr/>
        <a:lstStyle/>
        <a:p>
          <a:endParaRPr lang="en-US"/>
        </a:p>
      </dgm:t>
    </dgm:pt>
    <dgm:pt modelId="{6683F9F3-C87B-4B5C-A0A7-6B3E312B143E}" type="sibTrans" cxnId="{5C4F2826-2BFA-41D0-A611-E257DD4A7A66}">
      <dgm:prSet/>
      <dgm:spPr/>
      <dgm:t>
        <a:bodyPr/>
        <a:lstStyle/>
        <a:p>
          <a:endParaRPr lang="en-US"/>
        </a:p>
      </dgm:t>
    </dgm:pt>
    <dgm:pt modelId="{2AF7BCF3-2E7E-4FB0-9D63-E969228AEB94}" type="pres">
      <dgm:prSet presAssocID="{94286158-3BEF-4604-BCC9-76FD8BD0B562}" presName="cycle" presStyleCnt="0">
        <dgm:presLayoutVars>
          <dgm:dir/>
          <dgm:resizeHandles val="exact"/>
        </dgm:presLayoutVars>
      </dgm:prSet>
      <dgm:spPr/>
    </dgm:pt>
    <dgm:pt modelId="{18B9185D-E21B-4781-9E90-EAE9179FAB7D}" type="pres">
      <dgm:prSet presAssocID="{991FE705-6709-4F3B-90C9-99EDCB04BFDB}" presName="dummy" presStyleCnt="0"/>
      <dgm:spPr/>
    </dgm:pt>
    <dgm:pt modelId="{19094A6C-62E3-44D5-84C9-EEBE55E86C0A}" type="pres">
      <dgm:prSet presAssocID="{991FE705-6709-4F3B-90C9-99EDCB04BFDB}" presName="node" presStyleLbl="revTx" presStyleIdx="0" presStyleCnt="2">
        <dgm:presLayoutVars>
          <dgm:bulletEnabled val="1"/>
        </dgm:presLayoutVars>
      </dgm:prSet>
      <dgm:spPr/>
    </dgm:pt>
    <dgm:pt modelId="{918DA27D-ABD5-434A-A549-1831FC880793}" type="pres">
      <dgm:prSet presAssocID="{6F75B927-CEC5-4863-A252-6527BB3B5058}" presName="sibTrans" presStyleLbl="node1" presStyleIdx="0" presStyleCnt="2"/>
      <dgm:spPr/>
    </dgm:pt>
    <dgm:pt modelId="{04C6CCC2-FC3F-4958-8172-4252B4D8FC29}" type="pres">
      <dgm:prSet presAssocID="{ED2D97CB-3EF8-448E-B60E-E65EE541AF88}" presName="dummy" presStyleCnt="0"/>
      <dgm:spPr/>
    </dgm:pt>
    <dgm:pt modelId="{B5620BF2-5A72-49F7-94A7-DD80AB89D0C0}" type="pres">
      <dgm:prSet presAssocID="{ED2D97CB-3EF8-448E-B60E-E65EE541AF88}" presName="node" presStyleLbl="revTx" presStyleIdx="1" presStyleCnt="2">
        <dgm:presLayoutVars>
          <dgm:bulletEnabled val="1"/>
        </dgm:presLayoutVars>
      </dgm:prSet>
      <dgm:spPr/>
    </dgm:pt>
    <dgm:pt modelId="{79BF4410-372B-4D1A-A6AC-F05FEDB15457}" type="pres">
      <dgm:prSet presAssocID="{6683F9F3-C87B-4B5C-A0A7-6B3E312B143E}" presName="sibTrans" presStyleLbl="node1" presStyleIdx="1" presStyleCnt="2"/>
      <dgm:spPr/>
    </dgm:pt>
  </dgm:ptLst>
  <dgm:cxnLst>
    <dgm:cxn modelId="{A1C1251D-95EC-40FF-8A3F-520183F8A1D6}" type="presOf" srcId="{ED2D97CB-3EF8-448E-B60E-E65EE541AF88}" destId="{B5620BF2-5A72-49F7-94A7-DD80AB89D0C0}" srcOrd="0" destOrd="0" presId="urn:microsoft.com/office/officeart/2005/8/layout/cycle1"/>
    <dgm:cxn modelId="{5C4F2826-2BFA-41D0-A611-E257DD4A7A66}" srcId="{94286158-3BEF-4604-BCC9-76FD8BD0B562}" destId="{ED2D97CB-3EF8-448E-B60E-E65EE541AF88}" srcOrd="1" destOrd="0" parTransId="{02B325A4-0186-446A-8E13-AD729CDEB8CE}" sibTransId="{6683F9F3-C87B-4B5C-A0A7-6B3E312B143E}"/>
    <dgm:cxn modelId="{FF8FF364-FFBF-473E-985A-A3C2ABE42BEA}" type="presOf" srcId="{6F75B927-CEC5-4863-A252-6527BB3B5058}" destId="{918DA27D-ABD5-434A-A549-1831FC880793}" srcOrd="0" destOrd="0" presId="urn:microsoft.com/office/officeart/2005/8/layout/cycle1"/>
    <dgm:cxn modelId="{0326DA74-1385-45F4-B3B8-30B4F91709F9}" srcId="{94286158-3BEF-4604-BCC9-76FD8BD0B562}" destId="{991FE705-6709-4F3B-90C9-99EDCB04BFDB}" srcOrd="0" destOrd="0" parTransId="{ED2A81F6-1046-4B75-BCE2-2A1AA4588B81}" sibTransId="{6F75B927-CEC5-4863-A252-6527BB3B5058}"/>
    <dgm:cxn modelId="{F3C9048F-04DB-45E1-B1DA-0FCDEC9A63D3}" type="presOf" srcId="{991FE705-6709-4F3B-90C9-99EDCB04BFDB}" destId="{19094A6C-62E3-44D5-84C9-EEBE55E86C0A}" srcOrd="0" destOrd="0" presId="urn:microsoft.com/office/officeart/2005/8/layout/cycle1"/>
    <dgm:cxn modelId="{7E73C3B2-C655-475A-BF70-E1CE001C0C19}" type="presOf" srcId="{94286158-3BEF-4604-BCC9-76FD8BD0B562}" destId="{2AF7BCF3-2E7E-4FB0-9D63-E969228AEB94}" srcOrd="0" destOrd="0" presId="urn:microsoft.com/office/officeart/2005/8/layout/cycle1"/>
    <dgm:cxn modelId="{6D7114E6-3CB7-4015-BA6C-24F8C9D18E0A}" type="presOf" srcId="{6683F9F3-C87B-4B5C-A0A7-6B3E312B143E}" destId="{79BF4410-372B-4D1A-A6AC-F05FEDB15457}" srcOrd="0" destOrd="0" presId="urn:microsoft.com/office/officeart/2005/8/layout/cycle1"/>
    <dgm:cxn modelId="{72440122-BD8B-4B29-B568-DAE5C0E43661}" type="presParOf" srcId="{2AF7BCF3-2E7E-4FB0-9D63-E969228AEB94}" destId="{18B9185D-E21B-4781-9E90-EAE9179FAB7D}" srcOrd="0" destOrd="0" presId="urn:microsoft.com/office/officeart/2005/8/layout/cycle1"/>
    <dgm:cxn modelId="{1C085E1B-6DDA-4E1A-A8B7-8F3A29FEFD4A}" type="presParOf" srcId="{2AF7BCF3-2E7E-4FB0-9D63-E969228AEB94}" destId="{19094A6C-62E3-44D5-84C9-EEBE55E86C0A}" srcOrd="1" destOrd="0" presId="urn:microsoft.com/office/officeart/2005/8/layout/cycle1"/>
    <dgm:cxn modelId="{5DFF000A-4155-4DFB-B2DC-27923169084D}" type="presParOf" srcId="{2AF7BCF3-2E7E-4FB0-9D63-E969228AEB94}" destId="{918DA27D-ABD5-434A-A549-1831FC880793}" srcOrd="2" destOrd="0" presId="urn:microsoft.com/office/officeart/2005/8/layout/cycle1"/>
    <dgm:cxn modelId="{3468B516-7A48-4FEF-9049-82A01BBCB69C}" type="presParOf" srcId="{2AF7BCF3-2E7E-4FB0-9D63-E969228AEB94}" destId="{04C6CCC2-FC3F-4958-8172-4252B4D8FC29}" srcOrd="3" destOrd="0" presId="urn:microsoft.com/office/officeart/2005/8/layout/cycle1"/>
    <dgm:cxn modelId="{0999B4C8-834A-4755-91D1-2A0B7CF55BB7}" type="presParOf" srcId="{2AF7BCF3-2E7E-4FB0-9D63-E969228AEB94}" destId="{B5620BF2-5A72-49F7-94A7-DD80AB89D0C0}" srcOrd="4" destOrd="0" presId="urn:microsoft.com/office/officeart/2005/8/layout/cycle1"/>
    <dgm:cxn modelId="{8C947A7C-DAAE-4181-BF73-5024C53B831E}" type="presParOf" srcId="{2AF7BCF3-2E7E-4FB0-9D63-E969228AEB94}" destId="{79BF4410-372B-4D1A-A6AC-F05FEDB15457}"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3EADF-A861-4F9C-B631-21CFCECD73C4}">
      <dsp:nvSpPr>
        <dsp:cNvPr id="0" name=""/>
        <dsp:cNvSpPr/>
      </dsp:nvSpPr>
      <dsp:spPr>
        <a:xfrm>
          <a:off x="0" y="706671"/>
          <a:ext cx="3073451" cy="19516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1FFB5-8266-44D0-8390-D6C54177CA65}">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Bài toán phát hiện đạo văn là gì?</a:t>
          </a:r>
        </a:p>
      </dsp:txBody>
      <dsp:txXfrm>
        <a:off x="398656" y="1088253"/>
        <a:ext cx="2959127" cy="1837317"/>
      </dsp:txXfrm>
    </dsp:sp>
    <dsp:sp modelId="{B0F2CBB6-055F-4A02-AC29-3BFB5A3ECAA7}">
      <dsp:nvSpPr>
        <dsp:cNvPr id="0" name=""/>
        <dsp:cNvSpPr/>
      </dsp:nvSpPr>
      <dsp:spPr>
        <a:xfrm>
          <a:off x="3756441" y="706671"/>
          <a:ext cx="3073451" cy="19516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55485-E210-498E-9880-10EC6A85B082}">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Tại sao phải giải quyết bài toán này?</a:t>
          </a:r>
        </a:p>
      </dsp:txBody>
      <dsp:txXfrm>
        <a:off x="4155097" y="1088253"/>
        <a:ext cx="2959127" cy="1837317"/>
      </dsp:txXfrm>
    </dsp:sp>
    <dsp:sp modelId="{7779BF75-3167-46C8-8EFA-F7A6F5CB7FC3}">
      <dsp:nvSpPr>
        <dsp:cNvPr id="0" name=""/>
        <dsp:cNvSpPr/>
      </dsp:nvSpPr>
      <dsp:spPr>
        <a:xfrm>
          <a:off x="7512882" y="706671"/>
          <a:ext cx="3073451" cy="19516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34D8D2-ECBA-4407-8959-5ECCFD830F0B}">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Phát biểu bài toán.</a:t>
          </a:r>
        </a:p>
      </dsp:txBody>
      <dsp:txXfrm>
        <a:off x="7911539" y="1088253"/>
        <a:ext cx="2959127" cy="1837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B4A2C-2581-4091-8B73-3EABB533F7C5}">
      <dsp:nvSpPr>
        <dsp:cNvPr id="0" name=""/>
        <dsp:cNvSpPr/>
      </dsp:nvSpPr>
      <dsp:spPr>
        <a:xfrm>
          <a:off x="0" y="140315"/>
          <a:ext cx="5878512" cy="12733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Tiền xử lý dữ liệu</a:t>
          </a:r>
          <a:r>
            <a:rPr lang="en-US" sz="1300" kern="1200"/>
            <a:t>: </a:t>
          </a:r>
          <a:r>
            <a:rPr lang="vi-VN" sz="1300" kern="1200"/>
            <a:t>Loại bỏ các ký tự đặc biệt, các từ ngữ không cần thiết (stopwords), các dấu câu, chuyển tất cả thành chữ thường, ... để tạo ra một bản sao gọn hơn của văn bản.</a:t>
          </a:r>
          <a:endParaRPr lang="en-US" sz="1300" kern="1200"/>
        </a:p>
      </dsp:txBody>
      <dsp:txXfrm>
        <a:off x="62160" y="202475"/>
        <a:ext cx="5754192" cy="1149042"/>
      </dsp:txXfrm>
    </dsp:sp>
    <dsp:sp modelId="{C9569988-2133-4C76-A9B0-68B2CD81B84C}">
      <dsp:nvSpPr>
        <dsp:cNvPr id="0" name=""/>
        <dsp:cNvSpPr/>
      </dsp:nvSpPr>
      <dsp:spPr>
        <a:xfrm>
          <a:off x="0" y="1451117"/>
          <a:ext cx="5878512" cy="127336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Tính toán độ tương đồng</a:t>
          </a:r>
          <a:r>
            <a:rPr lang="en-US" sz="1300" kern="1200"/>
            <a:t>: </a:t>
          </a:r>
          <a:r>
            <a:rPr lang="vi-VN" sz="1300" kern="1200"/>
            <a:t>Sử dụng một số phương pháp tính toán độ tương đồng như Cosine similarity, Jaccard similarity, Euclidean distance, và Levenshtein distance để đo độ tương đồng giữa hai văn bản.</a:t>
          </a:r>
          <a:endParaRPr lang="en-US" sz="1300" kern="1200"/>
        </a:p>
      </dsp:txBody>
      <dsp:txXfrm>
        <a:off x="62160" y="1513277"/>
        <a:ext cx="5754192" cy="1149042"/>
      </dsp:txXfrm>
    </dsp:sp>
    <dsp:sp modelId="{2D12C07E-C8D3-49F7-B376-0DDF00DC6B1D}">
      <dsp:nvSpPr>
        <dsp:cNvPr id="0" name=""/>
        <dsp:cNvSpPr/>
      </dsp:nvSpPr>
      <dsp:spPr>
        <a:xfrm>
          <a:off x="0" y="2761920"/>
          <a:ext cx="5878512" cy="127336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Xác định ngưỡng: </a:t>
          </a:r>
          <a:r>
            <a:rPr lang="vi-VN" sz="1300" kern="1200"/>
            <a:t>Ngưỡng thường được sử dụng để quyết định liệu hai văn bản có được coi là "giống nhau" hay "không giống nhau" dựa trên mức độ tương tự được tính toán. Nếu mức độ tương tự vượt qua ngưỡng được xác định, thì văn bản được coi là "giống nhau", nếu không, thì được coi là "không giống nhau". Ngưỡng thường được thiết lập bằng cách kiểm tra các tập huấn luyện và thực nghiệm. </a:t>
          </a:r>
          <a:endParaRPr lang="en-US" sz="1300" kern="1200"/>
        </a:p>
      </dsp:txBody>
      <dsp:txXfrm>
        <a:off x="62160" y="2824080"/>
        <a:ext cx="5754192" cy="1149042"/>
      </dsp:txXfrm>
    </dsp:sp>
    <dsp:sp modelId="{60676FD1-5ACD-4874-A4AC-6833538CC091}">
      <dsp:nvSpPr>
        <dsp:cNvPr id="0" name=""/>
        <dsp:cNvSpPr/>
      </dsp:nvSpPr>
      <dsp:spPr>
        <a:xfrm>
          <a:off x="0" y="4072722"/>
          <a:ext cx="5878512" cy="12733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Xử lý kết quả: Tùy vào phương pháp đo độ đồng dạng văn bản được sử dụng, kết quả sẽ được đưa ra dưới dạng một giá trị số hoặc một ma trận độ tương đồng. Sau đó, ta có thể so sánh kết quả đó với một ngưỡng độ đồng dạng cố định để quyết định liệu hai văn bản có giống nhau hay không. </a:t>
          </a:r>
          <a:endParaRPr lang="en-US" sz="1300" kern="1200"/>
        </a:p>
      </dsp:txBody>
      <dsp:txXfrm>
        <a:off x="62160" y="4134882"/>
        <a:ext cx="5754192" cy="11490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94A6C-62E3-44D5-84C9-EEBE55E86C0A}">
      <dsp:nvSpPr>
        <dsp:cNvPr id="0" name=""/>
        <dsp:cNvSpPr/>
      </dsp:nvSpPr>
      <dsp:spPr>
        <a:xfrm>
          <a:off x="4406676" y="1382620"/>
          <a:ext cx="2619560" cy="261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US" sz="4500" kern="1200"/>
            <a:t>Threshold: 0.98715</a:t>
          </a:r>
        </a:p>
      </dsp:txBody>
      <dsp:txXfrm>
        <a:off x="4406676" y="1382620"/>
        <a:ext cx="2619560" cy="2619560"/>
      </dsp:txXfrm>
    </dsp:sp>
    <dsp:sp modelId="{918DA27D-ABD5-434A-A549-1831FC880793}">
      <dsp:nvSpPr>
        <dsp:cNvPr id="0" name=""/>
        <dsp:cNvSpPr/>
      </dsp:nvSpPr>
      <dsp:spPr>
        <a:xfrm>
          <a:off x="883308" y="-864"/>
          <a:ext cx="5386530" cy="5386530"/>
        </a:xfrm>
        <a:prstGeom prst="circularArrow">
          <a:avLst>
            <a:gd name="adj1" fmla="val 9483"/>
            <a:gd name="adj2" fmla="val 684990"/>
            <a:gd name="adj3" fmla="val 7850605"/>
            <a:gd name="adj4" fmla="val 2264405"/>
            <a:gd name="adj5" fmla="val 1106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20BF2-5A72-49F7-94A7-DD80AB89D0C0}">
      <dsp:nvSpPr>
        <dsp:cNvPr id="0" name=""/>
        <dsp:cNvSpPr/>
      </dsp:nvSpPr>
      <dsp:spPr>
        <a:xfrm>
          <a:off x="126910" y="1382620"/>
          <a:ext cx="2619560" cy="261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US" sz="4500" kern="1200"/>
            <a:t>1( Có sự tương đồng)</a:t>
          </a:r>
        </a:p>
      </dsp:txBody>
      <dsp:txXfrm>
        <a:off x="126910" y="1382620"/>
        <a:ext cx="2619560" cy="2619560"/>
      </dsp:txXfrm>
    </dsp:sp>
    <dsp:sp modelId="{79BF4410-372B-4D1A-A6AC-F05FEDB15457}">
      <dsp:nvSpPr>
        <dsp:cNvPr id="0" name=""/>
        <dsp:cNvSpPr/>
      </dsp:nvSpPr>
      <dsp:spPr>
        <a:xfrm>
          <a:off x="883308" y="-864"/>
          <a:ext cx="5386530" cy="5386530"/>
        </a:xfrm>
        <a:prstGeom prst="circularArrow">
          <a:avLst>
            <a:gd name="adj1" fmla="val 9483"/>
            <a:gd name="adj2" fmla="val 684990"/>
            <a:gd name="adj3" fmla="val 18650605"/>
            <a:gd name="adj4" fmla="val 13064405"/>
            <a:gd name="adj5" fmla="val 1106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C513E-83FC-4DF1-B9C1-563B8CAE3421}"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E007C-CCA2-4369-8F8E-485F8B31966B}" type="slidenum">
              <a:rPr lang="en-US" smtClean="0"/>
              <a:t>‹#›</a:t>
            </a:fld>
            <a:endParaRPr lang="en-US"/>
          </a:p>
        </p:txBody>
      </p:sp>
    </p:spTree>
    <p:extLst>
      <p:ext uri="{BB962C8B-B14F-4D97-AF65-F5344CB8AC3E}">
        <p14:creationId xmlns:p14="http://schemas.microsoft.com/office/powerpoint/2010/main" val="206707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2141-D272-73D2-4ED9-2CCCD3799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97ECAC-AD76-DC2C-33EE-3A7A305B7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0C0D6-C8ED-8A7E-1DC5-B771A480482E}"/>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5" name="Footer Placeholder 4">
            <a:extLst>
              <a:ext uri="{FF2B5EF4-FFF2-40B4-BE49-F238E27FC236}">
                <a16:creationId xmlns:a16="http://schemas.microsoft.com/office/drawing/2014/main" id="{CDB625D7-5AB8-D142-EB42-769A9D478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C4040-AFED-F344-A3CF-2431C615764E}"/>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255836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AEED-0B0F-53B3-DFE9-8FB088EC1B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267827-AAF2-8F95-1B5A-08B906180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A70EA-B238-18C5-3442-24AA09A5D3B6}"/>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5" name="Footer Placeholder 4">
            <a:extLst>
              <a:ext uri="{FF2B5EF4-FFF2-40B4-BE49-F238E27FC236}">
                <a16:creationId xmlns:a16="http://schemas.microsoft.com/office/drawing/2014/main" id="{55D97F19-BEA8-0C3C-8DFA-6E3BEDBF6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2A263-B980-8197-58D4-17804B70FE52}"/>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129130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0A42AE-6C2D-3D8F-3589-607EB7FC86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E1AC18-03A7-5755-1C32-4DB5373AD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342A8-5D0A-EA30-6C1A-8ABCB3AEA527}"/>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5" name="Footer Placeholder 4">
            <a:extLst>
              <a:ext uri="{FF2B5EF4-FFF2-40B4-BE49-F238E27FC236}">
                <a16:creationId xmlns:a16="http://schemas.microsoft.com/office/drawing/2014/main" id="{9825E535-20CC-77C5-2DC7-C08059111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60A23-88BF-453D-4A33-0578E233C51D}"/>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127021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A5AF-E38D-9500-1DF9-204269C6A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1C238-0B76-A25C-13F1-E82CA025A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18C2D-C5DF-3090-9A36-65D4615E7ACA}"/>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5" name="Footer Placeholder 4">
            <a:extLst>
              <a:ext uri="{FF2B5EF4-FFF2-40B4-BE49-F238E27FC236}">
                <a16:creationId xmlns:a16="http://schemas.microsoft.com/office/drawing/2014/main" id="{1570CFE0-C629-95D7-7294-730C96A58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5D886-0FDF-7C7B-8D5B-AEC9DA30AF7A}"/>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123927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B2B1-335F-E8B6-4CC0-A7146D4EE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67009B-D22B-DB77-52DC-A94F02FBF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AF03C-FD28-A181-F87D-4778DDBDC7EB}"/>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5" name="Footer Placeholder 4">
            <a:extLst>
              <a:ext uri="{FF2B5EF4-FFF2-40B4-BE49-F238E27FC236}">
                <a16:creationId xmlns:a16="http://schemas.microsoft.com/office/drawing/2014/main" id="{9BCC617B-63E9-CEC5-4868-5ED0762E8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4A81D-7A8D-0320-B34E-E3866F28083B}"/>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124050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0EE3-3E85-AEE4-A0B2-A789327EA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A3A89-6335-DDDB-390F-ADDDF041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96B98-F79C-2750-A631-2CE79FAF5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40D9AD-9BCE-5FDE-89AE-3452C481CED4}"/>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6" name="Footer Placeholder 5">
            <a:extLst>
              <a:ext uri="{FF2B5EF4-FFF2-40B4-BE49-F238E27FC236}">
                <a16:creationId xmlns:a16="http://schemas.microsoft.com/office/drawing/2014/main" id="{589CA80F-1374-B544-5297-5E2510562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69F2-D908-B26F-990E-2A47E348B8AE}"/>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131059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90F-F729-93A2-08FC-31B3FA6971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4030CF-BDE0-0272-C8A9-57480430B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1A43B7-0E6C-4FAA-5966-0EA436ED0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9FBCB-C039-D832-D8B6-3FA868E99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87D3F-BEF7-24BB-5212-B221ECCD2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6B6D2-FD98-64B6-89F8-5FF3CBC98CF6}"/>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8" name="Footer Placeholder 7">
            <a:extLst>
              <a:ext uri="{FF2B5EF4-FFF2-40B4-BE49-F238E27FC236}">
                <a16:creationId xmlns:a16="http://schemas.microsoft.com/office/drawing/2014/main" id="{49FCF2F8-1949-2772-88C1-1A07AD2E4E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D60302-EE90-D989-90C0-8F060ED7D29F}"/>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82396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42F8-AA3B-9589-6AFE-EEA1D91398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D32CEB-6549-E8DE-5347-3CD2F4F58A2A}"/>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4" name="Footer Placeholder 3">
            <a:extLst>
              <a:ext uri="{FF2B5EF4-FFF2-40B4-BE49-F238E27FC236}">
                <a16:creationId xmlns:a16="http://schemas.microsoft.com/office/drawing/2014/main" id="{8739B785-D503-25CE-5D40-97A2545BC4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A4562F-4932-6376-1A4F-2406D5D8D3BB}"/>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303975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004D0-2B91-2AA3-DBD0-78DEAD74700F}"/>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3" name="Footer Placeholder 2">
            <a:extLst>
              <a:ext uri="{FF2B5EF4-FFF2-40B4-BE49-F238E27FC236}">
                <a16:creationId xmlns:a16="http://schemas.microsoft.com/office/drawing/2014/main" id="{D5CBF014-A911-132F-BFBC-D784FAB5EC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FE361C-CA87-6DA2-CAD3-3DA3BA41930E}"/>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77071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B293-7A63-9B60-A6BB-EF29735F9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197D1F-D64D-D6EA-7C0B-072D9072C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87C8DA-540C-BA5B-63D2-5ED2DCA3C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F0FC-3351-6D1A-0E95-9DFBA83566BE}"/>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6" name="Footer Placeholder 5">
            <a:extLst>
              <a:ext uri="{FF2B5EF4-FFF2-40B4-BE49-F238E27FC236}">
                <a16:creationId xmlns:a16="http://schemas.microsoft.com/office/drawing/2014/main" id="{71EA546D-44EE-6D72-35D6-CFFCD1CCA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A1684-8580-4E44-A096-C3E23B77AB11}"/>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225475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5487-222D-5419-AD16-8413347FF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F3EF23-F956-9158-7BFC-73A80C328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EDB97-D1C6-95AD-0D2D-B045086FF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9032F-7815-A628-42E9-B2335278B2EC}"/>
              </a:ext>
            </a:extLst>
          </p:cNvPr>
          <p:cNvSpPr>
            <a:spLocks noGrp="1"/>
          </p:cNvSpPr>
          <p:nvPr>
            <p:ph type="dt" sz="half" idx="10"/>
          </p:nvPr>
        </p:nvSpPr>
        <p:spPr/>
        <p:txBody>
          <a:bodyPr/>
          <a:lstStyle/>
          <a:p>
            <a:fld id="{00594A07-36E3-4C97-BADF-B97F3CF3D5B1}" type="datetimeFigureOut">
              <a:rPr lang="en-US" smtClean="0"/>
              <a:t>5/16/2023</a:t>
            </a:fld>
            <a:endParaRPr lang="en-US"/>
          </a:p>
        </p:txBody>
      </p:sp>
      <p:sp>
        <p:nvSpPr>
          <p:cNvPr id="6" name="Footer Placeholder 5">
            <a:extLst>
              <a:ext uri="{FF2B5EF4-FFF2-40B4-BE49-F238E27FC236}">
                <a16:creationId xmlns:a16="http://schemas.microsoft.com/office/drawing/2014/main" id="{FAC87AC4-B88C-6297-A202-83BE8EC8D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AFA2C-4CF1-34B3-E889-7AB082213FDE}"/>
              </a:ext>
            </a:extLst>
          </p:cNvPr>
          <p:cNvSpPr>
            <a:spLocks noGrp="1"/>
          </p:cNvSpPr>
          <p:nvPr>
            <p:ph type="sldNum" sz="quarter" idx="12"/>
          </p:nvPr>
        </p:nvSpPr>
        <p:spPr/>
        <p:txBody>
          <a:bodyPr/>
          <a:lstStyle/>
          <a:p>
            <a:fld id="{C71A07AB-45B4-40DF-8E35-6D3A56848E37}" type="slidenum">
              <a:rPr lang="en-US" smtClean="0"/>
              <a:t>‹#›</a:t>
            </a:fld>
            <a:endParaRPr lang="en-US"/>
          </a:p>
        </p:txBody>
      </p:sp>
    </p:spTree>
    <p:extLst>
      <p:ext uri="{BB962C8B-B14F-4D97-AF65-F5344CB8AC3E}">
        <p14:creationId xmlns:p14="http://schemas.microsoft.com/office/powerpoint/2010/main" val="12936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DEC88-C2C3-C73C-BA57-37D422DF5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0F7876-0406-8AB1-80FE-CD5A6D2B3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523BD-2F69-4CA6-FB4D-2D33C9CC9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94A07-36E3-4C97-BADF-B97F3CF3D5B1}" type="datetimeFigureOut">
              <a:rPr lang="en-US" smtClean="0"/>
              <a:t>5/16/2023</a:t>
            </a:fld>
            <a:endParaRPr lang="en-US"/>
          </a:p>
        </p:txBody>
      </p:sp>
      <p:sp>
        <p:nvSpPr>
          <p:cNvPr id="5" name="Footer Placeholder 4">
            <a:extLst>
              <a:ext uri="{FF2B5EF4-FFF2-40B4-BE49-F238E27FC236}">
                <a16:creationId xmlns:a16="http://schemas.microsoft.com/office/drawing/2014/main" id="{04426143-0E7B-4969-1040-DA5BB0DA4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D0B122-3E34-1DD0-B90D-1A92C46F1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A07AB-45B4-40DF-8E35-6D3A56848E37}" type="slidenum">
              <a:rPr lang="en-US" smtClean="0"/>
              <a:t>‹#›</a:t>
            </a:fld>
            <a:endParaRPr lang="en-US"/>
          </a:p>
        </p:txBody>
      </p:sp>
    </p:spTree>
    <p:extLst>
      <p:ext uri="{BB962C8B-B14F-4D97-AF65-F5344CB8AC3E}">
        <p14:creationId xmlns:p14="http://schemas.microsoft.com/office/powerpoint/2010/main" val="171076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6">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58">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0">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5" name="Picture 64">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pic>
        <p:nvPicPr>
          <p:cNvPr id="5" name="Picture 4">
            <a:extLst>
              <a:ext uri="{FF2B5EF4-FFF2-40B4-BE49-F238E27FC236}">
                <a16:creationId xmlns:a16="http://schemas.microsoft.com/office/drawing/2014/main" id="{FF331915-B16B-59EA-20E5-C43C5DF33F1D}"/>
              </a:ext>
            </a:extLst>
          </p:cNvPr>
          <p:cNvPicPr>
            <a:picLocks noChangeAspect="1"/>
          </p:cNvPicPr>
          <p:nvPr/>
        </p:nvPicPr>
        <p:blipFill rotWithShape="1">
          <a:blip r:embed="rId3">
            <a:alphaModFix amt="60000"/>
          </a:blip>
          <a:srcRect t="23968"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27F508AD-DD1D-84CD-CBAD-38376DC881D7}"/>
              </a:ext>
            </a:extLst>
          </p:cNvPr>
          <p:cNvSpPr>
            <a:spLocks noGrp="1"/>
          </p:cNvSpPr>
          <p:nvPr>
            <p:ph type="ctrTitle"/>
          </p:nvPr>
        </p:nvSpPr>
        <p:spPr>
          <a:xfrm>
            <a:off x="1191965" y="552807"/>
            <a:ext cx="9801854" cy="2790331"/>
          </a:xfrm>
        </p:spPr>
        <p:txBody>
          <a:bodyPr vert="horz" lIns="91440" tIns="45720" rIns="91440" bIns="45720" rtlCol="0" anchor="b">
            <a:normAutofit/>
          </a:bodyPr>
          <a:lstStyle/>
          <a:p>
            <a:r>
              <a:rPr lang="en-US" sz="4800">
                <a:solidFill>
                  <a:srgbClr val="FFFFFF"/>
                </a:solidFill>
              </a:rPr>
              <a:t>Plagiarism detection </a:t>
            </a:r>
          </a:p>
        </p:txBody>
      </p:sp>
      <p:sp>
        <p:nvSpPr>
          <p:cNvPr id="3" name="Subtitle 2">
            <a:extLst>
              <a:ext uri="{FF2B5EF4-FFF2-40B4-BE49-F238E27FC236}">
                <a16:creationId xmlns:a16="http://schemas.microsoft.com/office/drawing/2014/main" id="{34215AB3-A66B-DAEA-4E84-08178439FEB1}"/>
              </a:ext>
            </a:extLst>
          </p:cNvPr>
          <p:cNvSpPr>
            <a:spLocks noGrp="1"/>
          </p:cNvSpPr>
          <p:nvPr>
            <p:ph type="subTitle" idx="1"/>
          </p:nvPr>
        </p:nvSpPr>
        <p:spPr>
          <a:xfrm>
            <a:off x="1191966" y="3510476"/>
            <a:ext cx="9801854" cy="2614231"/>
          </a:xfrm>
        </p:spPr>
        <p:txBody>
          <a:bodyPr vert="horz" lIns="91440" tIns="45720" rIns="91440" bIns="45720" rtlCol="0" anchor="t">
            <a:normAutofit/>
          </a:bodyPr>
          <a:lstStyle/>
          <a:p>
            <a:pPr indent="-228600">
              <a:buFont typeface="Arial" panose="020B0604020202020204" pitchFamily="34" charset="0"/>
              <a:buChar char="•"/>
            </a:pPr>
            <a:r>
              <a:rPr lang="en-US" sz="1800">
                <a:solidFill>
                  <a:srgbClr val="FFFFFF"/>
                </a:solidFill>
              </a:rPr>
              <a:t>Sinh Viên : Tạ Xuân Kiên </a:t>
            </a:r>
          </a:p>
          <a:p>
            <a:pPr indent="-228600">
              <a:buFont typeface="Arial" panose="020B0604020202020204" pitchFamily="34" charset="0"/>
              <a:buChar char="•"/>
            </a:pPr>
            <a:r>
              <a:rPr lang="en-US" sz="1800">
                <a:solidFill>
                  <a:srgbClr val="FFFFFF"/>
                </a:solidFill>
              </a:rPr>
              <a:t>Ngành &amp; Khóa : Công Nghệ Thông Tin K43 </a:t>
            </a:r>
          </a:p>
          <a:p>
            <a:pPr indent="-228600">
              <a:buFont typeface="Arial" panose="020B0604020202020204" pitchFamily="34" charset="0"/>
              <a:buChar char="•"/>
            </a:pPr>
            <a:r>
              <a:rPr lang="en-US" sz="1800">
                <a:solidFill>
                  <a:srgbClr val="FFFFFF"/>
                </a:solidFill>
              </a:rPr>
              <a:t>Lớp : Công Nghệ Thông Tin K43C </a:t>
            </a:r>
          </a:p>
          <a:p>
            <a:pPr indent="-228600">
              <a:buFont typeface="Arial" panose="020B0604020202020204" pitchFamily="34" charset="0"/>
              <a:buChar char="•"/>
            </a:pPr>
            <a:r>
              <a:rPr lang="en-US" sz="1800">
                <a:solidFill>
                  <a:srgbClr val="FFFFFF"/>
                </a:solidFill>
              </a:rPr>
              <a:t>Giảng Viên : TS. Lê Quang Hùng</a:t>
            </a:r>
          </a:p>
        </p:txBody>
      </p:sp>
    </p:spTree>
    <p:extLst>
      <p:ext uri="{BB962C8B-B14F-4D97-AF65-F5344CB8AC3E}">
        <p14:creationId xmlns:p14="http://schemas.microsoft.com/office/powerpoint/2010/main" val="117641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A9A64-D672-3D5A-8EFA-4894C55A4FE0}"/>
              </a:ext>
            </a:extLst>
          </p:cNvPr>
          <p:cNvSpPr>
            <a:spLocks noGrp="1"/>
          </p:cNvSpPr>
          <p:nvPr>
            <p:ph type="title"/>
          </p:nvPr>
        </p:nvSpPr>
        <p:spPr>
          <a:xfrm>
            <a:off x="838200" y="3513931"/>
            <a:ext cx="3143250" cy="2601119"/>
          </a:xfrm>
        </p:spPr>
        <p:txBody>
          <a:bodyPr anchor="t">
            <a:normAutofit/>
          </a:bodyPr>
          <a:lstStyle/>
          <a:p>
            <a:pPr algn="ctr"/>
            <a:r>
              <a:rPr lang="en-US" sz="4000"/>
              <a:t>Kết quả</a:t>
            </a:r>
          </a:p>
        </p:txBody>
      </p:sp>
      <p:graphicFrame>
        <p:nvGraphicFramePr>
          <p:cNvPr id="13" name="Content Placeholder 2">
            <a:extLst>
              <a:ext uri="{FF2B5EF4-FFF2-40B4-BE49-F238E27FC236}">
                <a16:creationId xmlns:a16="http://schemas.microsoft.com/office/drawing/2014/main" id="{B12F3092-876B-CB34-0B85-14B4F7705679}"/>
              </a:ext>
            </a:extLst>
          </p:cNvPr>
          <p:cNvGraphicFramePr>
            <a:graphicFrameLocks noGrp="1"/>
          </p:cNvGraphicFramePr>
          <p:nvPr>
            <p:ph idx="1"/>
          </p:nvPr>
        </p:nvGraphicFramePr>
        <p:xfrm>
          <a:off x="4200652" y="730249"/>
          <a:ext cx="7153147" cy="538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3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47B43D-72A3-57B7-1EA9-3994DF5CD49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7052" b="16698"/>
          <a:stretch/>
        </p:blipFill>
        <p:spPr>
          <a:xfrm>
            <a:off x="20" y="-149289"/>
            <a:ext cx="12191980" cy="6857999"/>
          </a:xfrm>
          <a:prstGeom prst="rect">
            <a:avLst/>
          </a:prstGeom>
        </p:spPr>
      </p:pic>
      <p:sp>
        <p:nvSpPr>
          <p:cNvPr id="2" name="Title 1">
            <a:extLst>
              <a:ext uri="{FF2B5EF4-FFF2-40B4-BE49-F238E27FC236}">
                <a16:creationId xmlns:a16="http://schemas.microsoft.com/office/drawing/2014/main" id="{342E233B-78D0-3A9D-BD4F-8B35A477D47B}"/>
              </a:ext>
            </a:extLst>
          </p:cNvPr>
          <p:cNvSpPr>
            <a:spLocks noGrp="1"/>
          </p:cNvSpPr>
          <p:nvPr>
            <p:ph type="title"/>
          </p:nvPr>
        </p:nvSpPr>
        <p:spPr>
          <a:xfrm>
            <a:off x="841249" y="941832"/>
            <a:ext cx="10506456" cy="2057400"/>
          </a:xfrm>
        </p:spPr>
        <p:txBody>
          <a:bodyPr anchor="b">
            <a:normAutofit/>
          </a:bodyPr>
          <a:lstStyle/>
          <a:p>
            <a:r>
              <a:rPr lang="en-US" sz="5000" b="0" i="0">
                <a:ln w="22225">
                  <a:solidFill>
                    <a:srgbClr val="FFFFFF"/>
                  </a:solidFill>
                </a:ln>
                <a:effectLst/>
                <a:latin typeface="Söhne"/>
              </a:rPr>
              <a:t>Kết luận</a:t>
            </a:r>
            <a:endParaRPr lang="en-US" sz="5000">
              <a:ln w="22225">
                <a:solidFill>
                  <a:srgbClr val="FFFFFF"/>
                </a:solidFill>
              </a:ln>
            </a:endParaRPr>
          </a:p>
        </p:txBody>
      </p:sp>
      <p:sp>
        <p:nvSpPr>
          <p:cNvPr id="64" name="Rectangle 6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6" name="Rectangle 6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4912471-4870-A741-D76E-108FDB363944}"/>
              </a:ext>
            </a:extLst>
          </p:cNvPr>
          <p:cNvSpPr>
            <a:spLocks noGrp="1"/>
          </p:cNvSpPr>
          <p:nvPr>
            <p:ph idx="1"/>
          </p:nvPr>
        </p:nvSpPr>
        <p:spPr>
          <a:xfrm>
            <a:off x="841248" y="3502152"/>
            <a:ext cx="10506456" cy="2670048"/>
          </a:xfrm>
        </p:spPr>
        <p:txBody>
          <a:bodyPr>
            <a:normAutofit/>
          </a:bodyPr>
          <a:lstStyle/>
          <a:p>
            <a:pPr>
              <a:buFont typeface="Arial" panose="020B0604020202020204" pitchFamily="34" charset="0"/>
              <a:buChar char="•"/>
            </a:pPr>
            <a:r>
              <a:rPr lang="vi-VN" sz="2000" b="0" i="0">
                <a:effectLst/>
                <a:latin typeface="Söhne"/>
              </a:rPr>
              <a:t>Tóm tắt lại về ứng dụng nhận dạng đạo văn</a:t>
            </a:r>
          </a:p>
          <a:p>
            <a:pPr>
              <a:buFont typeface="Arial" panose="020B0604020202020204" pitchFamily="34" charset="0"/>
              <a:buChar char="•"/>
            </a:pPr>
            <a:r>
              <a:rPr lang="vi-VN" sz="2000" b="0" i="0">
                <a:effectLst/>
                <a:latin typeface="Söhne"/>
              </a:rPr>
              <a:t>Tính năng, lợi ích, cách sử dụng và các lưu ý khi sử dụng</a:t>
            </a:r>
            <a:endParaRPr lang="en-US" sz="2000" dirty="0"/>
          </a:p>
        </p:txBody>
      </p:sp>
    </p:spTree>
    <p:extLst>
      <p:ext uri="{BB962C8B-B14F-4D97-AF65-F5344CB8AC3E}">
        <p14:creationId xmlns:p14="http://schemas.microsoft.com/office/powerpoint/2010/main" val="1313788956"/>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4965F-F534-C98A-8297-CA7EC736C82D}"/>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Söhne"/>
              </a:rPr>
              <a:t>Lời giới thiệu:</a:t>
            </a:r>
            <a:endParaRPr lang="en-US">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D7F146-E8F2-866B-8913-8BE9C78A308A}"/>
              </a:ext>
            </a:extLst>
          </p:cNvPr>
          <p:cNvSpPr>
            <a:spLocks noGrp="1"/>
          </p:cNvSpPr>
          <p:nvPr>
            <p:ph idx="1"/>
          </p:nvPr>
        </p:nvSpPr>
        <p:spPr>
          <a:xfrm>
            <a:off x="4447308" y="591344"/>
            <a:ext cx="6906491" cy="5585619"/>
          </a:xfrm>
        </p:spPr>
        <p:txBody>
          <a:bodyPr anchor="ctr">
            <a:normAutofit/>
          </a:bodyPr>
          <a:lstStyle/>
          <a:p>
            <a:pPr marL="0" indent="0">
              <a:buNone/>
            </a:pPr>
            <a:r>
              <a:rPr lang="vi-VN" sz="2400">
                <a:latin typeface="Söhne"/>
              </a:rPr>
              <a:t>Đạo văn là một trong những vấn nạn trong môi trường học thuật. Với sự phát triển nhanh chóng của </a:t>
            </a:r>
            <a:r>
              <a:rPr lang="vi-VN" sz="2400" err="1">
                <a:latin typeface="Söhne"/>
              </a:rPr>
              <a:t>Internet</a:t>
            </a:r>
            <a:r>
              <a:rPr lang="vi-VN" sz="2400">
                <a:latin typeface="Söhne"/>
              </a:rPr>
              <a:t> và các thiết bị Công nghệ thông tin (CNTT), việc đạo văn gần đây đã được thực hiện rất dễ dàng. Người vi phạm có nhiều phương tiện để tìm kiếm và ăn cắp nội dung hay ý tưởng của người khác bởi vì những nghiên cứu và ý tưởng gần như có sẵn rất nhiều trên mạng </a:t>
            </a:r>
            <a:r>
              <a:rPr lang="vi-VN" sz="2400" err="1">
                <a:latin typeface="Söhne"/>
              </a:rPr>
              <a:t>Internet</a:t>
            </a:r>
            <a:r>
              <a:rPr lang="vi-VN" sz="2400">
                <a:latin typeface="Söhne"/>
              </a:rPr>
              <a:t>. Hơn nữa, họ cũng tận dụng kỹ thuật của CNTT để dấu việc đạo văn của họ. Ở Việt Nam, đạo văn là một trong những mối quan tâm đặc biệt trong hầu hết các trường đại học. Mỗi trường đại học có chính sách riêng về đạo văn của mình để ngăn chặn sinh viên đạo luận văn, tài liệu học thuật. Tuy nhiên, đạo văn vẫn còn tồn tại và có chiều hướng gia tăng trong học đường ở Việt Nam</a:t>
            </a:r>
            <a:r>
              <a:rPr lang="en-US" sz="2400" b="0" i="0">
                <a:effectLst/>
                <a:latin typeface="Söhne"/>
              </a:rPr>
              <a:t>.</a:t>
            </a:r>
            <a:endParaRPr lang="en-US" sz="2400"/>
          </a:p>
        </p:txBody>
      </p:sp>
    </p:spTree>
    <p:extLst>
      <p:ext uri="{BB962C8B-B14F-4D97-AF65-F5344CB8AC3E}">
        <p14:creationId xmlns:p14="http://schemas.microsoft.com/office/powerpoint/2010/main" val="2160594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E4415C-8374-2395-791F-79E27D9CD7F1}"/>
              </a:ext>
            </a:extLst>
          </p:cNvPr>
          <p:cNvSpPr>
            <a:spLocks noGrp="1"/>
          </p:cNvSpPr>
          <p:nvPr>
            <p:ph type="title"/>
          </p:nvPr>
        </p:nvSpPr>
        <p:spPr>
          <a:xfrm>
            <a:off x="1383564" y="348865"/>
            <a:ext cx="9718111" cy="1576446"/>
          </a:xfrm>
        </p:spPr>
        <p:txBody>
          <a:bodyPr anchor="ctr">
            <a:normAutofit/>
          </a:bodyPr>
          <a:lstStyle/>
          <a:p>
            <a:r>
              <a:rPr lang="vi-VN" sz="4000" b="1">
                <a:solidFill>
                  <a:srgbClr val="FFFFFF"/>
                </a:solidFill>
                <a:effectLst/>
                <a:latin typeface="Times New Roman" panose="02020603050405020304" pitchFamily="18" charset="0"/>
                <a:ea typeface="Times New Roman" panose="02020603050405020304" pitchFamily="18" charset="0"/>
              </a:rPr>
              <a:t>Phát biểu bài toán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5516619-4DFD-0BD2-532B-DF16EE874314}"/>
              </a:ext>
            </a:extLst>
          </p:cNvPr>
          <p:cNvGraphicFramePr>
            <a:graphicFrameLocks noGrp="1"/>
          </p:cNvGraphicFramePr>
          <p:nvPr>
            <p:ph idx="1"/>
            <p:extLst>
              <p:ext uri="{D42A27DB-BD31-4B8C-83A1-F6EECF244321}">
                <p14:modId xmlns:p14="http://schemas.microsoft.com/office/powerpoint/2010/main" val="44077908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90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369A55-2FCC-A59B-5B7E-9198D8C1A3A2}"/>
              </a:ext>
            </a:extLst>
          </p:cNvPr>
          <p:cNvSpPr>
            <a:spLocks noGrp="1"/>
          </p:cNvSpPr>
          <p:nvPr>
            <p:ph type="title"/>
          </p:nvPr>
        </p:nvSpPr>
        <p:spPr>
          <a:xfrm>
            <a:off x="371094" y="1161288"/>
            <a:ext cx="3438144" cy="1239012"/>
          </a:xfrm>
        </p:spPr>
        <p:txBody>
          <a:bodyPr anchor="ctr">
            <a:normAutofit/>
          </a:bodyPr>
          <a:lstStyle/>
          <a:p>
            <a:r>
              <a:rPr lang="en-US" sz="2800"/>
              <a:t>Các phương thức </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F8C63D-5D35-BB79-0797-6B81B019A56A}"/>
              </a:ext>
            </a:extLst>
          </p:cNvPr>
          <p:cNvSpPr>
            <a:spLocks noGrp="1"/>
          </p:cNvSpPr>
          <p:nvPr>
            <p:ph idx="1"/>
          </p:nvPr>
        </p:nvSpPr>
        <p:spPr>
          <a:xfrm>
            <a:off x="371094" y="2718054"/>
            <a:ext cx="3438906" cy="3207258"/>
          </a:xfrm>
        </p:spPr>
        <p:txBody>
          <a:bodyPr anchor="t">
            <a:normAutofit/>
          </a:bodyPr>
          <a:lstStyle/>
          <a:p>
            <a:pPr marL="0" indent="0">
              <a:buNone/>
            </a:pPr>
            <a:r>
              <a:rPr lang="vi-VN" sz="1700">
                <a:effectLst/>
                <a:latin typeface="Times New Roman" panose="02020603050405020304" pitchFamily="18" charset="0"/>
                <a:ea typeface="Arial" panose="020B0604020202020204" pitchFamily="34" charset="0"/>
                <a:cs typeface="Times New Roman" panose="02020603050405020304" pitchFamily="18" charset="0"/>
              </a:rPr>
              <a:t>Đo độ đồng dạng văn bản (Text similarity measurement):</a:t>
            </a:r>
            <a:endParaRPr lang="en-US" sz="1700">
              <a:effectLst/>
              <a:latin typeface="Arial" panose="020B0604020202020204" pitchFamily="34" charset="0"/>
              <a:ea typeface="Arial" panose="020B0604020202020204" pitchFamily="34" charset="0"/>
              <a:cs typeface="Times New Roman" panose="02020603050405020304" pitchFamily="18" charset="0"/>
            </a:endParaRPr>
          </a:p>
          <a:p>
            <a:pPr marL="0" indent="0">
              <a:buNone/>
            </a:pPr>
            <a:endParaRPr lang="en-US" sz="1700"/>
          </a:p>
        </p:txBody>
      </p:sp>
      <p:pic>
        <p:nvPicPr>
          <p:cNvPr id="7" name="Picture 6">
            <a:extLst>
              <a:ext uri="{FF2B5EF4-FFF2-40B4-BE49-F238E27FC236}">
                <a16:creationId xmlns:a16="http://schemas.microsoft.com/office/drawing/2014/main" id="{E565E7B3-5F22-C34D-F6DA-5A7BBEE4058A}"/>
              </a:ext>
            </a:extLst>
          </p:cNvPr>
          <p:cNvPicPr>
            <a:picLocks noChangeAspect="1"/>
          </p:cNvPicPr>
          <p:nvPr/>
        </p:nvPicPr>
        <p:blipFill>
          <a:blip r:embed="rId2"/>
          <a:stretch>
            <a:fillRect/>
          </a:stretch>
        </p:blipFill>
        <p:spPr>
          <a:xfrm>
            <a:off x="4901184" y="1462881"/>
            <a:ext cx="6922008" cy="4032821"/>
          </a:xfrm>
          <a:prstGeom prst="rect">
            <a:avLst/>
          </a:prstGeom>
        </p:spPr>
      </p:pic>
    </p:spTree>
    <p:extLst>
      <p:ext uri="{BB962C8B-B14F-4D97-AF65-F5344CB8AC3E}">
        <p14:creationId xmlns:p14="http://schemas.microsoft.com/office/powerpoint/2010/main" val="37381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E20FE4-CAC6-B154-EBD3-52B96F60F065}"/>
              </a:ext>
            </a:extLst>
          </p:cNvPr>
          <p:cNvSpPr>
            <a:spLocks noGrp="1"/>
          </p:cNvSpPr>
          <p:nvPr>
            <p:ph type="title"/>
          </p:nvPr>
        </p:nvSpPr>
        <p:spPr>
          <a:xfrm>
            <a:off x="371094" y="1161288"/>
            <a:ext cx="3438144" cy="1239012"/>
          </a:xfrm>
        </p:spPr>
        <p:txBody>
          <a:bodyPr anchor="ctr">
            <a:normAutofit/>
          </a:bodyPr>
          <a:lstStyle/>
          <a:p>
            <a:r>
              <a:rPr lang="en-US" sz="2800"/>
              <a:t>Các phương thức </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AB9998-B5E6-7E5C-975C-1FAD77DD80F9}"/>
              </a:ext>
            </a:extLst>
          </p:cNvPr>
          <p:cNvSpPr>
            <a:spLocks noGrp="1"/>
          </p:cNvSpPr>
          <p:nvPr>
            <p:ph idx="1"/>
          </p:nvPr>
        </p:nvSpPr>
        <p:spPr>
          <a:xfrm>
            <a:off x="371094" y="2718054"/>
            <a:ext cx="3438906" cy="3207258"/>
          </a:xfrm>
        </p:spPr>
        <p:txBody>
          <a:bodyPr anchor="t">
            <a:normAutofit/>
          </a:bodyPr>
          <a:lstStyle/>
          <a:p>
            <a:r>
              <a:rPr lang="en-US" sz="1700">
                <a:effectLst/>
                <a:latin typeface="Times New Roman" panose="02020603050405020304" pitchFamily="18" charset="0"/>
                <a:ea typeface="Arial" panose="020B0604020202020204" pitchFamily="34" charset="0"/>
              </a:rPr>
              <a:t>Phương pháp phân loại văn bản</a:t>
            </a:r>
            <a:endParaRPr lang="en-US" sz="1700"/>
          </a:p>
        </p:txBody>
      </p:sp>
      <p:pic>
        <p:nvPicPr>
          <p:cNvPr id="5" name="Picture 4">
            <a:extLst>
              <a:ext uri="{FF2B5EF4-FFF2-40B4-BE49-F238E27FC236}">
                <a16:creationId xmlns:a16="http://schemas.microsoft.com/office/drawing/2014/main" id="{A9CF779D-9872-2531-4031-5B6A6D588F7F}"/>
              </a:ext>
            </a:extLst>
          </p:cNvPr>
          <p:cNvPicPr>
            <a:picLocks noChangeAspect="1"/>
          </p:cNvPicPr>
          <p:nvPr/>
        </p:nvPicPr>
        <p:blipFill>
          <a:blip r:embed="rId2"/>
          <a:stretch>
            <a:fillRect/>
          </a:stretch>
        </p:blipFill>
        <p:spPr>
          <a:xfrm>
            <a:off x="4901184" y="1296067"/>
            <a:ext cx="6922008" cy="4366449"/>
          </a:xfrm>
          <a:prstGeom prst="rect">
            <a:avLst/>
          </a:prstGeom>
        </p:spPr>
      </p:pic>
    </p:spTree>
    <p:extLst>
      <p:ext uri="{BB962C8B-B14F-4D97-AF65-F5344CB8AC3E}">
        <p14:creationId xmlns:p14="http://schemas.microsoft.com/office/powerpoint/2010/main" val="195309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0591E8-0E29-1D35-5522-ED32683CA644}"/>
              </a:ext>
            </a:extLst>
          </p:cNvPr>
          <p:cNvSpPr>
            <a:spLocks noGrp="1"/>
          </p:cNvSpPr>
          <p:nvPr>
            <p:ph type="title"/>
          </p:nvPr>
        </p:nvSpPr>
        <p:spPr>
          <a:xfrm>
            <a:off x="826396" y="586855"/>
            <a:ext cx="4230100" cy="3387497"/>
          </a:xfrm>
        </p:spPr>
        <p:txBody>
          <a:bodyPr anchor="b">
            <a:normAutofit/>
          </a:bodyPr>
          <a:lstStyle/>
          <a:p>
            <a:pPr algn="r"/>
            <a:r>
              <a:rPr lang="vi-VN" sz="400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Úng dụng Nhận dạng đạo văn</a:t>
            </a:r>
            <a:endParaRPr lang="en-US" sz="4000">
              <a:solidFill>
                <a:srgbClr val="FFFFFF"/>
              </a:solidFill>
            </a:endParaRPr>
          </a:p>
        </p:txBody>
      </p:sp>
      <p:sp>
        <p:nvSpPr>
          <p:cNvPr id="3" name="Content Placeholder 2">
            <a:extLst>
              <a:ext uri="{FF2B5EF4-FFF2-40B4-BE49-F238E27FC236}">
                <a16:creationId xmlns:a16="http://schemas.microsoft.com/office/drawing/2014/main" id="{7B5B2355-FEB2-7D2F-F372-FC14A1040D5F}"/>
              </a:ext>
            </a:extLst>
          </p:cNvPr>
          <p:cNvSpPr>
            <a:spLocks noGrp="1"/>
          </p:cNvSpPr>
          <p:nvPr>
            <p:ph idx="1"/>
          </p:nvPr>
        </p:nvSpPr>
        <p:spPr>
          <a:xfrm>
            <a:off x="6503158" y="649480"/>
            <a:ext cx="4862447" cy="5546047"/>
          </a:xfrm>
        </p:spPr>
        <p:txBody>
          <a:bodyPr anchor="ctr">
            <a:normAutofit/>
          </a:bodyPr>
          <a:lstStyle/>
          <a:p>
            <a:endParaRPr lang="en-US" sz="2000"/>
          </a:p>
        </p:txBody>
      </p:sp>
    </p:spTree>
    <p:extLst>
      <p:ext uri="{BB962C8B-B14F-4D97-AF65-F5344CB8AC3E}">
        <p14:creationId xmlns:p14="http://schemas.microsoft.com/office/powerpoint/2010/main" val="42306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624993F-E7A6-21DD-1320-C3AED7058E2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effectLst/>
                <a:latin typeface="+mj-lt"/>
                <a:ea typeface="+mj-ea"/>
                <a:cs typeface="+mj-cs"/>
              </a:rPr>
              <a:t>Phương pháp sử dụng:</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A49D64F0-FAD5-B30C-980A-85B952DBC532}"/>
              </a:ext>
            </a:extLst>
          </p:cNvPr>
          <p:cNvSpPr>
            <a:spLocks noGrp="1"/>
          </p:cNvSpPr>
          <p:nvPr>
            <p:ph idx="1"/>
          </p:nvPr>
        </p:nvSpPr>
        <p:spPr>
          <a:xfrm>
            <a:off x="660042" y="806824"/>
            <a:ext cx="2919738" cy="1494117"/>
          </a:xfrm>
        </p:spPr>
        <p:txBody>
          <a:bodyPr vert="horz" lIns="91440" tIns="45720" rIns="91440" bIns="45720" rtlCol="0" anchor="b">
            <a:normAutofit/>
          </a:bodyPr>
          <a:lstStyle/>
          <a:p>
            <a:pPr marL="0" indent="0">
              <a:buNone/>
            </a:pPr>
            <a:r>
              <a:rPr lang="en-US" sz="2000" kern="1200">
                <a:solidFill>
                  <a:srgbClr val="FFFFFF"/>
                </a:solidFill>
                <a:effectLst/>
                <a:latin typeface="+mn-lt"/>
                <a:ea typeface="+mn-ea"/>
                <a:cs typeface="+mn-cs"/>
              </a:rPr>
              <a:t>Phương pháp đo độ đồng dạng văn bản (Text similarity measurement):</a:t>
            </a:r>
          </a:p>
        </p:txBody>
      </p:sp>
      <p:pic>
        <p:nvPicPr>
          <p:cNvPr id="4" name="Picture 3" descr="A picture containing text, screenshot, font, line&#10;&#10;Description automatically generated">
            <a:extLst>
              <a:ext uri="{FF2B5EF4-FFF2-40B4-BE49-F238E27FC236}">
                <a16:creationId xmlns:a16="http://schemas.microsoft.com/office/drawing/2014/main" id="{0E8FFCB4-56BB-CC3D-DA69-76F26DBE88E3}"/>
              </a:ext>
            </a:extLst>
          </p:cNvPr>
          <p:cNvPicPr>
            <a:picLocks noChangeAspect="1"/>
          </p:cNvPicPr>
          <p:nvPr/>
        </p:nvPicPr>
        <p:blipFill>
          <a:blip r:embed="rId2"/>
          <a:stretch>
            <a:fillRect/>
          </a:stretch>
        </p:blipFill>
        <p:spPr>
          <a:xfrm>
            <a:off x="4502428" y="1324109"/>
            <a:ext cx="7225748" cy="4209782"/>
          </a:xfrm>
          <a:prstGeom prst="rect">
            <a:avLst/>
          </a:prstGeom>
        </p:spPr>
      </p:pic>
    </p:spTree>
    <p:extLst>
      <p:ext uri="{BB962C8B-B14F-4D97-AF65-F5344CB8AC3E}">
        <p14:creationId xmlns:p14="http://schemas.microsoft.com/office/powerpoint/2010/main" val="246775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2718052-683B-4B9A-E27F-785A476B28AD}"/>
              </a:ext>
            </a:extLst>
          </p:cNvPr>
          <p:cNvSpPr>
            <a:spLocks noGrp="1"/>
          </p:cNvSpPr>
          <p:nvPr>
            <p:ph type="title"/>
          </p:nvPr>
        </p:nvSpPr>
        <p:spPr>
          <a:xfrm>
            <a:off x="1225292" y="1450655"/>
            <a:ext cx="3932030" cy="3956690"/>
          </a:xfrm>
        </p:spPr>
        <p:txBody>
          <a:bodyPr anchor="ctr">
            <a:normAutofit/>
          </a:bodyPr>
          <a:lstStyle/>
          <a:p>
            <a:r>
              <a:rPr lang="en-US" sz="68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Cách bước thực hiện:</a:t>
            </a:r>
            <a:endParaRPr lang="en-US" sz="6800">
              <a:solidFill>
                <a:schemeClr val="bg1"/>
              </a:solidFill>
            </a:endParaRP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FDF22B4-9CB6-8C12-1DB1-6F2796388AB2}"/>
              </a:ext>
            </a:extLst>
          </p:cNvPr>
          <p:cNvGraphicFramePr>
            <a:graphicFrameLocks noGrp="1"/>
          </p:cNvGraphicFramePr>
          <p:nvPr>
            <p:ph idx="1"/>
            <p:extLst>
              <p:ext uri="{D42A27DB-BD31-4B8C-83A1-F6EECF244321}">
                <p14:modId xmlns:p14="http://schemas.microsoft.com/office/powerpoint/2010/main" val="887016440"/>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09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Newspaper">
            <a:extLst>
              <a:ext uri="{FF2B5EF4-FFF2-40B4-BE49-F238E27FC236}">
                <a16:creationId xmlns:a16="http://schemas.microsoft.com/office/drawing/2014/main" id="{7A7330E3-D31D-DEF4-D48F-34173793E9AE}"/>
              </a:ext>
            </a:extLst>
          </p:cNvPr>
          <p:cNvPicPr>
            <a:picLocks noChangeAspect="1"/>
          </p:cNvPicPr>
          <p:nvPr/>
        </p:nvPicPr>
        <p:blipFill rotWithShape="1">
          <a:blip r:embed="rId2">
            <a:alphaModFix amt="35000"/>
          </a:blip>
          <a:srcRect t="504" b="15227"/>
          <a:stretch/>
        </p:blipFill>
        <p:spPr>
          <a:xfrm>
            <a:off x="20" y="10"/>
            <a:ext cx="12191980" cy="6857990"/>
          </a:xfrm>
          <a:prstGeom prst="rect">
            <a:avLst/>
          </a:prstGeom>
        </p:spPr>
      </p:pic>
      <p:sp>
        <p:nvSpPr>
          <p:cNvPr id="2" name="Title 1">
            <a:extLst>
              <a:ext uri="{FF2B5EF4-FFF2-40B4-BE49-F238E27FC236}">
                <a16:creationId xmlns:a16="http://schemas.microsoft.com/office/drawing/2014/main" id="{D24B7672-7019-5C53-BEBB-94A4029C9189}"/>
              </a:ext>
            </a:extLst>
          </p:cNvPr>
          <p:cNvSpPr>
            <a:spLocks noGrp="1"/>
          </p:cNvSpPr>
          <p:nvPr>
            <p:ph type="title"/>
          </p:nvPr>
        </p:nvSpPr>
        <p:spPr>
          <a:xfrm>
            <a:off x="838200" y="365125"/>
            <a:ext cx="10515600" cy="1325563"/>
          </a:xfrm>
        </p:spPr>
        <p:txBody>
          <a:bodyPr>
            <a:normAutofit/>
          </a:bodyPr>
          <a:lstStyle/>
          <a:p>
            <a:r>
              <a:rPr lang="vi-VN">
                <a:solidFill>
                  <a:srgbClr val="FFFFFF"/>
                </a:solidFill>
                <a:effectLst/>
                <a:latin typeface="Times New Roman" panose="02020603050405020304" pitchFamily="18" charset="0"/>
                <a:ea typeface="Arial" panose="020B0604020202020204" pitchFamily="34" charset="0"/>
              </a:rPr>
              <a:t>Thử Nghiệm</a:t>
            </a:r>
            <a:endParaRPr lang="en-US">
              <a:solidFill>
                <a:srgbClr val="FFFFFF"/>
              </a:solidFill>
            </a:endParaRPr>
          </a:p>
        </p:txBody>
      </p:sp>
      <p:sp>
        <p:nvSpPr>
          <p:cNvPr id="3" name="Content Placeholder 2">
            <a:extLst>
              <a:ext uri="{FF2B5EF4-FFF2-40B4-BE49-F238E27FC236}">
                <a16:creationId xmlns:a16="http://schemas.microsoft.com/office/drawing/2014/main" id="{E4F9E795-EE50-A482-359C-B3F7AFD59985}"/>
              </a:ext>
            </a:extLst>
          </p:cNvPr>
          <p:cNvSpPr>
            <a:spLocks noGrp="1"/>
          </p:cNvSpPr>
          <p:nvPr>
            <p:ph idx="1"/>
          </p:nvPr>
        </p:nvSpPr>
        <p:spPr>
          <a:xfrm>
            <a:off x="838200" y="1825625"/>
            <a:ext cx="10515600" cy="4351338"/>
          </a:xfrm>
        </p:spPr>
        <p:txBody>
          <a:bodyPr>
            <a:normAutofit/>
          </a:bodyPr>
          <a:lstStyle/>
          <a:p>
            <a:r>
              <a:rPr lang="en-US" sz="150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Text_1 : The issue of plagiarism has been strongly concerned in the past 10 years. This attention is paid so as to show respect to the brainpower of authors whose articles are referenced through books, newspapers, the Internet. These works, articles, scientific articles inherit a lot of data from previous articles. Authors may accidentally or intentionally completely copy a certain sentence belonged to the previous authors. Therefore, the command of justifying plagiarism is rising from scientific reports of students’ works, master's and doctoral essays. To solve this problem, we might trace every sentence in an article with references or apply anti-plagiarism software which is considered to be more advanced. To clarify the use of anti-plagiarism software, in this article we will study anti-plagiarism programs that are being used online today so that we can find out how they work and compare the features of each. The article will aim at specific comparisons in many aspects such as: features, operation, interface, usefulness of the program. We will know the advantages and disadvantage end of the articles so as to have accurate suggestions for the need of testing plagiarism from writings</a:t>
            </a:r>
            <a:endParaRPr lang="en-US" sz="1500">
              <a:solidFill>
                <a:srgbClr val="FFFFFF"/>
              </a:solidFill>
              <a:effectLst/>
              <a:latin typeface="Arial" panose="020B0604020202020204" pitchFamily="34" charset="0"/>
              <a:ea typeface="Arial" panose="020B0604020202020204" pitchFamily="34" charset="0"/>
              <a:cs typeface="Times New Roman" panose="02020603050405020304" pitchFamily="18" charset="0"/>
            </a:endParaRPr>
          </a:p>
          <a:p>
            <a:r>
              <a:rPr lang="en-US" sz="150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Text_2 :  The issue of plagiarism has been strongly concerned in the past 10 years. This attention is paid so as to show respect to the brainpower of authors whose articles are referenced through books, newspapers, the Internet. These works, articles, scientific articles inherit a lot of data from previous articles. Authors may accidentally or intentionally completely copy a certain sentence belonged to the previous authors. Therefore, the command of justifying plagiarism is rising from scientific reports of students’ works, master's and doctoral essays. To solve this problem, we might trace every sentence in an article with references or apply anti-plagiarism software which is considered to be more advanced. To clarify the use of anti-plagiarism software, in this article we will study anti-plagiarism programs that are being used online today so that we can find out how they work and compare the features of each. The article will aim at specific comparisons in many aspects such as: features, operation, interface, usefulness of the program. We will know the advantages and disadvantage end	</a:t>
            </a:r>
            <a:endParaRPr lang="en-US" sz="1500">
              <a:solidFill>
                <a:srgbClr val="FFFFFF"/>
              </a:solidFill>
              <a:effectLst/>
              <a:latin typeface="Arial" panose="020B0604020202020204" pitchFamily="34" charset="0"/>
              <a:ea typeface="Arial" panose="020B0604020202020204" pitchFamily="34" charset="0"/>
              <a:cs typeface="Times New Roman" panose="02020603050405020304" pitchFamily="18" charset="0"/>
            </a:endParaRPr>
          </a:p>
          <a:p>
            <a:endParaRPr lang="en-US" sz="1500">
              <a:solidFill>
                <a:srgbClr val="FFFFFF"/>
              </a:solidFill>
            </a:endParaRPr>
          </a:p>
        </p:txBody>
      </p:sp>
    </p:spTree>
    <p:extLst>
      <p:ext uri="{BB962C8B-B14F-4D97-AF65-F5344CB8AC3E}">
        <p14:creationId xmlns:p14="http://schemas.microsoft.com/office/powerpoint/2010/main" val="12350628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6D26CFC64FE24093AF24D370E79DB8" ma:contentTypeVersion="3" ma:contentTypeDescription="Create a new document." ma:contentTypeScope="" ma:versionID="9eeaef557253749e7cd7437023642fda">
  <xsd:schema xmlns:xsd="http://www.w3.org/2001/XMLSchema" xmlns:xs="http://www.w3.org/2001/XMLSchema" xmlns:p="http://schemas.microsoft.com/office/2006/metadata/properties" xmlns:ns3="2f0615ed-69a5-4211-8f76-eab1be72a99b" targetNamespace="http://schemas.microsoft.com/office/2006/metadata/properties" ma:root="true" ma:fieldsID="cc96a179a2f9a15b8fc8a4e66a6cb569" ns3:_="">
    <xsd:import namespace="2f0615ed-69a5-4211-8f76-eab1be72a99b"/>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0615ed-69a5-4211-8f76-eab1be72a9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f0615ed-69a5-4211-8f76-eab1be72a99b" xsi:nil="true"/>
  </documentManagement>
</p:properties>
</file>

<file path=customXml/itemProps1.xml><?xml version="1.0" encoding="utf-8"?>
<ds:datastoreItem xmlns:ds="http://schemas.openxmlformats.org/officeDocument/2006/customXml" ds:itemID="{2B0D6707-9571-4D43-865D-EA3046A598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0615ed-69a5-4211-8f76-eab1be72a9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A14300-14A3-4FFA-89FB-33FDA56C2B79}">
  <ds:schemaRefs>
    <ds:schemaRef ds:uri="http://schemas.microsoft.com/sharepoint/v3/contenttype/forms"/>
  </ds:schemaRefs>
</ds:datastoreItem>
</file>

<file path=customXml/itemProps3.xml><?xml version="1.0" encoding="utf-8"?>
<ds:datastoreItem xmlns:ds="http://schemas.openxmlformats.org/officeDocument/2006/customXml" ds:itemID="{2D20B94D-67F1-4009-844D-122143DCE773}">
  <ds:schemaRefs>
    <ds:schemaRef ds:uri="http://purl.org/dc/dcmitype/"/>
    <ds:schemaRef ds:uri="http://purl.org/dc/term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2f0615ed-69a5-4211-8f76-eab1be72a99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316</TotalTime>
  <Words>990</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Plagiarism detection </vt:lpstr>
      <vt:lpstr>Lời giới thiệu:</vt:lpstr>
      <vt:lpstr>Phát biểu bài toán</vt:lpstr>
      <vt:lpstr>Các phương thức </vt:lpstr>
      <vt:lpstr>Các phương thức </vt:lpstr>
      <vt:lpstr>Úng dụng Nhận dạng đạo văn</vt:lpstr>
      <vt:lpstr>Phương pháp sử dụng:</vt:lpstr>
      <vt:lpstr>Cách bước thực hiện:</vt:lpstr>
      <vt:lpstr>Thử Nghiệm</vt:lpstr>
      <vt:lpstr>Kết quả</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chatbot Telegram nhận dạng đạo văn</dc:title>
  <dc:creator>Kiên ML</dc:creator>
  <cp:lastModifiedBy>Kiên ML</cp:lastModifiedBy>
  <cp:revision>3</cp:revision>
  <dcterms:created xsi:type="dcterms:W3CDTF">2023-05-09T03:48:18Z</dcterms:created>
  <dcterms:modified xsi:type="dcterms:W3CDTF">2023-05-16T02:09:17Z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0x010100E36D26CFC64FE24093AF24D370E79DB8</vt:lpwstr>
  </property>
</Properties>
</file>