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148814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2761355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65789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879816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171445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5682178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576678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201175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50509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9E1C7BD0-B3EA-489C-A559-3C0982851FCA}" type="datetimeFigureOut">
              <a:rPr lang="es-MX" smtClean="0"/>
              <a:t>06/06/2025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851489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E1C7BD0-B3EA-489C-A559-3C0982851FCA}" type="datetimeFigureOut">
              <a:rPr lang="es-MX" smtClean="0"/>
              <a:t>06/06/2025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2459726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E1C7BD0-B3EA-489C-A559-3C0982851FCA}" type="datetimeFigureOut">
              <a:rPr lang="es-MX" smtClean="0"/>
              <a:t>06/06/2025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593100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E1C7BD0-B3EA-489C-A559-3C0982851FCA}" type="datetimeFigureOut">
              <a:rPr lang="es-MX" smtClean="0"/>
              <a:t>06/06/2025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313823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1C7BD0-B3EA-489C-A559-3C0982851FCA}" type="datetimeFigureOut">
              <a:rPr lang="es-MX" smtClean="0"/>
              <a:t>06/06/2025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3942688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1C7BD0-B3EA-489C-A559-3C0982851FCA}" type="datetimeFigureOut">
              <a:rPr lang="es-MX" smtClean="0"/>
              <a:t>06/06/2025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1172426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E1C7BD0-B3EA-489C-A559-3C0982851FCA}" type="datetimeFigureOut">
              <a:rPr lang="es-MX" smtClean="0"/>
              <a:t>06/06/2025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8FD04754-2917-4C75-B0D6-1BFE679E34A5}" type="slidenum">
              <a:rPr lang="es-MX" smtClean="0"/>
              <a:t>‹Nº›</a:t>
            </a:fld>
            <a:endParaRPr lang="es-MX"/>
          </a:p>
        </p:txBody>
      </p:sp>
    </p:spTree>
    <p:extLst>
      <p:ext uri="{BB962C8B-B14F-4D97-AF65-F5344CB8AC3E}">
        <p14:creationId xmlns:p14="http://schemas.microsoft.com/office/powerpoint/2010/main" val="2757799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1C7BD0-B3EA-489C-A559-3C0982851FCA}" type="datetimeFigureOut">
              <a:rPr lang="es-MX" smtClean="0"/>
              <a:t>06/06/2025</a:t>
            </a:fld>
            <a:endParaRPr lang="es-MX"/>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8FD04754-2917-4C75-B0D6-1BFE679E34A5}" type="slidenum">
              <a:rPr lang="es-MX" smtClean="0"/>
              <a:t>‹Nº›</a:t>
            </a:fld>
            <a:endParaRPr lang="es-MX"/>
          </a:p>
        </p:txBody>
      </p:sp>
    </p:spTree>
    <p:extLst>
      <p:ext uri="{BB962C8B-B14F-4D97-AF65-F5344CB8AC3E}">
        <p14:creationId xmlns:p14="http://schemas.microsoft.com/office/powerpoint/2010/main" val="381962365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ibm.com/mx-es/topics/ransomware" TargetMode="External"/><Relationship Id="rId7" Type="http://schemas.openxmlformats.org/officeDocument/2006/relationships/image" Target="../media/image1.jpeg"/><Relationship Id="rId2" Type="http://schemas.openxmlformats.org/officeDocument/2006/relationships/hyperlink" Target="https://www.ibm.com/mx-es/topics/cyber-attack" TargetMode="External"/><Relationship Id="rId1" Type="http://schemas.openxmlformats.org/officeDocument/2006/relationships/slideLayout" Target="../slideLayouts/slideLayout1.xml"/><Relationship Id="rId6" Type="http://schemas.openxmlformats.org/officeDocument/2006/relationships/hyperlink" Target="https://www.ibm.com/mx-es/topics/risk-management" TargetMode="External"/><Relationship Id="rId5" Type="http://schemas.openxmlformats.org/officeDocument/2006/relationships/hyperlink" Target="https://www.ibm.com/mx-es/topics/phishing" TargetMode="External"/><Relationship Id="rId4" Type="http://schemas.openxmlformats.org/officeDocument/2006/relationships/hyperlink" Target="https://www.ibm.com/mx-es/topics/malwar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ibm.com/mx-es/reports/data-breach"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7767C04-9A46-1A6D-A762-98288099D716}"/>
              </a:ext>
            </a:extLst>
          </p:cNvPr>
          <p:cNvSpPr/>
          <p:nvPr/>
        </p:nvSpPr>
        <p:spPr>
          <a:xfrm>
            <a:off x="1598682" y="0"/>
            <a:ext cx="8144925" cy="1569660"/>
          </a:xfrm>
          <a:prstGeom prst="rect">
            <a:avLst/>
          </a:prstGeom>
          <a:noFill/>
        </p:spPr>
        <p:txBody>
          <a:bodyPr wrap="square" lIns="91440" tIns="45720" rIns="91440" bIns="45720">
            <a:spAutoFit/>
          </a:bodyPr>
          <a:lstStyle/>
          <a:p>
            <a:pPr algn="ctr"/>
            <a:r>
              <a:rPr lang="es-ES" sz="4800" b="1" dirty="0">
                <a:ln w="12700">
                  <a:solidFill>
                    <a:schemeClr val="accent1"/>
                  </a:solidFill>
                  <a:prstDash val="solid"/>
                </a:ln>
                <a:solidFill>
                  <a:schemeClr val="accent1">
                    <a:lumMod val="50000"/>
                  </a:schemeClr>
                </a:solidFill>
                <a:effectLst>
                  <a:outerShdw dist="38100" dir="2640000" algn="bl" rotWithShape="0">
                    <a:schemeClr val="accent1"/>
                  </a:outerShdw>
                </a:effectLst>
              </a:rPr>
              <a:t>QUÉ ES LA CIBERSEGURIDAD?</a:t>
            </a:r>
            <a:endParaRPr lang="es-ES" sz="4800" b="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endParaRPr>
          </a:p>
        </p:txBody>
      </p:sp>
      <p:sp>
        <p:nvSpPr>
          <p:cNvPr id="6" name="CuadroTexto 5">
            <a:extLst>
              <a:ext uri="{FF2B5EF4-FFF2-40B4-BE49-F238E27FC236}">
                <a16:creationId xmlns:a16="http://schemas.microsoft.com/office/drawing/2014/main" id="{58D5CB67-3220-06DE-2AEB-C9BB0B30CF50}"/>
              </a:ext>
            </a:extLst>
          </p:cNvPr>
          <p:cNvSpPr txBox="1"/>
          <p:nvPr/>
        </p:nvSpPr>
        <p:spPr>
          <a:xfrm>
            <a:off x="831954" y="1569660"/>
            <a:ext cx="6100996" cy="5334537"/>
          </a:xfrm>
          <a:prstGeom prst="rect">
            <a:avLst/>
          </a:prstGeom>
          <a:noFill/>
        </p:spPr>
        <p:txBody>
          <a:bodyPr wrap="square">
            <a:spAutoFit/>
          </a:bodyPr>
          <a:lstStyle/>
          <a:p>
            <a:pPr fontAlgn="base">
              <a:buNone/>
            </a:pPr>
            <a:r>
              <a:rPr lang="es-MX" sz="2000" dirty="0">
                <a:solidFill>
                  <a:srgbClr val="161616"/>
                </a:solidFill>
                <a:effectLst/>
                <a:latin typeface="inherit"/>
              </a:rPr>
              <a:t>La ciberseguridad se refiere a cualquier tecnología, práctica y política para prevenir </a:t>
            </a:r>
            <a:r>
              <a:rPr lang="es-MX" sz="2000" b="0" u="none" strike="noStrike" dirty="0">
                <a:solidFill>
                  <a:srgbClr val="0F62FE"/>
                </a:solidFill>
                <a:effectLst/>
                <a:latin typeface="IBM Plex Sans" panose="020F0502020204030204" pitchFamily="34" charset="0"/>
                <a:hlinkClick r:id="rId2"/>
              </a:rPr>
              <a:t>los ataques cibernéticos</a:t>
            </a:r>
            <a:r>
              <a:rPr lang="es-MX" sz="2000" dirty="0">
                <a:solidFill>
                  <a:srgbClr val="161616"/>
                </a:solidFill>
                <a:effectLst/>
                <a:latin typeface="inherit"/>
              </a:rPr>
              <a:t> o mitigar su impacto. La ciberseguridad tiene como objetivo proteger los sistemas informáticos, las aplicaciones, los dispositivos, los datos, los activos financieros y las personas contra </a:t>
            </a:r>
            <a:r>
              <a:rPr lang="es-MX" sz="2000" b="0" u="none" strike="noStrike" dirty="0">
                <a:solidFill>
                  <a:srgbClr val="0F62FE"/>
                </a:solidFill>
                <a:effectLst/>
                <a:latin typeface="IBM Plex Sans" panose="020B0503050203000203" pitchFamily="34" charset="0"/>
                <a:hlinkClick r:id="rId3"/>
              </a:rPr>
              <a:t>el </a:t>
            </a:r>
            <a:r>
              <a:rPr lang="es-MX" sz="2000" b="0" u="none" strike="noStrike" dirty="0" err="1">
                <a:solidFill>
                  <a:srgbClr val="0F62FE"/>
                </a:solidFill>
                <a:effectLst/>
                <a:latin typeface="IBM Plex Sans" panose="020B0503050203000203" pitchFamily="34" charset="0"/>
                <a:hlinkClick r:id="rId3"/>
              </a:rPr>
              <a:t>ransomware</a:t>
            </a:r>
            <a:r>
              <a:rPr lang="es-MX" sz="2000" dirty="0">
                <a:solidFill>
                  <a:srgbClr val="161616"/>
                </a:solidFill>
                <a:effectLst/>
                <a:latin typeface="inherit"/>
              </a:rPr>
              <a:t> y otros </a:t>
            </a:r>
            <a:r>
              <a:rPr lang="es-MX" sz="2000" b="0" u="none" strike="noStrike" dirty="0">
                <a:solidFill>
                  <a:srgbClr val="0F62FE"/>
                </a:solidFill>
                <a:effectLst/>
                <a:latin typeface="IBM Plex Sans" panose="020B0503050203000203" pitchFamily="34" charset="0"/>
                <a:hlinkClick r:id="rId4"/>
              </a:rPr>
              <a:t>programas maliciosos</a:t>
            </a:r>
            <a:r>
              <a:rPr lang="es-MX" sz="2000" dirty="0">
                <a:solidFill>
                  <a:srgbClr val="161616"/>
                </a:solidFill>
                <a:effectLst/>
                <a:latin typeface="inherit"/>
              </a:rPr>
              <a:t>, las estafas </a:t>
            </a:r>
            <a:r>
              <a:rPr lang="es-MX" sz="2000" b="0" u="none" strike="noStrike" dirty="0">
                <a:solidFill>
                  <a:srgbClr val="0F62FE"/>
                </a:solidFill>
                <a:effectLst/>
                <a:latin typeface="IBM Plex Sans" panose="020B0503050203000203" pitchFamily="34" charset="0"/>
                <a:hlinkClick r:id="rId5"/>
              </a:rPr>
              <a:t>de phishing</a:t>
            </a:r>
            <a:r>
              <a:rPr lang="es-MX" sz="2000" dirty="0">
                <a:solidFill>
                  <a:srgbClr val="161616"/>
                </a:solidFill>
                <a:effectLst/>
                <a:latin typeface="inherit"/>
              </a:rPr>
              <a:t> , el robo de datos y otras amenazas cibernéticas.</a:t>
            </a:r>
          </a:p>
          <a:p>
            <a:pPr fontAlgn="base">
              <a:lnSpc>
                <a:spcPts val="1800"/>
              </a:lnSpc>
              <a:buNone/>
            </a:pPr>
            <a:r>
              <a:rPr lang="es-MX" sz="2000" b="0" dirty="0">
                <a:solidFill>
                  <a:srgbClr val="161616"/>
                </a:solidFill>
                <a:effectLst/>
                <a:latin typeface="inherit"/>
              </a:rPr>
              <a:t>A nivel empresarial, la ciberseguridad es un componente clave de la estrategia general de </a:t>
            </a:r>
            <a:r>
              <a:rPr lang="es-MX" sz="2000" b="0" u="none" strike="noStrike" dirty="0">
                <a:solidFill>
                  <a:srgbClr val="0F62FE"/>
                </a:solidFill>
                <a:effectLst/>
                <a:latin typeface="IBM Plex Sans" panose="020B0503050203000203" pitchFamily="34" charset="0"/>
                <a:hlinkClick r:id="rId6"/>
              </a:rPr>
              <a:t>gestión de riesgos</a:t>
            </a:r>
            <a:r>
              <a:rPr lang="es-MX" sz="2000" b="0" dirty="0">
                <a:solidFill>
                  <a:srgbClr val="161616"/>
                </a:solidFill>
                <a:effectLst/>
                <a:latin typeface="inherit"/>
              </a:rPr>
              <a:t> de una organización. Según </a:t>
            </a:r>
            <a:r>
              <a:rPr lang="es-MX" sz="2000" b="0" dirty="0" err="1">
                <a:solidFill>
                  <a:srgbClr val="161616"/>
                </a:solidFill>
                <a:effectLst/>
                <a:latin typeface="inherit"/>
              </a:rPr>
              <a:t>Cybersecurity</a:t>
            </a:r>
            <a:r>
              <a:rPr lang="es-MX" sz="2000" b="0" dirty="0">
                <a:solidFill>
                  <a:srgbClr val="161616"/>
                </a:solidFill>
                <a:effectLst/>
                <a:latin typeface="inherit"/>
              </a:rPr>
              <a:t> Ventures, el gasto global en productos y servicios de ciberseguridad superará los USD 1.75 billones en total durante los años 2021 a 2025.</a:t>
            </a:r>
            <a:r>
              <a:rPr lang="es-MX" sz="2000" b="0" baseline="30000" dirty="0">
                <a:solidFill>
                  <a:srgbClr val="161616"/>
                </a:solidFill>
                <a:effectLst/>
                <a:latin typeface="inherit"/>
              </a:rPr>
              <a:t>1</a:t>
            </a:r>
            <a:endParaRPr lang="es-MX" sz="2000" b="0" dirty="0">
              <a:solidFill>
                <a:srgbClr val="161616"/>
              </a:solidFill>
              <a:effectLst/>
              <a:latin typeface="inherit"/>
            </a:endParaRPr>
          </a:p>
          <a:p>
            <a:pPr fontAlgn="base">
              <a:lnSpc>
                <a:spcPts val="1800"/>
              </a:lnSpc>
            </a:pPr>
            <a:r>
              <a:rPr lang="es-MX" sz="2000" b="0" dirty="0">
                <a:solidFill>
                  <a:srgbClr val="161616"/>
                </a:solidFill>
                <a:effectLst/>
                <a:latin typeface="inherit"/>
              </a:rPr>
              <a:t>El crecimiento del empleo en ciberseguridad también es estable. El Buró de Estadísticas Laborales de Estados Unidos proyecta que “se proyecta que el empleo de analistas de seguridad de la información crezca 32 % de 2022 a 2032, más rápido que el promedio para todas las ocupaciones”.</a:t>
            </a:r>
            <a:r>
              <a:rPr lang="es-MX" sz="2000" b="0" baseline="30000" dirty="0">
                <a:solidFill>
                  <a:srgbClr val="161616"/>
                </a:solidFill>
                <a:effectLst/>
                <a:latin typeface="inherit"/>
              </a:rPr>
              <a:t>2</a:t>
            </a:r>
            <a:endParaRPr lang="es-MX" sz="2000" b="0" dirty="0">
              <a:solidFill>
                <a:srgbClr val="161616"/>
              </a:solidFill>
              <a:effectLst/>
              <a:latin typeface="inherit"/>
            </a:endParaRPr>
          </a:p>
        </p:txBody>
      </p:sp>
      <p:pic>
        <p:nvPicPr>
          <p:cNvPr id="1026" name="Picture 2" descr="Qué es la ciberseguridad?">
            <a:extLst>
              <a:ext uri="{FF2B5EF4-FFF2-40B4-BE49-F238E27FC236}">
                <a16:creationId xmlns:a16="http://schemas.microsoft.com/office/drawing/2014/main" id="{7FBA9F1B-F295-3077-A68A-68750D179E4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97711" y="3117953"/>
            <a:ext cx="4062335" cy="3013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80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1C1C6EE-F107-A8E7-5A99-137BDF69A7EC}"/>
              </a:ext>
            </a:extLst>
          </p:cNvPr>
          <p:cNvSpPr/>
          <p:nvPr/>
        </p:nvSpPr>
        <p:spPr>
          <a:xfrm>
            <a:off x="1319540" y="134194"/>
            <a:ext cx="8023927" cy="1446550"/>
          </a:xfrm>
          <a:prstGeom prst="rect">
            <a:avLst/>
          </a:prstGeom>
          <a:noFill/>
        </p:spPr>
        <p:txBody>
          <a:bodyPr wrap="none" lIns="91440" tIns="45720" rIns="91440" bIns="45720">
            <a:spAutoFit/>
          </a:bodyPr>
          <a:lstStyle/>
          <a:p>
            <a:pPr algn="ctr"/>
            <a:r>
              <a:rPr lang="es-ES" sz="4400" b="1" dirty="0">
                <a:ln w="12700">
                  <a:solidFill>
                    <a:schemeClr val="accent1"/>
                  </a:solidFill>
                  <a:prstDash val="solid"/>
                </a:ln>
                <a:solidFill>
                  <a:schemeClr val="accent1">
                    <a:lumMod val="50000"/>
                  </a:schemeClr>
                </a:solidFill>
                <a:effectLst>
                  <a:outerShdw dist="38100" dir="2640000" algn="bl" rotWithShape="0">
                    <a:schemeClr val="accent1"/>
                  </a:outerShdw>
                </a:effectLst>
              </a:rPr>
              <a:t>PARA QUÉ ES IMPORTANTE LA </a:t>
            </a:r>
          </a:p>
          <a:p>
            <a:pPr algn="ctr"/>
            <a:r>
              <a:rPr lang="es-ES" sz="4400" b="1" dirty="0">
                <a:ln w="12700">
                  <a:solidFill>
                    <a:schemeClr val="accent1"/>
                  </a:solidFill>
                  <a:prstDash val="solid"/>
                </a:ln>
                <a:solidFill>
                  <a:schemeClr val="accent1">
                    <a:lumMod val="50000"/>
                  </a:schemeClr>
                </a:solidFill>
                <a:effectLst>
                  <a:outerShdw dist="38100" dir="2640000" algn="bl" rotWithShape="0">
                    <a:schemeClr val="accent1"/>
                  </a:outerShdw>
                </a:effectLst>
              </a:rPr>
              <a:t>CIBERSEGURIDAD</a:t>
            </a:r>
            <a:endParaRPr lang="es-ES" sz="4400" b="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endParaRPr>
          </a:p>
        </p:txBody>
      </p:sp>
      <p:sp>
        <p:nvSpPr>
          <p:cNvPr id="6" name="CuadroTexto 5">
            <a:extLst>
              <a:ext uri="{FF2B5EF4-FFF2-40B4-BE49-F238E27FC236}">
                <a16:creationId xmlns:a16="http://schemas.microsoft.com/office/drawing/2014/main" id="{165A6F60-2418-37E5-3DB4-1702EA7D1504}"/>
              </a:ext>
            </a:extLst>
          </p:cNvPr>
          <p:cNvSpPr txBox="1"/>
          <p:nvPr/>
        </p:nvSpPr>
        <p:spPr>
          <a:xfrm>
            <a:off x="622091" y="1687354"/>
            <a:ext cx="6100996" cy="5170646"/>
          </a:xfrm>
          <a:prstGeom prst="rect">
            <a:avLst/>
          </a:prstGeom>
          <a:noFill/>
        </p:spPr>
        <p:txBody>
          <a:bodyPr wrap="square">
            <a:spAutoFit/>
          </a:bodyPr>
          <a:lstStyle/>
          <a:p>
            <a:pPr algn="l" fontAlgn="base">
              <a:lnSpc>
                <a:spcPts val="1800"/>
              </a:lnSpc>
              <a:buNone/>
            </a:pPr>
            <a:r>
              <a:rPr lang="es-MX" sz="1500" b="0" i="0" dirty="0">
                <a:solidFill>
                  <a:srgbClr val="161616"/>
                </a:solidFill>
                <a:effectLst/>
                <a:latin typeface="IBM Plex Sans" panose="020B0503050203000203" pitchFamily="34" charset="0"/>
              </a:rPr>
              <a:t>La ciberseguridad es importante porque los ataques cibernéticos y el cibercrimen tienen el poder de perturbar, dañar o destruir negocios, comunidades y vidas. Los ataques cibernéticos exitosos conducen al robo de identidad, extorsión personal y corporativa, pérdida de información confidencial y datos críticos para el negocio, interrupciones temporales del negocio, pérdida de negocios y pérdida de clientes y, en algunos casos, cierres de negocios.</a:t>
            </a:r>
          </a:p>
          <a:p>
            <a:pPr algn="l" fontAlgn="base">
              <a:lnSpc>
                <a:spcPts val="1800"/>
              </a:lnSpc>
              <a:buNone/>
            </a:pPr>
            <a:r>
              <a:rPr lang="es-MX" sz="1500" b="0" i="0" dirty="0">
                <a:solidFill>
                  <a:srgbClr val="161616"/>
                </a:solidFill>
                <a:effectLst/>
                <a:latin typeface="IBM Plex Sans" panose="020B0503050203000203" pitchFamily="34" charset="0"/>
              </a:rPr>
              <a:t>Los ataques cibernéticos tienen un impacto enorme y creciente en las compañías y la economía. Según una estimación, el cibercrimen costará a la economía mundial USD 10.5 billones por año para 2025.</a:t>
            </a:r>
            <a:r>
              <a:rPr lang="es-MX" sz="1500" b="0" i="0" baseline="30000" dirty="0">
                <a:solidFill>
                  <a:srgbClr val="161616"/>
                </a:solidFill>
                <a:effectLst/>
                <a:latin typeface="inherit"/>
              </a:rPr>
              <a:t>3 </a:t>
            </a:r>
            <a:r>
              <a:rPr lang="es-MX" sz="1500" b="0" i="0" dirty="0">
                <a:solidFill>
                  <a:srgbClr val="161616"/>
                </a:solidFill>
                <a:effectLst/>
                <a:latin typeface="IBM Plex Sans" panose="020B0503050203000203" pitchFamily="34" charset="0"/>
              </a:rPr>
              <a:t>El costo de los ataques cibernéticos continúa aumentando a medida que los ciberdelincuentes se vuelven más sofisticados.</a:t>
            </a:r>
          </a:p>
          <a:p>
            <a:pPr algn="l" fontAlgn="base">
              <a:lnSpc>
                <a:spcPts val="1800"/>
              </a:lnSpc>
              <a:buNone/>
            </a:pPr>
            <a:r>
              <a:rPr lang="es-MX" sz="1500" b="0" i="0" dirty="0">
                <a:solidFill>
                  <a:srgbClr val="161616"/>
                </a:solidFill>
                <a:effectLst/>
                <a:latin typeface="IBM Plex Sans" panose="020B0503050203000203" pitchFamily="34" charset="0"/>
              </a:rPr>
              <a:t>Según el último </a:t>
            </a:r>
            <a:r>
              <a:rPr lang="es-MX" sz="1500" b="0" i="1" u="none" strike="noStrike" dirty="0">
                <a:solidFill>
                  <a:srgbClr val="0F62FE"/>
                </a:solidFill>
                <a:effectLst/>
                <a:latin typeface="inherit"/>
                <a:hlinkClick r:id="rId2"/>
              </a:rPr>
              <a:t>Informe del costo de una filtración de datos</a:t>
            </a:r>
            <a:r>
              <a:rPr lang="es-MX" sz="1500" b="0" i="0" dirty="0">
                <a:solidFill>
                  <a:srgbClr val="161616"/>
                </a:solidFill>
                <a:effectLst/>
                <a:latin typeface="IBM Plex Sans" panose="020B0503050203000203" pitchFamily="34" charset="0"/>
              </a:rPr>
              <a:t> de IBM :</a:t>
            </a:r>
          </a:p>
          <a:p>
            <a:pPr algn="l" fontAlgn="base">
              <a:buFont typeface="Arial" panose="020B0604020202020204" pitchFamily="34" charset="0"/>
              <a:buChar char="•"/>
            </a:pPr>
            <a:r>
              <a:rPr lang="es-MX" sz="1500" b="0" i="0" dirty="0">
                <a:solidFill>
                  <a:srgbClr val="161616"/>
                </a:solidFill>
                <a:effectLst/>
                <a:latin typeface="inherit"/>
              </a:rPr>
              <a:t>El costo promedio de una filtración de datos aumentó a USD 4.88 millones desde USD 4.45 millones en 2023, lo que representa un aumento del 10 % y el mayor incremento desde la pandemia.</a:t>
            </a:r>
          </a:p>
          <a:p>
            <a:pPr algn="l" fontAlgn="base">
              <a:buFont typeface="Arial" panose="020B0604020202020204" pitchFamily="34" charset="0"/>
              <a:buChar char="•"/>
            </a:pPr>
            <a:r>
              <a:rPr lang="es-MX" sz="1500" b="0" i="0" dirty="0">
                <a:solidFill>
                  <a:srgbClr val="161616"/>
                </a:solidFill>
                <a:effectLst/>
                <a:latin typeface="inherit"/>
              </a:rPr>
              <a:t>Las pérdidas del negocio (pérdida de ingresos debido al </a:t>
            </a:r>
            <a:r>
              <a:rPr lang="es-MX" sz="1500" b="0" i="0" dirty="0" err="1">
                <a:solidFill>
                  <a:srgbClr val="161616"/>
                </a:solidFill>
                <a:effectLst/>
                <a:latin typeface="inherit"/>
              </a:rPr>
              <a:t>downtime</a:t>
            </a:r>
            <a:r>
              <a:rPr lang="es-MX" sz="1500" b="0" i="0" dirty="0">
                <a:solidFill>
                  <a:srgbClr val="161616"/>
                </a:solidFill>
                <a:effectLst/>
                <a:latin typeface="inherit"/>
              </a:rPr>
              <a:t> del sistema, pérdida de clientes y daños a la reputación) y los costos de respuesta posteriores a la brecha (costos para configurar centros de llamadas y servicios de monitoreo de crédito para los clientes afectados o para pagar multas reglamentarias) aumentaron casi un 11% con respecto al año anterior.</a:t>
            </a:r>
          </a:p>
        </p:txBody>
      </p:sp>
      <p:pic>
        <p:nvPicPr>
          <p:cNvPr id="2050" name="Picture 2" descr="Ciberseguridad: qué es y en qué consiste | ESIC">
            <a:extLst>
              <a:ext uri="{FF2B5EF4-FFF2-40B4-BE49-F238E27FC236}">
                <a16:creationId xmlns:a16="http://schemas.microsoft.com/office/drawing/2014/main" id="{F49C5183-2948-83C3-176B-C8C9E1592D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7890" y="2867846"/>
            <a:ext cx="4791154" cy="3363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407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B0942A19-E7B2-AA74-612E-6E67CCEF9E6F}"/>
              </a:ext>
            </a:extLst>
          </p:cNvPr>
          <p:cNvSpPr/>
          <p:nvPr/>
        </p:nvSpPr>
        <p:spPr>
          <a:xfrm>
            <a:off x="1292551" y="134194"/>
            <a:ext cx="8887369" cy="923330"/>
          </a:xfrm>
          <a:prstGeom prst="rect">
            <a:avLst/>
          </a:prstGeom>
          <a:noFill/>
        </p:spPr>
        <p:txBody>
          <a:bodyPr wrap="none" lIns="91440" tIns="45720" rIns="91440" bIns="45720">
            <a:spAutoFit/>
          </a:bodyPr>
          <a:lstStyle/>
          <a:p>
            <a:pPr algn="ctr"/>
            <a:r>
              <a:rPr lang="es-ES" sz="5400" b="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rPr>
              <a:t>TIPOS D</a:t>
            </a:r>
            <a:r>
              <a:rPr lang="es-ES" sz="5400" b="1" dirty="0">
                <a:ln w="12700">
                  <a:solidFill>
                    <a:schemeClr val="accent1"/>
                  </a:solidFill>
                  <a:prstDash val="solid"/>
                </a:ln>
                <a:solidFill>
                  <a:schemeClr val="accent1">
                    <a:lumMod val="50000"/>
                  </a:schemeClr>
                </a:solidFill>
                <a:effectLst>
                  <a:outerShdw dist="38100" dir="2640000" algn="bl" rotWithShape="0">
                    <a:schemeClr val="accent1"/>
                  </a:outerShdw>
                </a:effectLst>
              </a:rPr>
              <a:t>E CIBERSEGURIDAD</a:t>
            </a:r>
            <a:endParaRPr lang="es-ES" sz="5400" b="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endParaRPr>
          </a:p>
        </p:txBody>
      </p:sp>
      <p:sp>
        <p:nvSpPr>
          <p:cNvPr id="6" name="CuadroTexto 5">
            <a:extLst>
              <a:ext uri="{FF2B5EF4-FFF2-40B4-BE49-F238E27FC236}">
                <a16:creationId xmlns:a16="http://schemas.microsoft.com/office/drawing/2014/main" id="{6B8036E4-BB00-49BD-5739-C9613154E531}"/>
              </a:ext>
            </a:extLst>
          </p:cNvPr>
          <p:cNvSpPr txBox="1"/>
          <p:nvPr/>
        </p:nvSpPr>
        <p:spPr>
          <a:xfrm>
            <a:off x="547139" y="1282377"/>
            <a:ext cx="6100996" cy="4893647"/>
          </a:xfrm>
          <a:prstGeom prst="rect">
            <a:avLst/>
          </a:prstGeom>
          <a:noFill/>
        </p:spPr>
        <p:txBody>
          <a:bodyPr wrap="square">
            <a:spAutoFit/>
          </a:bodyPr>
          <a:lstStyle/>
          <a:p>
            <a:pPr algn="l" fontAlgn="base">
              <a:lnSpc>
                <a:spcPts val="1800"/>
              </a:lnSpc>
              <a:buNone/>
            </a:pPr>
            <a:r>
              <a:rPr lang="es-MX" sz="2400" b="0" i="0" dirty="0">
                <a:solidFill>
                  <a:srgbClr val="161616"/>
                </a:solidFill>
                <a:effectLst/>
                <a:latin typeface="IBM Plex Sans" panose="020B0503050203000203" pitchFamily="34" charset="0"/>
              </a:rPr>
              <a:t>Las estrategias integrales de ciberseguridad protegen todas las capas de infraestructura de TI de una organización contra ciber amenazas y delitos cibernéticos. Algunos de los dominios de ciberseguridad más importantes incluyen:</a:t>
            </a:r>
          </a:p>
          <a:p>
            <a:pPr algn="l" fontAlgn="base">
              <a:lnSpc>
                <a:spcPts val="1800"/>
              </a:lnSpc>
              <a:buNone/>
            </a:pPr>
            <a:r>
              <a:rPr lang="es-MX" sz="2400" b="0" i="0" dirty="0">
                <a:solidFill>
                  <a:srgbClr val="161616"/>
                </a:solidFill>
                <a:effectLst/>
                <a:latin typeface="IBM Plex Sans" panose="020B0503050203000203" pitchFamily="34" charset="0"/>
              </a:rPr>
              <a:t> </a:t>
            </a:r>
          </a:p>
          <a:p>
            <a:pPr algn="l" fontAlgn="base">
              <a:buFont typeface="Arial" panose="020B0604020202020204" pitchFamily="34" charset="0"/>
              <a:buChar char="•"/>
            </a:pPr>
            <a:r>
              <a:rPr lang="es-MX" sz="2400" b="1" i="0" dirty="0">
                <a:solidFill>
                  <a:srgbClr val="161616"/>
                </a:solidFill>
                <a:effectLst/>
                <a:latin typeface="inherit"/>
              </a:rPr>
              <a:t>Seguridad de IA</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de la infraestructura crítica</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de la red</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de </a:t>
            </a:r>
            <a:r>
              <a:rPr lang="es-MX" sz="2400" b="1" i="0" dirty="0" err="1">
                <a:solidFill>
                  <a:srgbClr val="161616"/>
                </a:solidFill>
                <a:effectLst/>
                <a:latin typeface="inherit"/>
              </a:rPr>
              <a:t>endpoint</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de las aplicaciones</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Cloud </a:t>
            </a:r>
            <a:r>
              <a:rPr lang="es-MX" sz="2400" b="1" i="0" dirty="0" err="1">
                <a:solidFill>
                  <a:srgbClr val="161616"/>
                </a:solidFill>
                <a:effectLst/>
                <a:latin typeface="inherit"/>
              </a:rPr>
              <a:t>security</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de la información</a:t>
            </a:r>
            <a:endParaRPr lang="es-MX" sz="2400" b="0" i="0" dirty="0">
              <a:solidFill>
                <a:srgbClr val="161616"/>
              </a:solidFill>
              <a:effectLst/>
              <a:latin typeface="inherit"/>
            </a:endParaRPr>
          </a:p>
          <a:p>
            <a:pPr algn="l" fontAlgn="base">
              <a:buFont typeface="Arial" panose="020B0604020202020204" pitchFamily="34" charset="0"/>
              <a:buChar char="•"/>
            </a:pPr>
            <a:r>
              <a:rPr lang="es-MX" sz="2400" b="1" i="0" dirty="0">
                <a:solidFill>
                  <a:srgbClr val="161616"/>
                </a:solidFill>
                <a:effectLst/>
                <a:latin typeface="inherit"/>
              </a:rPr>
              <a:t>Seguridad móvil</a:t>
            </a:r>
            <a:endParaRPr lang="es-MX" sz="2400" b="0" i="0" dirty="0">
              <a:solidFill>
                <a:srgbClr val="161616"/>
              </a:solidFill>
              <a:effectLst/>
              <a:latin typeface="inherit"/>
            </a:endParaRPr>
          </a:p>
        </p:txBody>
      </p:sp>
      <p:pic>
        <p:nvPicPr>
          <p:cNvPr id="3074" name="Picture 2" descr="La ciberseguridad en México: ¡Aprende todo al respecto! - Ikusi">
            <a:extLst>
              <a:ext uri="{FF2B5EF4-FFF2-40B4-BE49-F238E27FC236}">
                <a16:creationId xmlns:a16="http://schemas.microsoft.com/office/drawing/2014/main" id="{9634DEB6-D8FE-89B6-6A79-D387EFE979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4606" y="3013022"/>
            <a:ext cx="4674459" cy="27506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176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CDE9A24E-0626-56B1-08D9-55FA317A69C2}"/>
              </a:ext>
            </a:extLst>
          </p:cNvPr>
          <p:cNvSpPr/>
          <p:nvPr/>
        </p:nvSpPr>
        <p:spPr>
          <a:xfrm>
            <a:off x="1790995" y="119203"/>
            <a:ext cx="7772730" cy="1323439"/>
          </a:xfrm>
          <a:prstGeom prst="rect">
            <a:avLst/>
          </a:prstGeom>
          <a:noFill/>
        </p:spPr>
        <p:txBody>
          <a:bodyPr wrap="square" lIns="91440" tIns="45720" rIns="91440" bIns="45720">
            <a:spAutoFit/>
          </a:bodyPr>
          <a:lstStyle/>
          <a:p>
            <a:pPr algn="ctr"/>
            <a:r>
              <a:rPr lang="es-ES" sz="4000" b="1" dirty="0">
                <a:ln w="12700">
                  <a:solidFill>
                    <a:schemeClr val="accent1"/>
                  </a:solidFill>
                  <a:prstDash val="solid"/>
                </a:ln>
                <a:solidFill>
                  <a:schemeClr val="accent1">
                    <a:lumMod val="50000"/>
                  </a:schemeClr>
                </a:solidFill>
                <a:effectLst>
                  <a:outerShdw dist="38100" dir="2640000" algn="bl" rotWithShape="0">
                    <a:schemeClr val="accent1"/>
                  </a:outerShdw>
                </a:effectLst>
              </a:rPr>
              <a:t>TIPOS DE AMENAZAS DE LA CIBERSEGURIDAD?</a:t>
            </a:r>
            <a:endParaRPr lang="es-ES" sz="4000" b="1" cap="none" spc="0" dirty="0">
              <a:ln w="12700">
                <a:solidFill>
                  <a:schemeClr val="accent1"/>
                </a:solidFill>
                <a:prstDash val="solid"/>
              </a:ln>
              <a:solidFill>
                <a:schemeClr val="accent1">
                  <a:lumMod val="50000"/>
                </a:schemeClr>
              </a:solidFill>
              <a:effectLst>
                <a:outerShdw dist="38100" dir="2640000" algn="bl" rotWithShape="0">
                  <a:schemeClr val="accent1"/>
                </a:outerShdw>
              </a:effectLst>
            </a:endParaRPr>
          </a:p>
        </p:txBody>
      </p:sp>
      <p:sp>
        <p:nvSpPr>
          <p:cNvPr id="6" name="CuadroTexto 5">
            <a:extLst>
              <a:ext uri="{FF2B5EF4-FFF2-40B4-BE49-F238E27FC236}">
                <a16:creationId xmlns:a16="http://schemas.microsoft.com/office/drawing/2014/main" id="{98924EF2-A215-7A04-7721-A82CC1ACCA3F}"/>
              </a:ext>
            </a:extLst>
          </p:cNvPr>
          <p:cNvSpPr txBox="1"/>
          <p:nvPr/>
        </p:nvSpPr>
        <p:spPr>
          <a:xfrm>
            <a:off x="-149902" y="4120298"/>
            <a:ext cx="7555043" cy="2203167"/>
          </a:xfrm>
          <a:prstGeom prst="rect">
            <a:avLst/>
          </a:prstGeom>
          <a:noFill/>
        </p:spPr>
        <p:txBody>
          <a:bodyPr wrap="square">
            <a:spAutoFit/>
          </a:bodyPr>
          <a:lstStyle/>
          <a:p>
            <a:pPr lvl="1" algn="just">
              <a:spcAft>
                <a:spcPts val="2250"/>
              </a:spcAft>
            </a:pPr>
            <a:r>
              <a:rPr lang="es-MX" b="0" i="0" dirty="0">
                <a:solidFill>
                  <a:srgbClr val="333333"/>
                </a:solidFill>
                <a:effectLst/>
                <a:latin typeface="DIN-Light"/>
              </a:rPr>
              <a:t> </a:t>
            </a:r>
            <a:r>
              <a:rPr lang="es-MX" sz="2000" b="0" i="0" dirty="0">
                <a:solidFill>
                  <a:srgbClr val="333333"/>
                </a:solidFill>
                <a:effectLst/>
                <a:latin typeface="DIN-Light"/>
              </a:rPr>
              <a:t>Los principales tipos de amenazas de ciberseguridad a las que se enfrentan las empresas hoy en día incluyen malware, ingeniería social, explota de aplicaciones web, ataques a la cadena de suministro, ataques de denegación de servicio y ataques de intermediario.</a:t>
            </a:r>
          </a:p>
          <a:p>
            <a:pPr lvl="1" algn="just">
              <a:spcAft>
                <a:spcPts val="2250"/>
              </a:spcAft>
            </a:pPr>
            <a:endParaRPr lang="es-MX" b="0" i="0" dirty="0">
              <a:solidFill>
                <a:srgbClr val="333333"/>
              </a:solidFill>
              <a:effectLst/>
              <a:latin typeface="DIN-Light"/>
            </a:endParaRPr>
          </a:p>
        </p:txBody>
      </p:sp>
      <p:sp>
        <p:nvSpPr>
          <p:cNvPr id="8" name="CuadroTexto 7">
            <a:extLst>
              <a:ext uri="{FF2B5EF4-FFF2-40B4-BE49-F238E27FC236}">
                <a16:creationId xmlns:a16="http://schemas.microsoft.com/office/drawing/2014/main" id="{B4673CB5-1B80-B365-F565-A54E1132FBE2}"/>
              </a:ext>
            </a:extLst>
          </p:cNvPr>
          <p:cNvSpPr txBox="1"/>
          <p:nvPr/>
        </p:nvSpPr>
        <p:spPr>
          <a:xfrm>
            <a:off x="427219" y="1442642"/>
            <a:ext cx="6100996" cy="2677656"/>
          </a:xfrm>
          <a:prstGeom prst="rect">
            <a:avLst/>
          </a:prstGeom>
          <a:noFill/>
        </p:spPr>
        <p:txBody>
          <a:bodyPr wrap="square">
            <a:spAutoFit/>
          </a:bodyPr>
          <a:lstStyle/>
          <a:p>
            <a:r>
              <a:rPr lang="es-MX" sz="2400" b="0" i="0" dirty="0">
                <a:solidFill>
                  <a:srgbClr val="474747"/>
                </a:solidFill>
                <a:effectLst/>
                <a:latin typeface="Google Sans"/>
              </a:rPr>
              <a:t>Accesos no autorizados a información confidencial o a las instalaciones. Robo de datos, información o incluso equipos. Daños en la reputación de la organización y la marca. Pérdidas económicas causadas por paralizaciones de la actividad, reclamaciones legales o reparación de daños.</a:t>
            </a:r>
            <a:endParaRPr lang="es-MX" sz="2400" dirty="0"/>
          </a:p>
        </p:txBody>
      </p:sp>
    </p:spTree>
    <p:extLst>
      <p:ext uri="{BB962C8B-B14F-4D97-AF65-F5344CB8AC3E}">
        <p14:creationId xmlns:p14="http://schemas.microsoft.com/office/powerpoint/2010/main" val="1111967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15601987"/>
      </p:ext>
    </p:extLst>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35</TotalTime>
  <Words>585</Words>
  <Application>Microsoft Office PowerPoint</Application>
  <PresentationFormat>Panorámica</PresentationFormat>
  <Paragraphs>25</Paragraphs>
  <Slides>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5</vt:i4>
      </vt:variant>
    </vt:vector>
  </HeadingPairs>
  <TitlesOfParts>
    <vt:vector size="13" baseType="lpstr">
      <vt:lpstr>Arial</vt:lpstr>
      <vt:lpstr>DIN-Light</vt:lpstr>
      <vt:lpstr>Google Sans</vt:lpstr>
      <vt:lpstr>IBM Plex Sans</vt:lpstr>
      <vt:lpstr>inherit</vt:lpstr>
      <vt:lpstr>Trebuchet MS</vt:lpstr>
      <vt:lpstr>Wingdings 3</vt:lpstr>
      <vt:lpstr>Faceta</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CompuAula 03</dc:creator>
  <cp:lastModifiedBy>CompuAula 03</cp:lastModifiedBy>
  <cp:revision>1</cp:revision>
  <dcterms:created xsi:type="dcterms:W3CDTF">2025-06-07T01:25:42Z</dcterms:created>
  <dcterms:modified xsi:type="dcterms:W3CDTF">2025-06-07T02:01:20Z</dcterms:modified>
</cp:coreProperties>
</file>