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C50"/>
    <a:srgbClr val="FBC721"/>
    <a:srgbClr val="FDA02F"/>
    <a:srgbClr val="54E911"/>
    <a:srgbClr val="9AF703"/>
    <a:srgbClr val="FC7430"/>
    <a:srgbClr val="D47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102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4293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344FF-71CD-4AB6-9049-C59A18D330D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874C-0C5D-4167-8502-2A80B1952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4874C-0C5D-4167-8502-2A80B1952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4874C-0C5D-4167-8502-2A80B1952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6FF080A-8A78-4EF6-BB0B-0A3B90E116E0}"/>
              </a:ext>
            </a:extLst>
          </p:cNvPr>
          <p:cNvSpPr/>
          <p:nvPr userDrawn="1"/>
        </p:nvSpPr>
        <p:spPr>
          <a:xfrm>
            <a:off x="0" y="0"/>
            <a:ext cx="12192000" cy="11992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8C37DD-DFA5-49FD-9287-94A751C03436}"/>
              </a:ext>
            </a:extLst>
          </p:cNvPr>
          <p:cNvSpPr txBox="1"/>
          <p:nvPr userDrawn="1"/>
        </p:nvSpPr>
        <p:spPr>
          <a:xfrm>
            <a:off x="2274757" y="137941"/>
            <a:ext cx="896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NimbusRomNo9L-Medi"/>
              </a:rPr>
              <a:t>Camera Autocalibration using Predominantly Planar Aerial Imagery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8A7480FD-D64E-4E07-8E97-4D0C97215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0" y="95563"/>
            <a:ext cx="913776" cy="91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A28642FB-E9D4-4694-A74D-14111A7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2082A308-E4D9-4DEC-873C-5877A5F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cs231a project  </a:t>
            </a:r>
            <a:r>
              <a:rPr lang="en-US" dirty="0" err="1"/>
              <a:t>mpalomar</a:t>
            </a:r>
            <a:r>
              <a:rPr lang="en-US" dirty="0"/>
              <a:t>, </a:t>
            </a:r>
            <a:r>
              <a:rPr lang="en-US" dirty="0" err="1"/>
              <a:t>carlosq</a:t>
            </a:r>
            <a:r>
              <a:rPr lang="en-US" dirty="0"/>
              <a:t> &amp; </a:t>
            </a:r>
            <a:r>
              <a:rPr lang="en-US" dirty="0" err="1"/>
              <a:t>mwhardt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13CA1D93-AEB1-47EF-8CC7-A441E51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D1705-0624-40E9-B443-182D7179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86B8B3-DA00-4BDD-940E-3D697CE5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76DE7-FAB5-4835-94D2-7249647B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74525-349B-4452-A134-CC0E536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3BD70-D4A5-467A-8335-7B9BDC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EDE1E6B-9F95-4FCE-AE4B-2A2C20A58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BBE346-FAAA-4290-844E-D63E7DA3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BDA4E7-7848-42C0-921A-FEB19468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1BFDA8-5F67-400C-8F51-3BEAEB74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50BB8C-BD0D-49A7-9351-F4181B3F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8E7CF-AFE6-496B-89D4-3EAEC6FC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8A224-FEC2-4C49-AAB4-AD7BFBB5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B392AC-6445-4ED5-A213-4B65B861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547BAC-981C-40A4-AAF3-E86E2DF6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752F3E-FAAE-483D-ACA9-0C4EE3A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317F1-9BFF-4FCC-8F33-93EBF93D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FD428D-FF20-44F4-809E-6EC48109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330DA-8829-4E74-B7AD-138EE37F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7C65CC-A3EC-4CD0-9DDF-A1C0E5A7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13137E-A248-4723-872F-3A5FD8F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61514-5D3E-44EB-92AD-981A71A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39DC6-AED4-4406-ACF9-75BA9583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FB6EA-4958-4965-BD88-2B5E2259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6A4686-6A55-497D-B94D-A758CE4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01E8ED-41F6-487E-9841-3FE7D6E0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387B64-2319-4985-B574-0F764182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BDB4E-BD2C-4E9C-AD75-10522F75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A13677-25FB-48EC-B264-0767A844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B4096D-8C56-46E3-AEA5-1D87282C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0FEC21-E798-4F43-B89C-9D7D6329B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5B7D49E-6F29-485C-A1FD-6A7B8ADC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5C229E-0487-452F-B42D-C2D916B3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29C173-595B-4B14-9454-4F131C2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9E39F2-EA8D-4EB2-8EE5-3F18DCB4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359EB-2648-4475-9E02-7E97E4B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85F151-AF48-4BF3-B249-0C140A0D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DC681A-3460-4B81-944C-05AF553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2A97AE-F824-4906-A7F1-119E6FC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686443-B309-4456-92FA-9A55A89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ED8C02-228E-4AA7-9A4B-AC38F853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D2FF71-77EB-4E9E-8550-151E00E7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6CF89-879D-40FD-AF46-7C6309B6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D32BF7-64AC-4ED1-8DEC-16731582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44240F-4BB7-4E1C-96BC-5C4126C7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2305F8-A15A-497A-8324-A41F86A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B85879-1E5E-45B7-BD84-7E5A330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E155FF-4AB9-4DCD-B82D-DF7E1485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A1ADA-39BD-4246-B580-BD137628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5336BE-3091-4156-B237-465DDF82B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D3C6B1-9DCB-44C0-ABB6-877D3798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5E1E60-A4C3-48FD-8E10-4ACE8F4B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2C6EF0-74B9-4147-9E63-10885290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E63BD0-EE4B-465A-A609-0FE031D4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350A6DD-951B-4E9B-9ED6-7DB8EABD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63FE9A-9B3F-423F-ADFC-FF2F4ABB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EAE92-7AC1-4A3E-9898-DC9C0BCD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E0E9D4-7904-433D-953A-6611BAD39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4052D-2263-4BD2-AF19-12E276FA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3.m4a"/><Relationship Id="rId7" Type="http://schemas.openxmlformats.org/officeDocument/2006/relationships/image" Target="../media/image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3.m4a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21C7E09-824E-46E2-8FB2-C9F92FDCC639}"/>
              </a:ext>
            </a:extLst>
          </p:cNvPr>
          <p:cNvGrpSpPr/>
          <p:nvPr/>
        </p:nvGrpSpPr>
        <p:grpSpPr>
          <a:xfrm>
            <a:off x="4127431" y="1558740"/>
            <a:ext cx="7230117" cy="1726737"/>
            <a:chOff x="4523704" y="899429"/>
            <a:chExt cx="5714535" cy="1364777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xmlns="" id="{6DAA6076-BE10-4F4D-9385-353376C8426B}"/>
                </a:ext>
              </a:extLst>
            </p:cNvPr>
            <p:cNvSpPr/>
            <p:nvPr/>
          </p:nvSpPr>
          <p:spPr>
            <a:xfrm>
              <a:off x="4787913" y="1117801"/>
              <a:ext cx="1076519" cy="928034"/>
            </a:xfrm>
            <a:prstGeom prst="hexagon">
              <a:avLst/>
            </a:prstGeom>
            <a:solidFill>
              <a:srgbClr val="FC7430"/>
            </a:solidFill>
            <a:ln>
              <a:solidFill>
                <a:srgbClr val="FC74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Step</a:t>
              </a:r>
              <a:r>
                <a:rPr lang="en-US" sz="1200" dirty="0"/>
                <a:t> </a:t>
              </a:r>
              <a:r>
                <a:rPr lang="en-US" sz="2800" dirty="0"/>
                <a:t>4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CD554DFD-D6B6-4447-AB1B-4C4C574D5D87}"/>
                </a:ext>
              </a:extLst>
            </p:cNvPr>
            <p:cNvGrpSpPr/>
            <p:nvPr/>
          </p:nvGrpSpPr>
          <p:grpSpPr>
            <a:xfrm>
              <a:off x="4523704" y="899429"/>
              <a:ext cx="1629160" cy="1364777"/>
              <a:chOff x="2765947" y="1205552"/>
              <a:chExt cx="1629160" cy="1364777"/>
            </a:xfrm>
          </p:grpSpPr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xmlns="" id="{0BE63AC2-20A0-41E6-83BD-EE531B082F49}"/>
                  </a:ext>
                </a:extLst>
              </p:cNvPr>
              <p:cNvSpPr/>
              <p:nvPr/>
            </p:nvSpPr>
            <p:spPr>
              <a:xfrm>
                <a:off x="2765947" y="1205552"/>
                <a:ext cx="1583141" cy="1364777"/>
              </a:xfrm>
              <a:prstGeom prst="hexagon">
                <a:avLst/>
              </a:prstGeom>
              <a:noFill/>
              <a:ln w="25400">
                <a:solidFill>
                  <a:srgbClr val="FC74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10E02559-E4E8-412F-A6A9-8F22C960C4E7}"/>
                  </a:ext>
                </a:extLst>
              </p:cNvPr>
              <p:cNvSpPr/>
              <p:nvPr/>
            </p:nvSpPr>
            <p:spPr>
              <a:xfrm rot="1604205">
                <a:off x="4218214" y="1887311"/>
                <a:ext cx="176893" cy="21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A4F9822-3F45-4D22-A583-D3442F0B8B2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>
              <a:off x="6106845" y="1581818"/>
              <a:ext cx="4131394" cy="0"/>
            </a:xfrm>
            <a:prstGeom prst="line">
              <a:avLst/>
            </a:prstGeom>
            <a:ln w="25400">
              <a:solidFill>
                <a:srgbClr val="FC743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A03E32C7-542F-4427-A6BC-FFB79AE09D07}"/>
              </a:ext>
            </a:extLst>
          </p:cNvPr>
          <p:cNvGrpSpPr/>
          <p:nvPr/>
        </p:nvGrpSpPr>
        <p:grpSpPr>
          <a:xfrm flipH="1">
            <a:off x="82585" y="2740735"/>
            <a:ext cx="7822902" cy="1726737"/>
            <a:chOff x="4523704" y="899429"/>
            <a:chExt cx="6183060" cy="136477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2D6254FC-965F-493C-9F33-4F07AAD0EA19}"/>
                </a:ext>
              </a:extLst>
            </p:cNvPr>
            <p:cNvSpPr txBox="1"/>
            <p:nvPr/>
          </p:nvSpPr>
          <p:spPr>
            <a:xfrm>
              <a:off x="7660302" y="1026334"/>
              <a:ext cx="3046462" cy="29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hnschrift Light" panose="020B0502040204020203" pitchFamily="34" charset="0"/>
                </a:rPr>
                <a:t>Metric Reconstruction</a:t>
              </a:r>
              <a:endParaRPr lang="en-US" dirty="0">
                <a:latin typeface="Bahnschrift Light" panose="020B0502040204020203" pitchFamily="34" charset="0"/>
              </a:endParaRPr>
            </a:p>
          </p:txBody>
        </p:sp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xmlns="" id="{CA1C5052-D1B9-45AF-BE68-94A98F2B41E4}"/>
                </a:ext>
              </a:extLst>
            </p:cNvPr>
            <p:cNvSpPr/>
            <p:nvPr/>
          </p:nvSpPr>
          <p:spPr>
            <a:xfrm>
              <a:off x="4787913" y="1117801"/>
              <a:ext cx="1076519" cy="928034"/>
            </a:xfrm>
            <a:prstGeom prst="hexagon">
              <a:avLst/>
            </a:prstGeom>
            <a:solidFill>
              <a:srgbClr val="FBC721"/>
            </a:solidFill>
            <a:ln>
              <a:solidFill>
                <a:srgbClr val="FBC7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Step</a:t>
              </a:r>
              <a:r>
                <a:rPr lang="en-US" sz="1200" dirty="0"/>
                <a:t> </a:t>
              </a:r>
              <a:r>
                <a:rPr lang="en-US" sz="2800" dirty="0"/>
                <a:t>5</a:t>
              </a:r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21E2D5A0-5DCA-4C2E-B1AB-04B72E4EDD12}"/>
                </a:ext>
              </a:extLst>
            </p:cNvPr>
            <p:cNvGrpSpPr/>
            <p:nvPr/>
          </p:nvGrpSpPr>
          <p:grpSpPr>
            <a:xfrm>
              <a:off x="4523704" y="899429"/>
              <a:ext cx="1629160" cy="1364777"/>
              <a:chOff x="2765947" y="1205552"/>
              <a:chExt cx="1629160" cy="1364777"/>
            </a:xfrm>
          </p:grpSpPr>
          <p:sp>
            <p:nvSpPr>
              <p:cNvPr id="70" name="Hexagon 69">
                <a:extLst>
                  <a:ext uri="{FF2B5EF4-FFF2-40B4-BE49-F238E27FC236}">
                    <a16:creationId xmlns:a16="http://schemas.microsoft.com/office/drawing/2014/main" xmlns="" id="{91E32C48-0950-429D-9439-E6901D89D6C3}"/>
                  </a:ext>
                </a:extLst>
              </p:cNvPr>
              <p:cNvSpPr/>
              <p:nvPr/>
            </p:nvSpPr>
            <p:spPr>
              <a:xfrm>
                <a:off x="2765947" y="1205552"/>
                <a:ext cx="1583141" cy="1364777"/>
              </a:xfrm>
              <a:prstGeom prst="hexagon">
                <a:avLst/>
              </a:prstGeom>
              <a:noFill/>
              <a:ln w="25400">
                <a:solidFill>
                  <a:srgbClr val="FBC7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B34A618A-3729-4765-9E05-C26C0520901B}"/>
                  </a:ext>
                </a:extLst>
              </p:cNvPr>
              <p:cNvSpPr/>
              <p:nvPr/>
            </p:nvSpPr>
            <p:spPr>
              <a:xfrm rot="1604205">
                <a:off x="4218214" y="1887311"/>
                <a:ext cx="176893" cy="21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B528447-29A2-4883-B260-51252E616050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6106845" y="1581818"/>
              <a:ext cx="4131394" cy="0"/>
            </a:xfrm>
            <a:prstGeom prst="line">
              <a:avLst/>
            </a:prstGeom>
            <a:ln w="25400">
              <a:solidFill>
                <a:srgbClr val="FBC72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D25611E5-F5A6-414D-9881-8951530C6CE8}"/>
              </a:ext>
            </a:extLst>
          </p:cNvPr>
          <p:cNvGrpSpPr/>
          <p:nvPr/>
        </p:nvGrpSpPr>
        <p:grpSpPr>
          <a:xfrm>
            <a:off x="4127431" y="3931167"/>
            <a:ext cx="7822902" cy="1726737"/>
            <a:chOff x="4523704" y="899429"/>
            <a:chExt cx="6183060" cy="13647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563E728E-7ECE-48C7-883A-ABE7C7E9DB4B}"/>
                </a:ext>
              </a:extLst>
            </p:cNvPr>
            <p:cNvSpPr txBox="1"/>
            <p:nvPr/>
          </p:nvSpPr>
          <p:spPr>
            <a:xfrm>
              <a:off x="7660302" y="1026334"/>
              <a:ext cx="3046462" cy="51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hnschrift Light" panose="020B0502040204020203" pitchFamily="34" charset="0"/>
                </a:rPr>
                <a:t>Metric</a:t>
              </a:r>
              <a:r>
                <a:rPr lang="en-US" dirty="0" smtClean="0">
                  <a:latin typeface="Bahnschrift Light" panose="020B0502040204020203" pitchFamily="34" charset="0"/>
                </a:rPr>
                <a:t> </a:t>
              </a:r>
              <a:endParaRPr lang="en-US" dirty="0">
                <a:latin typeface="Bahnschrift Light" panose="020B0502040204020203" pitchFamily="34" charset="0"/>
              </a:endParaRPr>
            </a:p>
            <a:p>
              <a:pPr algn="ctr"/>
              <a:r>
                <a:rPr lang="en-US" dirty="0">
                  <a:latin typeface="Bahnschrift Light" panose="020B0502040204020203" pitchFamily="34" charset="0"/>
                </a:rPr>
                <a:t>Bundle Adjustment</a:t>
              </a:r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xmlns="" id="{3F1997D6-43CE-45DA-89A6-5E190CE9297B}"/>
                </a:ext>
              </a:extLst>
            </p:cNvPr>
            <p:cNvSpPr/>
            <p:nvPr/>
          </p:nvSpPr>
          <p:spPr>
            <a:xfrm>
              <a:off x="4787913" y="1117801"/>
              <a:ext cx="1076519" cy="928034"/>
            </a:xfrm>
            <a:prstGeom prst="hexagon">
              <a:avLst/>
            </a:prstGeom>
            <a:solidFill>
              <a:srgbClr val="BBDC50"/>
            </a:solidFill>
            <a:ln>
              <a:solidFill>
                <a:srgbClr val="BBDC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Step</a:t>
              </a:r>
              <a:r>
                <a:rPr lang="en-US" sz="1200" dirty="0"/>
                <a:t> </a:t>
              </a:r>
              <a:r>
                <a:rPr lang="en-US" sz="2800" dirty="0"/>
                <a:t>6</a:t>
              </a:r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672BBD13-9EDC-48C5-A962-7F2232EE20A8}"/>
                </a:ext>
              </a:extLst>
            </p:cNvPr>
            <p:cNvGrpSpPr/>
            <p:nvPr/>
          </p:nvGrpSpPr>
          <p:grpSpPr>
            <a:xfrm>
              <a:off x="4523704" y="899429"/>
              <a:ext cx="1629160" cy="1364777"/>
              <a:chOff x="2765947" y="1205552"/>
              <a:chExt cx="1629160" cy="1364777"/>
            </a:xfrm>
          </p:grpSpPr>
          <p:sp>
            <p:nvSpPr>
              <p:cNvPr id="77" name="Hexagon 76">
                <a:extLst>
                  <a:ext uri="{FF2B5EF4-FFF2-40B4-BE49-F238E27FC236}">
                    <a16:creationId xmlns:a16="http://schemas.microsoft.com/office/drawing/2014/main" xmlns="" id="{28347260-F082-485F-A535-168630D9DFBF}"/>
                  </a:ext>
                </a:extLst>
              </p:cNvPr>
              <p:cNvSpPr/>
              <p:nvPr/>
            </p:nvSpPr>
            <p:spPr>
              <a:xfrm>
                <a:off x="2765947" y="1205552"/>
                <a:ext cx="1583141" cy="1364777"/>
              </a:xfrm>
              <a:prstGeom prst="hexagon">
                <a:avLst/>
              </a:prstGeom>
              <a:noFill/>
              <a:ln w="25400">
                <a:solidFill>
                  <a:srgbClr val="BBDC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D0E1F163-607A-4C39-9162-C718E45EDE98}"/>
                  </a:ext>
                </a:extLst>
              </p:cNvPr>
              <p:cNvSpPr/>
              <p:nvPr/>
            </p:nvSpPr>
            <p:spPr>
              <a:xfrm rot="1604205">
                <a:off x="4218214" y="1887311"/>
                <a:ext cx="176893" cy="21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7ADDC8D-C0FC-45E1-983A-2304BB0CF06F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6106845" y="1581818"/>
              <a:ext cx="4131394" cy="0"/>
            </a:xfrm>
            <a:prstGeom prst="line">
              <a:avLst/>
            </a:prstGeom>
            <a:ln w="25400">
              <a:solidFill>
                <a:srgbClr val="BBDC5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EAA635D-7C57-4D12-B6E2-6C29BA7A7DBD}"/>
              </a:ext>
            </a:extLst>
          </p:cNvPr>
          <p:cNvSpPr txBox="1"/>
          <p:nvPr/>
        </p:nvSpPr>
        <p:spPr>
          <a:xfrm>
            <a:off x="4668232" y="600689"/>
            <a:ext cx="289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Technical Approach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88C5F63-030E-472C-A3F6-16C16DCC8C24}"/>
              </a:ext>
            </a:extLst>
          </p:cNvPr>
          <p:cNvSpPr txBox="1"/>
          <p:nvPr/>
        </p:nvSpPr>
        <p:spPr>
          <a:xfrm>
            <a:off x="8743996" y="2518255"/>
            <a:ext cx="38544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 Light" panose="020B0502040204020203" pitchFamily="34" charset="0"/>
              </a:rPr>
              <a:t>Focal length estimation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Bahnschrift Light" panose="020B0502040204020203" pitchFamily="34" charset="0"/>
              </a:rPr>
              <a:t>Non-linear </a:t>
            </a:r>
            <a:r>
              <a:rPr lang="es-ES" sz="1400" dirty="0" err="1" smtClean="0">
                <a:latin typeface="Bahnschrift Light" panose="020B0502040204020203" pitchFamily="34" charset="0"/>
              </a:rPr>
              <a:t>minimization</a:t>
            </a:r>
            <a:endParaRPr lang="en-US" sz="1400" dirty="0">
              <a:latin typeface="Bahnschrift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 Light" panose="020B0502040204020203" pitchFamily="34" charset="0"/>
              </a:rPr>
              <a:t>Principal point correction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7819CE9-0F57-4DAF-82FA-15E9D890EB7B}"/>
              </a:ext>
            </a:extLst>
          </p:cNvPr>
          <p:cNvSpPr txBox="1"/>
          <p:nvPr/>
        </p:nvSpPr>
        <p:spPr>
          <a:xfrm>
            <a:off x="51850" y="3688103"/>
            <a:ext cx="41274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Bahnschrift Light" panose="020B0502040204020203" pitchFamily="34" charset="0"/>
              </a:rPr>
              <a:t>Initial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extrinsic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guess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for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reference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frame</a:t>
            </a:r>
            <a:endParaRPr lang="en-US" sz="1400" dirty="0" smtClean="0">
              <a:latin typeface="Bahnschrift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 Light" panose="020B0502040204020203" pitchFamily="34" charset="0"/>
              </a:rPr>
              <a:t>Approximate 3D point coordinates in reference frame (triangulation)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Bahnschrift Light" panose="020B0502040204020203" pitchFamily="34" charset="0"/>
              </a:rPr>
              <a:t>Extrinsic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parameters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for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all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frames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using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i="1" dirty="0" err="1" smtClean="0">
                <a:latin typeface="Bahnschrift Light" panose="020B0502040204020203" pitchFamily="34" charset="0"/>
              </a:rPr>
              <a:t>PnP</a:t>
            </a:r>
            <a:endParaRPr lang="en-US" sz="1400" i="1" dirty="0" smtClean="0">
              <a:latin typeface="Bahnschrift Light" panose="020B0502040204020203" pitchFamily="34" charset="0"/>
            </a:endParaRPr>
          </a:p>
          <a:p>
            <a:pPr algn="ctr"/>
            <a:endParaRPr lang="en-US" sz="1100" dirty="0">
              <a:latin typeface="Bahnschrift Light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CAEC159-50FF-485E-99ED-B69D1420DA7A}"/>
              </a:ext>
            </a:extLst>
          </p:cNvPr>
          <p:cNvSpPr txBox="1"/>
          <p:nvPr/>
        </p:nvSpPr>
        <p:spPr>
          <a:xfrm>
            <a:off x="8337570" y="4890681"/>
            <a:ext cx="38544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Bahnschrift Light" panose="020B0502040204020203" pitchFamily="34" charset="0"/>
              </a:rPr>
              <a:t>Minimization</a:t>
            </a:r>
            <a:r>
              <a:rPr lang="es-ES" sz="1400" dirty="0" smtClean="0">
                <a:latin typeface="Bahnschrift Light" panose="020B0502040204020203" pitchFamily="34" charset="0"/>
              </a:rPr>
              <a:t> of </a:t>
            </a:r>
            <a:r>
              <a:rPr lang="es-ES" sz="1400" dirty="0" err="1" smtClean="0">
                <a:latin typeface="Bahnschrift Light" panose="020B0502040204020203" pitchFamily="34" charset="0"/>
              </a:rPr>
              <a:t>reprojection</a:t>
            </a:r>
            <a:r>
              <a:rPr lang="es-ES" sz="1400" dirty="0" smtClean="0">
                <a:latin typeface="Bahnschrift Light" panose="020B0502040204020203" pitchFamily="34" charset="0"/>
              </a:rPr>
              <a:t> </a:t>
            </a:r>
            <a:r>
              <a:rPr lang="es-ES" sz="1400" dirty="0" err="1" smtClean="0">
                <a:latin typeface="Bahnschrift Light" panose="020B0502040204020203" pitchFamily="34" charset="0"/>
              </a:rPr>
              <a:t>errors</a:t>
            </a:r>
            <a:endParaRPr lang="en-US" sz="1400" dirty="0" smtClean="0">
              <a:latin typeface="Bahnschrift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ahnschrift Light" panose="020B0502040204020203" pitchFamily="34" charset="0"/>
              </a:rPr>
              <a:t>Refine 3D scene point coordinates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Bahnschrift Light" panose="020B0502040204020203" pitchFamily="34" charset="0"/>
              </a:rPr>
              <a:t>Refine </a:t>
            </a:r>
            <a:r>
              <a:rPr lang="es-ES" sz="1400" dirty="0" err="1" smtClean="0">
                <a:latin typeface="Bahnschrift Light" panose="020B0502040204020203" pitchFamily="34" charset="0"/>
              </a:rPr>
              <a:t>intrinsics</a:t>
            </a:r>
            <a:r>
              <a:rPr lang="es-ES" sz="1400" dirty="0" smtClean="0">
                <a:latin typeface="Bahnschrift Light" panose="020B0502040204020203" pitchFamily="34" charset="0"/>
              </a:rPr>
              <a:t> and </a:t>
            </a:r>
            <a:r>
              <a:rPr lang="es-ES" sz="1400" dirty="0" err="1" smtClean="0">
                <a:latin typeface="Bahnschrift Light" panose="020B0502040204020203" pitchFamily="34" charset="0"/>
              </a:rPr>
              <a:t>distortion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BD6864-365B-4FBF-B1C5-C640E3DA3D7C}"/>
              </a:ext>
            </a:extLst>
          </p:cNvPr>
          <p:cNvSpPr txBox="1"/>
          <p:nvPr/>
        </p:nvSpPr>
        <p:spPr>
          <a:xfrm>
            <a:off x="8095903" y="1719302"/>
            <a:ext cx="385443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Bahnschrift Light" panose="020B0502040204020203" pitchFamily="34" charset="0"/>
              </a:rPr>
              <a:t>Homography</a:t>
            </a:r>
            <a:r>
              <a:rPr lang="en-US" dirty="0" smtClean="0">
                <a:latin typeface="Bahnschrift Light" panose="020B0502040204020203" pitchFamily="34" charset="0"/>
              </a:rPr>
              <a:t> based </a:t>
            </a:r>
          </a:p>
          <a:p>
            <a:pPr algn="ctr"/>
            <a:r>
              <a:rPr lang="en-US" dirty="0" smtClean="0">
                <a:latin typeface="Bahnschrift Light" panose="020B0502040204020203" pitchFamily="34" charset="0"/>
              </a:rPr>
              <a:t>Self-Calibration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2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72"/>
    </mc:Choice>
    <mc:Fallback>
      <p:transition spd="slow" advTm="51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EAA635D-7C57-4D12-B6E2-6C29BA7A7DBD}"/>
              </a:ext>
            </a:extLst>
          </p:cNvPr>
          <p:cNvSpPr txBox="1"/>
          <p:nvPr/>
        </p:nvSpPr>
        <p:spPr>
          <a:xfrm>
            <a:off x="4168343" y="568079"/>
            <a:ext cx="41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solidFill>
                  <a:schemeClr val="bg1"/>
                </a:solidFill>
              </a:rPr>
              <a:t>Results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on</a:t>
            </a:r>
            <a:r>
              <a:rPr lang="es-ES" sz="2400" dirty="0" smtClean="0">
                <a:solidFill>
                  <a:schemeClr val="bg1"/>
                </a:solidFill>
              </a:rPr>
              <a:t> real </a:t>
            </a:r>
            <a:r>
              <a:rPr lang="es-ES" sz="2400" dirty="0" err="1" smtClean="0">
                <a:solidFill>
                  <a:schemeClr val="bg1"/>
                </a:solidFill>
              </a:rPr>
              <a:t>aerial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</a:rPr>
              <a:t>imagery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071673"/>
                  </p:ext>
                </p:extLst>
              </p:nvPr>
            </p:nvGraphicFramePr>
            <p:xfrm>
              <a:off x="6219483" y="4347136"/>
              <a:ext cx="5381967" cy="2385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801"/>
                    <a:gridCol w="1771191"/>
                    <a:gridCol w="1883483"/>
                    <a:gridCol w="1345492"/>
                  </a:tblGrid>
                  <a:tr h="319914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err="1" smtClean="0"/>
                            <a:t>Autocalibration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err="1" smtClean="0"/>
                            <a:t>Ground</a:t>
                          </a:r>
                          <a:r>
                            <a:rPr lang="es-ES" sz="1600" dirty="0" smtClean="0"/>
                            <a:t> </a:t>
                          </a:r>
                          <a:r>
                            <a:rPr lang="es-ES" sz="1600" dirty="0" err="1" smtClean="0"/>
                            <a:t>Truth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Error [%]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99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1766.25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1749.42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 smtClean="0"/>
                            <a:t>0.94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199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1765.00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1747.92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 smtClean="0"/>
                            <a:t>0.98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199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1916.59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1891.50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1.3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99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1085.18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baseline="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1085.92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 smtClean="0"/>
                            <a:t>-0.07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199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-0.206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-0.268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23.1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199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0.0001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0.011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071673"/>
                  </p:ext>
                </p:extLst>
              </p:nvPr>
            </p:nvGraphicFramePr>
            <p:xfrm>
              <a:off x="6219483" y="4347136"/>
              <a:ext cx="5381967" cy="2385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801"/>
                    <a:gridCol w="1771191"/>
                    <a:gridCol w="1883483"/>
                    <a:gridCol w="134549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err="1" smtClean="0"/>
                            <a:t>Autocalibration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err="1" smtClean="0"/>
                            <a:t>Ground</a:t>
                          </a:r>
                          <a:r>
                            <a:rPr lang="es-ES" sz="1600" dirty="0" smtClean="0"/>
                            <a:t> </a:t>
                          </a:r>
                          <a:r>
                            <a:rPr lang="es-ES" sz="1600" dirty="0" err="1" smtClean="0"/>
                            <a:t>Truth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Error [%]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87" t="-105455" r="-1309524" b="-5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1766.25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1749.42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 smtClean="0"/>
                            <a:t>0.94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545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87" t="-194828" r="-1309524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1765.00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1747.92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 smtClean="0"/>
                            <a:t>0.98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87" t="-305357" r="-1309524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1916.59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1891.50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1.3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545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87" t="-391379" r="-1309524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1085.18</a:t>
                          </a:r>
                          <a:r>
                            <a:rPr lang="es-ES" sz="1600" baseline="0" dirty="0" smtClean="0"/>
                            <a:t> </a:t>
                          </a:r>
                          <a:r>
                            <a:rPr lang="es-ES" sz="1600" baseline="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1085.92 </a:t>
                          </a:r>
                          <a:r>
                            <a:rPr lang="es-ES" sz="1600" dirty="0" err="1" smtClean="0"/>
                            <a:t>px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b="1" dirty="0" smtClean="0"/>
                            <a:t>-0.07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87" t="-518182" r="-1309524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-0.206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-0.268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23.1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87" t="-618182" r="-13095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0.0001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600" dirty="0" smtClean="0"/>
                            <a:t>0.011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600" dirty="0" smtClean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68518" y="4641715"/>
            <a:ext cx="466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Real </a:t>
            </a:r>
            <a:r>
              <a:rPr lang="es-ES" dirty="0" err="1" smtClean="0"/>
              <a:t>flight</a:t>
            </a:r>
            <a:r>
              <a:rPr lang="es-ES" dirty="0" smtClean="0"/>
              <a:t> </a:t>
            </a:r>
            <a:r>
              <a:rPr lang="es-ES" dirty="0" err="1" smtClean="0"/>
              <a:t>imagery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landing</a:t>
            </a:r>
            <a:r>
              <a:rPr lang="es-ES" dirty="0" smtClean="0"/>
              <a:t> </a:t>
            </a:r>
            <a:r>
              <a:rPr lang="es-ES" dirty="0" err="1" smtClean="0"/>
              <a:t>maneuver</a:t>
            </a:r>
            <a:r>
              <a:rPr lang="es-ES" dirty="0" smtClean="0"/>
              <a:t> at </a:t>
            </a:r>
            <a:r>
              <a:rPr lang="es-ES" dirty="0" err="1" smtClean="0"/>
              <a:t>Sanderson</a:t>
            </a:r>
            <a:r>
              <a:rPr lang="es-ES" dirty="0" smtClean="0"/>
              <a:t> Field </a:t>
            </a:r>
            <a:r>
              <a:rPr lang="es-ES" dirty="0" err="1" smtClean="0"/>
              <a:t>Airport</a:t>
            </a:r>
            <a:r>
              <a:rPr lang="es-ES" dirty="0" smtClean="0"/>
              <a:t> (Washington).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4K </a:t>
            </a:r>
            <a:r>
              <a:rPr lang="es-ES" dirty="0" err="1" smtClean="0"/>
              <a:t>resolution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taken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GoPro</a:t>
            </a:r>
            <a:r>
              <a:rPr lang="es-ES" dirty="0" smtClean="0"/>
              <a:t> camera (forward-</a:t>
            </a:r>
            <a:r>
              <a:rPr lang="es-ES" dirty="0" err="1" smtClean="0"/>
              <a:t>looking</a:t>
            </a:r>
            <a:r>
              <a:rPr lang="es-E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Real </a:t>
            </a:r>
            <a:r>
              <a:rPr lang="es-ES" dirty="0" err="1" smtClean="0"/>
              <a:t>lenses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radial + </a:t>
            </a:r>
            <a:r>
              <a:rPr lang="es-ES" dirty="0" err="1" smtClean="0"/>
              <a:t>tangential</a:t>
            </a:r>
            <a:r>
              <a:rPr lang="es-ES" dirty="0" smtClean="0"/>
              <a:t> </a:t>
            </a:r>
            <a:r>
              <a:rPr lang="es-ES" smtClean="0"/>
              <a:t>distortion.</a:t>
            </a:r>
            <a:endParaRPr lang="en-US" dirty="0"/>
          </a:p>
        </p:txBody>
      </p:sp>
      <p:pic>
        <p:nvPicPr>
          <p:cNvPr id="10" name="ezgif.com-gif-to-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52550" y="1403989"/>
            <a:ext cx="9991726" cy="28143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15038" y="4641715"/>
            <a:ext cx="5715000" cy="738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69"/>
    </mc:Choice>
    <mc:Fallback>
      <p:transition spd="slow" advTm="59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5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9" objId="10"/>
        <p14:playEvt time="5055" objId="10"/>
        <p14:playEvt time="9785" objId="10"/>
        <p14:playEvt time="14286" objId="10"/>
        <p14:playEvt time="14291" objId="10"/>
        <p14:playEvt time="19019" objId="10"/>
        <p14:playEvt time="19024" objId="10"/>
        <p14:playEvt time="23753" objId="10"/>
        <p14:playEvt time="28253" objId="10"/>
        <p14:playEvt time="28258" objId="10"/>
        <p14:playEvt time="33087" objId="10"/>
        <p14:playEvt time="37603" objId="10"/>
        <p14:playEvt time="42103" objId="10"/>
        <p14:playEvt time="46603" objId="10"/>
        <p14:playEvt time="51104" objId="10"/>
        <p14:pauseEvt time="53677" objId="10"/>
        <p14:stopEvt time="59669" objId="10"/>
      </p14:showEvt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1427</TotalTime>
  <Words>132</Words>
  <Application>Microsoft Office PowerPoint</Application>
  <PresentationFormat>Widescreen</PresentationFormat>
  <Paragraphs>51</Paragraphs>
  <Slides>2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Cambria Math</vt:lpstr>
      <vt:lpstr>NimbusRomNo9L-Medi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Palomar, Marta</cp:lastModifiedBy>
  <cp:revision>22</cp:revision>
  <dcterms:created xsi:type="dcterms:W3CDTF">2021-03-13T09:14:45Z</dcterms:created>
  <dcterms:modified xsi:type="dcterms:W3CDTF">2021-03-15T08:15:01Z</dcterms:modified>
</cp:coreProperties>
</file>