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2F"/>
    <a:srgbClr val="BBDC50"/>
    <a:srgbClr val="FBC721"/>
    <a:srgbClr val="54E911"/>
    <a:srgbClr val="9AF703"/>
    <a:srgbClr val="FC7430"/>
    <a:srgbClr val="D47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 autoAdjust="0"/>
  </p:normalViewPr>
  <p:slideViewPr>
    <p:cSldViewPr snapToGrid="0">
      <p:cViewPr varScale="1">
        <p:scale>
          <a:sx n="131" d="100"/>
          <a:sy n="131" d="100"/>
        </p:scale>
        <p:origin x="58" y="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4293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344FF-71CD-4AB6-9049-C59A18D330D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874C-0C5D-4167-8502-2A80B1952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4874C-0C5D-4167-8502-2A80B1952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FF080A-8A78-4EF6-BB0B-0A3B90E116E0}"/>
              </a:ext>
            </a:extLst>
          </p:cNvPr>
          <p:cNvSpPr/>
          <p:nvPr userDrawn="1"/>
        </p:nvSpPr>
        <p:spPr>
          <a:xfrm>
            <a:off x="0" y="0"/>
            <a:ext cx="12192000" cy="11992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C37DD-DFA5-49FD-9287-94A751C03436}"/>
              </a:ext>
            </a:extLst>
          </p:cNvPr>
          <p:cNvSpPr txBox="1"/>
          <p:nvPr userDrawn="1"/>
        </p:nvSpPr>
        <p:spPr>
          <a:xfrm>
            <a:off x="2274757" y="137941"/>
            <a:ext cx="896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NimbusRomNo9L-Medi"/>
              </a:rPr>
              <a:t>Camera Autocalibration using Predominantly Planar Aerial Imagery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A7480FD-D64E-4E07-8E97-4D0C97215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0" y="95563"/>
            <a:ext cx="913776" cy="91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28642FB-E9D4-4694-A74D-14111A7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82A308-E4D9-4DEC-873C-5877A5F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cs231a project  </a:t>
            </a:r>
            <a:r>
              <a:rPr lang="en-US" dirty="0" err="1"/>
              <a:t>mpalomar</a:t>
            </a:r>
            <a:r>
              <a:rPr lang="en-US" dirty="0"/>
              <a:t>, </a:t>
            </a:r>
            <a:r>
              <a:rPr lang="en-US" dirty="0" err="1"/>
              <a:t>carlosq</a:t>
            </a:r>
            <a:r>
              <a:rPr lang="en-US" dirty="0"/>
              <a:t> &amp; </a:t>
            </a:r>
            <a:r>
              <a:rPr lang="en-US" dirty="0" err="1"/>
              <a:t>mwhardt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CA1D93-AEB1-47EF-8CC7-A441E51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705-0624-40E9-B443-182D7179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6B8B3-DA00-4BDD-940E-3D697CE5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6DE7-FAB5-4835-94D2-7249647B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4525-349B-4452-A134-CC0E536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BD70-D4A5-467A-8335-7B9BDC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E1E6B-9F95-4FCE-AE4B-2A2C20A58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E346-FAAA-4290-844E-D63E7DA3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A4E7-7848-42C0-921A-FEB19468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FDA8-5F67-400C-8F51-3BEAEB74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BB8C-BD0D-49A7-9351-F4181B3F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E7CF-AFE6-496B-89D4-3EAEC6FC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A224-FEC2-4C49-AAB4-AD7BFBB5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92AC-6445-4ED5-A213-4B65B861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7BAC-981C-40A4-AAF3-E86E2DF6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2F3E-FAAE-483D-ACA9-0C4EE3A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17F1-9BFF-4FCC-8F33-93EBF93D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428D-FF20-44F4-809E-6EC48109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30DA-8829-4E74-B7AD-138EE37F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65CC-A3EC-4CD0-9DDF-A1C0E5A7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137E-A248-4723-872F-3A5FD8F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1514-5D3E-44EB-92AD-981A71A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9DC6-AED4-4406-ACF9-75BA9583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B6EA-4958-4965-BD88-2B5E2259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4686-6A55-497D-B94D-A758CE4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E8ED-41F6-487E-9841-3FE7D6E0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87B64-2319-4985-B574-0F764182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DB4E-BD2C-4E9C-AD75-10522F75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3677-25FB-48EC-B264-0767A844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4096D-8C56-46E3-AEA5-1D87282C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EC21-E798-4F43-B89C-9D7D6329B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7D49E-6F29-485C-A1FD-6A7B8ADC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C229E-0487-452F-B42D-C2D916B3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9C173-595B-4B14-9454-4F131C2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E39F2-EA8D-4EB2-8EE5-3F18DCB4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59EB-2648-4475-9E02-7E97E4B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5F151-AF48-4BF3-B249-0C140A0D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681A-3460-4B81-944C-05AF553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97AE-F824-4906-A7F1-119E6FC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86443-B309-4456-92FA-9A55A89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D8C02-228E-4AA7-9A4B-AC38F853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FF71-77EB-4E9E-8550-151E00E7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F89-879D-40FD-AF46-7C6309B6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2BF7-64AC-4ED1-8DEC-16731582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4240F-4BB7-4E1C-96BC-5C4126C7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05F8-A15A-497A-8324-A41F86A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85879-1E5E-45B7-BD84-7E5A330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155FF-4AB9-4DCD-B82D-DF7E1485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1ADA-39BD-4246-B580-BD137628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336BE-3091-4156-B237-465DDF82B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C6B1-9DCB-44C0-ABB6-877D3798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1E60-A4C3-48FD-8E10-4ACE8F4B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6EF0-74B9-4147-9E63-10885290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63BD0-EE4B-465A-A609-0FE031D4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0A6DD-951B-4E9B-9ED6-7DB8EABD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FE9A-9B3F-423F-ADFC-FF2F4ABB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AE92-7AC1-4A3E-9898-DC9C0BCD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E9D4-7904-433D-953A-6611BAD39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052D-2263-4BD2-AF19-12E276FA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2.m4a"/><Relationship Id="rId7" Type="http://schemas.openxmlformats.org/officeDocument/2006/relationships/image" Target="../media/image5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7" Type="http://schemas.openxmlformats.org/officeDocument/2006/relationships/image" Target="../media/image2.png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FEAA635D-7C57-4D12-B6E2-6C29BA7A7DBD}"/>
              </a:ext>
            </a:extLst>
          </p:cNvPr>
          <p:cNvSpPr txBox="1"/>
          <p:nvPr/>
        </p:nvSpPr>
        <p:spPr>
          <a:xfrm>
            <a:off x="4668232" y="600689"/>
            <a:ext cx="289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Technical Approach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CDC250-6612-475A-B54E-4B679A41906F}"/>
              </a:ext>
            </a:extLst>
          </p:cNvPr>
          <p:cNvGrpSpPr/>
          <p:nvPr/>
        </p:nvGrpSpPr>
        <p:grpSpPr>
          <a:xfrm>
            <a:off x="4207379" y="2373206"/>
            <a:ext cx="7822902" cy="1959469"/>
            <a:chOff x="4207379" y="2373206"/>
            <a:chExt cx="7822902" cy="19594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21C7E09-824E-46E2-8FB2-C9F92FDCC639}"/>
                </a:ext>
              </a:extLst>
            </p:cNvPr>
            <p:cNvGrpSpPr/>
            <p:nvPr/>
          </p:nvGrpSpPr>
          <p:grpSpPr>
            <a:xfrm>
              <a:off x="4207379" y="2373206"/>
              <a:ext cx="7822902" cy="1726737"/>
              <a:chOff x="4523704" y="899429"/>
              <a:chExt cx="6183060" cy="13647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BD6864-365B-4FBF-B1C5-C640E3DA3D7C}"/>
                  </a:ext>
                </a:extLst>
              </p:cNvPr>
              <p:cNvSpPr txBox="1"/>
              <p:nvPr/>
            </p:nvSpPr>
            <p:spPr>
              <a:xfrm>
                <a:off x="7660302" y="1026334"/>
                <a:ext cx="3046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Feature Extraction</a:t>
                </a:r>
              </a:p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&amp; Matching</a:t>
                </a:r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6DAA6076-BE10-4F4D-9385-353376C8426B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rgbClr val="FC7430"/>
              </a:solidFill>
              <a:ln>
                <a:solidFill>
                  <a:srgbClr val="FC74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Step</a:t>
                </a:r>
                <a:r>
                  <a:rPr lang="en-US" sz="1200" dirty="0"/>
                  <a:t> </a:t>
                </a:r>
                <a:r>
                  <a:rPr lang="en-US" sz="2800" dirty="0"/>
                  <a:t>1</a:t>
                </a:r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554DFD-D6B6-4447-AB1B-4C4C574D5D87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0BE63AC2-20A0-41E6-83BD-EE531B082F49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rgbClr val="FC74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0E02559-E4E8-412F-A6A9-8F22C960C4E7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A4F9822-3F45-4D22-A583-D3442F0B8B2A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>
                <a:off x="6106845" y="1581818"/>
                <a:ext cx="4131394" cy="0"/>
              </a:xfrm>
              <a:prstGeom prst="line">
                <a:avLst/>
              </a:prstGeom>
              <a:ln w="25400">
                <a:solidFill>
                  <a:srgbClr val="FC743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8C5F63-030E-472C-A3F6-16C16DCC8C24}"/>
                </a:ext>
              </a:extLst>
            </p:cNvPr>
            <p:cNvSpPr txBox="1"/>
            <p:nvPr/>
          </p:nvSpPr>
          <p:spPr>
            <a:xfrm>
              <a:off x="8728064" y="3314639"/>
              <a:ext cx="2319687" cy="10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SIFT feature extraction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FLANN matching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Filtering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329CB87-0149-40A7-B9D6-28DCA0DBD636}"/>
              </a:ext>
            </a:extLst>
          </p:cNvPr>
          <p:cNvGrpSpPr/>
          <p:nvPr/>
        </p:nvGrpSpPr>
        <p:grpSpPr>
          <a:xfrm>
            <a:off x="162533" y="3555201"/>
            <a:ext cx="7822902" cy="1726737"/>
            <a:chOff x="162533" y="3555201"/>
            <a:chExt cx="7822902" cy="17267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3E32C7-542F-4427-A6BC-FFB79AE09D07}"/>
                </a:ext>
              </a:extLst>
            </p:cNvPr>
            <p:cNvGrpSpPr/>
            <p:nvPr/>
          </p:nvGrpSpPr>
          <p:grpSpPr>
            <a:xfrm flipH="1">
              <a:off x="162533" y="3555201"/>
              <a:ext cx="7822902" cy="1726737"/>
              <a:chOff x="4523704" y="899429"/>
              <a:chExt cx="6183060" cy="1364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6254FC-965F-493C-9F33-4F07AAD0EA19}"/>
                  </a:ext>
                </a:extLst>
              </p:cNvPr>
              <p:cNvSpPr txBox="1"/>
              <p:nvPr/>
            </p:nvSpPr>
            <p:spPr>
              <a:xfrm>
                <a:off x="7660302" y="1026334"/>
                <a:ext cx="3046462" cy="51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Projective</a:t>
                </a:r>
              </a:p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Reconstruction</a:t>
                </a:r>
              </a:p>
            </p:txBody>
          </p:sp>
          <p:sp>
            <p:nvSpPr>
              <p:cNvPr id="67" name="Hexagon 66">
                <a:extLst>
                  <a:ext uri="{FF2B5EF4-FFF2-40B4-BE49-F238E27FC236}">
                    <a16:creationId xmlns:a16="http://schemas.microsoft.com/office/drawing/2014/main" id="{CA1C5052-D1B9-45AF-BE68-94A98F2B41E4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rgbClr val="FBC721"/>
              </a:solidFill>
              <a:ln>
                <a:solidFill>
                  <a:srgbClr val="FBC7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Step</a:t>
                </a:r>
                <a:r>
                  <a:rPr lang="en-US" sz="1200" dirty="0"/>
                  <a:t> </a:t>
                </a:r>
                <a:r>
                  <a:rPr lang="en-US" sz="2800" dirty="0"/>
                  <a:t>2</a:t>
                </a:r>
                <a:endParaRPr lang="en-US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1E2D5A0-5DCA-4C2E-B1AB-04B72E4EDD12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70" name="Hexagon 69">
                  <a:extLst>
                    <a:ext uri="{FF2B5EF4-FFF2-40B4-BE49-F238E27FC236}">
                      <a16:creationId xmlns:a16="http://schemas.microsoft.com/office/drawing/2014/main" id="{91E32C48-0950-429D-9439-E6901D89D6C3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rgbClr val="FBC7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34A618A-3729-4765-9E05-C26C0520901B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B528447-29A2-4883-B260-51252E616050}"/>
                  </a:ext>
                </a:extLst>
              </p:cNvPr>
              <p:cNvCxnSpPr>
                <a:cxnSpLocks/>
                <a:stCxn id="70" idx="0"/>
              </p:cNvCxnSpPr>
              <p:nvPr/>
            </p:nvCxnSpPr>
            <p:spPr>
              <a:xfrm>
                <a:off x="6106845" y="1581818"/>
                <a:ext cx="4131394" cy="0"/>
              </a:xfrm>
              <a:prstGeom prst="line">
                <a:avLst/>
              </a:prstGeom>
              <a:ln w="25400">
                <a:solidFill>
                  <a:srgbClr val="FBC72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819CE9-0F57-4DAF-82FA-15E9D890EB7B}"/>
                </a:ext>
              </a:extLst>
            </p:cNvPr>
            <p:cNvSpPr txBox="1"/>
            <p:nvPr/>
          </p:nvSpPr>
          <p:spPr>
            <a:xfrm>
              <a:off x="801886" y="4496154"/>
              <a:ext cx="2880069" cy="6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Homography estimation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RANSAC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8BFFB2C-1364-4236-BB81-2E3385CBA564}"/>
              </a:ext>
            </a:extLst>
          </p:cNvPr>
          <p:cNvGrpSpPr/>
          <p:nvPr/>
        </p:nvGrpSpPr>
        <p:grpSpPr>
          <a:xfrm>
            <a:off x="4207379" y="4745633"/>
            <a:ext cx="7822902" cy="1909043"/>
            <a:chOff x="4207379" y="4745633"/>
            <a:chExt cx="7822902" cy="190904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25611E5-F5A6-414D-9881-8951530C6CE8}"/>
                </a:ext>
              </a:extLst>
            </p:cNvPr>
            <p:cNvGrpSpPr/>
            <p:nvPr/>
          </p:nvGrpSpPr>
          <p:grpSpPr>
            <a:xfrm>
              <a:off x="4207379" y="4745633"/>
              <a:ext cx="7822902" cy="1726737"/>
              <a:chOff x="4523704" y="899429"/>
              <a:chExt cx="6183060" cy="136477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3E728E-7ECE-48C7-883A-ABE7C7E9DB4B}"/>
                  </a:ext>
                </a:extLst>
              </p:cNvPr>
              <p:cNvSpPr txBox="1"/>
              <p:nvPr/>
            </p:nvSpPr>
            <p:spPr>
              <a:xfrm>
                <a:off x="7660302" y="1026334"/>
                <a:ext cx="3046462" cy="51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Projective </a:t>
                </a:r>
              </a:p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Bundle Adjustment</a:t>
                </a:r>
              </a:p>
            </p:txBody>
          </p:sp>
          <p:sp>
            <p:nvSpPr>
              <p:cNvPr id="74" name="Hexagon 73">
                <a:extLst>
                  <a:ext uri="{FF2B5EF4-FFF2-40B4-BE49-F238E27FC236}">
                    <a16:creationId xmlns:a16="http://schemas.microsoft.com/office/drawing/2014/main" id="{3F1997D6-43CE-45DA-89A6-5E190CE9297B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rgbClr val="BBDC50"/>
              </a:solidFill>
              <a:ln>
                <a:solidFill>
                  <a:srgbClr val="BBDC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Step</a:t>
                </a:r>
                <a:r>
                  <a:rPr lang="en-US" sz="1200" dirty="0"/>
                  <a:t> </a:t>
                </a:r>
                <a:r>
                  <a:rPr lang="en-US" sz="2800" dirty="0"/>
                  <a:t>3</a:t>
                </a:r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72BBD13-9EDC-48C5-A962-7F2232EE20A8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77" name="Hexagon 76">
                  <a:extLst>
                    <a:ext uri="{FF2B5EF4-FFF2-40B4-BE49-F238E27FC236}">
                      <a16:creationId xmlns:a16="http://schemas.microsoft.com/office/drawing/2014/main" id="{28347260-F082-485F-A535-168630D9DFBF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rgbClr val="BBDC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0E1F163-607A-4C39-9162-C718E45EDE98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7ADDC8D-C0FC-45E1-983A-2304BB0CF06F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>
              <a:xfrm>
                <a:off x="6106845" y="1581818"/>
                <a:ext cx="4131394" cy="0"/>
              </a:xfrm>
              <a:prstGeom prst="line">
                <a:avLst/>
              </a:prstGeom>
              <a:ln w="25400">
                <a:solidFill>
                  <a:srgbClr val="BBDC5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86B3D6-9E20-4D36-90B3-4D6DAA4A82BC}"/>
                </a:ext>
              </a:extLst>
            </p:cNvPr>
            <p:cNvSpPr txBox="1"/>
            <p:nvPr/>
          </p:nvSpPr>
          <p:spPr>
            <a:xfrm>
              <a:off x="8823944" y="5700569"/>
              <a:ext cx="30932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Initial estimation of distortion and Central 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Refinement of Homographies and world coordinates of scene points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A6D4E9-4150-457B-87AE-01F974557F42}"/>
              </a:ext>
            </a:extLst>
          </p:cNvPr>
          <p:cNvGrpSpPr/>
          <p:nvPr/>
        </p:nvGrpSpPr>
        <p:grpSpPr>
          <a:xfrm>
            <a:off x="300269" y="1300451"/>
            <a:ext cx="7395723" cy="1933818"/>
            <a:chOff x="300269" y="1300451"/>
            <a:chExt cx="7395723" cy="193381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F983BED-1549-4690-BF35-E662148CF5C0}"/>
                </a:ext>
              </a:extLst>
            </p:cNvPr>
            <p:cNvGrpSpPr/>
            <p:nvPr/>
          </p:nvGrpSpPr>
          <p:grpSpPr>
            <a:xfrm flipH="1">
              <a:off x="300269" y="1300451"/>
              <a:ext cx="7395723" cy="1472917"/>
              <a:chOff x="4523704" y="899429"/>
              <a:chExt cx="6852738" cy="136477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97C2B9C-8623-49AF-9DAD-921B11F2E9D3}"/>
                  </a:ext>
                </a:extLst>
              </p:cNvPr>
              <p:cNvSpPr txBox="1"/>
              <p:nvPr/>
            </p:nvSpPr>
            <p:spPr>
              <a:xfrm>
                <a:off x="8329980" y="1202478"/>
                <a:ext cx="3046462" cy="34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Assumptions</a:t>
                </a:r>
              </a:p>
            </p:txBody>
          </p:sp>
          <p:sp>
            <p:nvSpPr>
              <p:cNvPr id="93" name="Hexagon 92">
                <a:extLst>
                  <a:ext uri="{FF2B5EF4-FFF2-40B4-BE49-F238E27FC236}">
                    <a16:creationId xmlns:a16="http://schemas.microsoft.com/office/drawing/2014/main" id="{42EAC7BB-3517-406A-8788-EB1CBDB1DB79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Asm.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55DB2E-02CD-4852-9CBD-31830D714B82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96" name="Hexagon 95">
                  <a:extLst>
                    <a:ext uri="{FF2B5EF4-FFF2-40B4-BE49-F238E27FC236}">
                      <a16:creationId xmlns:a16="http://schemas.microsoft.com/office/drawing/2014/main" id="{41F57685-5B8C-4ABD-8442-AAD902631C57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0EFD29B-2905-425B-A275-08C9ADA74120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EE55635-2DA4-4CA1-ACDC-660AFE2F9571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>
                <a:off x="6106846" y="1581818"/>
                <a:ext cx="4890377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F196968-3F9D-4B2C-BB7B-3768DE1AE4A3}"/>
                </a:ext>
              </a:extLst>
            </p:cNvPr>
            <p:cNvSpPr txBox="1"/>
            <p:nvPr/>
          </p:nvSpPr>
          <p:spPr>
            <a:xfrm>
              <a:off x="754504" y="2064718"/>
              <a:ext cx="28800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Planar scene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Camera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zero-skew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Radial distortion model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D2C362-14C4-423F-9B6F-617A06DC1EB4}"/>
              </a:ext>
            </a:extLst>
          </p:cNvPr>
          <p:cNvSpPr txBox="1"/>
          <p:nvPr/>
        </p:nvSpPr>
        <p:spPr>
          <a:xfrm>
            <a:off x="7672469" y="1328015"/>
            <a:ext cx="4578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NimbusRomNo9L-Medi"/>
              </a:rPr>
              <a:t>“Forget the checkerboard: practical self-calibration using a planar scene”</a:t>
            </a:r>
          </a:p>
          <a:p>
            <a:pPr algn="ctr"/>
            <a:r>
              <a:rPr lang="en-US" sz="1100" i="1" dirty="0">
                <a:solidFill>
                  <a:schemeClr val="accent1">
                    <a:lumMod val="75000"/>
                  </a:schemeClr>
                </a:solidFill>
                <a:latin typeface="NimbusRomNo9L-Medi"/>
              </a:rPr>
              <a:t>Herrera et. Al, WACV 2016 </a:t>
            </a:r>
            <a:endParaRPr lang="en-US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55FC6B44-70F0-4257-B2A9-A57F3579AD0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91938" y="6357938"/>
            <a:ext cx="347662" cy="347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3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92"/>
    </mc:Choice>
    <mc:Fallback>
      <p:transition spd="slow" advTm="4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7589ECA-F838-4B06-B250-6E3E48CEC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71" y="5356217"/>
            <a:ext cx="10401572" cy="123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CAD14B-F9BB-415D-A2DB-E3B4857D054A}"/>
              </a:ext>
            </a:extLst>
          </p:cNvPr>
          <p:cNvSpPr txBox="1"/>
          <p:nvPr/>
        </p:nvSpPr>
        <p:spPr>
          <a:xfrm>
            <a:off x="3974580" y="619441"/>
            <a:ext cx="456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– Close Range Imagery </a:t>
            </a:r>
            <a:r>
              <a:rPr lang="en-US" sz="1400" dirty="0">
                <a:solidFill>
                  <a:schemeClr val="bg1"/>
                </a:solidFill>
              </a:rPr>
              <a:t>(1/3)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0F6B3-BF1D-42BF-B252-9EAAA1F20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79" y="1410573"/>
            <a:ext cx="4577107" cy="2473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CCCB9-8893-414A-B365-C44BFF00BA35}"/>
              </a:ext>
            </a:extLst>
          </p:cNvPr>
          <p:cNvSpPr txBox="1"/>
          <p:nvPr/>
        </p:nvSpPr>
        <p:spPr>
          <a:xfrm flipH="1">
            <a:off x="1017083" y="1488109"/>
            <a:ext cx="3984022" cy="461665"/>
          </a:xfrm>
          <a:prstGeom prst="rect">
            <a:avLst/>
          </a:prstGeom>
          <a:solidFill>
            <a:srgbClr val="FDA0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Baseline calibration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E0A8D-8B61-4A73-A847-F7E0DCCB319E}"/>
              </a:ext>
            </a:extLst>
          </p:cNvPr>
          <p:cNvSpPr txBox="1"/>
          <p:nvPr/>
        </p:nvSpPr>
        <p:spPr>
          <a:xfrm flipH="1">
            <a:off x="1017083" y="1949774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DSLR + 18mm lenses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51246-E49C-4511-9A72-E9D4C5B44BC3}"/>
              </a:ext>
            </a:extLst>
          </p:cNvPr>
          <p:cNvSpPr txBox="1"/>
          <p:nvPr/>
        </p:nvSpPr>
        <p:spPr>
          <a:xfrm flipH="1">
            <a:off x="1017083" y="3078824"/>
            <a:ext cx="2704846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Light" panose="020B0502040204020203" pitchFamily="34" charset="0"/>
              </a:rPr>
              <a:t>Matlab Calibration Toolbox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6521D-39D8-47F0-A784-418B9A7A48CF}"/>
              </a:ext>
            </a:extLst>
          </p:cNvPr>
          <p:cNvSpPr txBox="1"/>
          <p:nvPr/>
        </p:nvSpPr>
        <p:spPr>
          <a:xfrm flipH="1">
            <a:off x="1017083" y="2328463"/>
            <a:ext cx="27048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Checkerboard pattern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EF1862-C4E3-4905-A2D6-9BCE97B3E585}"/>
              </a:ext>
            </a:extLst>
          </p:cNvPr>
          <p:cNvGrpSpPr/>
          <p:nvPr/>
        </p:nvGrpSpPr>
        <p:grpSpPr>
          <a:xfrm>
            <a:off x="4246284" y="3516816"/>
            <a:ext cx="1088373" cy="948307"/>
            <a:chOff x="7632253" y="2963758"/>
            <a:chExt cx="2228565" cy="1941765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4A4A49AF-743B-48BE-B659-0D66A3A9E0ED}"/>
                </a:ext>
              </a:extLst>
            </p:cNvPr>
            <p:cNvSpPr/>
            <p:nvPr/>
          </p:nvSpPr>
          <p:spPr>
            <a:xfrm rot="13269109">
              <a:off x="7632253" y="2963758"/>
              <a:ext cx="2228563" cy="1921175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14C882-AE2F-4A55-BE02-A43CE9F53B5C}"/>
                </a:ext>
              </a:extLst>
            </p:cNvPr>
            <p:cNvGrpSpPr/>
            <p:nvPr/>
          </p:nvGrpSpPr>
          <p:grpSpPr>
            <a:xfrm>
              <a:off x="7632253" y="2963759"/>
              <a:ext cx="2228565" cy="1941764"/>
              <a:chOff x="7632253" y="2963759"/>
              <a:chExt cx="2228565" cy="1941764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7645096-2FD3-4D64-A34C-119FB0DDC034}"/>
                  </a:ext>
                </a:extLst>
              </p:cNvPr>
              <p:cNvSpPr/>
              <p:nvPr/>
            </p:nvSpPr>
            <p:spPr>
              <a:xfrm rot="11807086">
                <a:off x="7632255" y="2984348"/>
                <a:ext cx="2228563" cy="1921175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DB56FDC-FCDF-43FA-998E-7C0E5B1AA7AF}"/>
                  </a:ext>
                </a:extLst>
              </p:cNvPr>
              <p:cNvGrpSpPr/>
              <p:nvPr/>
            </p:nvGrpSpPr>
            <p:grpSpPr>
              <a:xfrm>
                <a:off x="7632253" y="2963759"/>
                <a:ext cx="2228563" cy="1921175"/>
                <a:chOff x="7632253" y="2963759"/>
                <a:chExt cx="2228563" cy="1921175"/>
              </a:xfrm>
            </p:grpSpPr>
            <p:sp>
              <p:nvSpPr>
                <p:cNvPr id="14" name="Hexagon 13">
                  <a:extLst>
                    <a:ext uri="{FF2B5EF4-FFF2-40B4-BE49-F238E27FC236}">
                      <a16:creationId xmlns:a16="http://schemas.microsoft.com/office/drawing/2014/main" id="{2D708E29-D8B7-46CE-9EA3-667FEBBE61CD}"/>
                    </a:ext>
                  </a:extLst>
                </p:cNvPr>
                <p:cNvSpPr/>
                <p:nvPr/>
              </p:nvSpPr>
              <p:spPr>
                <a:xfrm>
                  <a:off x="7632253" y="2963759"/>
                  <a:ext cx="2228563" cy="1921175"/>
                </a:xfrm>
                <a:prstGeom prst="hexagon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4274FB16-6013-4612-B03E-E8E604550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1916" y="3038045"/>
                  <a:ext cx="1666510" cy="16665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C36B9CB-A12B-47FA-8BA7-EF2B11DE6B54}"/>
              </a:ext>
            </a:extLst>
          </p:cNvPr>
          <p:cNvSpPr/>
          <p:nvPr/>
        </p:nvSpPr>
        <p:spPr>
          <a:xfrm rot="8877935">
            <a:off x="5574540" y="3258530"/>
            <a:ext cx="742358" cy="516570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DBF60D9-157A-487E-B6FC-6CE304424FC5}"/>
              </a:ext>
            </a:extLst>
          </p:cNvPr>
          <p:cNvSpPr/>
          <p:nvPr/>
        </p:nvSpPr>
        <p:spPr>
          <a:xfrm rot="5400000">
            <a:off x="4496394" y="4819324"/>
            <a:ext cx="528215" cy="365706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B2BB0-128C-4CF2-83DF-EC5AE06A96C0}"/>
              </a:ext>
            </a:extLst>
          </p:cNvPr>
          <p:cNvSpPr txBox="1"/>
          <p:nvPr/>
        </p:nvSpPr>
        <p:spPr>
          <a:xfrm flipH="1">
            <a:off x="1020197" y="2702529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Resized to 800x533 px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29E71C-4493-488A-906A-D8AA5BDB8FC5}"/>
              </a:ext>
            </a:extLst>
          </p:cNvPr>
          <p:cNvSpPr/>
          <p:nvPr/>
        </p:nvSpPr>
        <p:spPr>
          <a:xfrm>
            <a:off x="2499666" y="5665604"/>
            <a:ext cx="1853896" cy="213026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A3F120-EE6A-431E-A1DF-EE353D277383}"/>
              </a:ext>
            </a:extLst>
          </p:cNvPr>
          <p:cNvSpPr/>
          <p:nvPr/>
        </p:nvSpPr>
        <p:spPr>
          <a:xfrm>
            <a:off x="2499666" y="5829884"/>
            <a:ext cx="1853896" cy="213026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E4C2B3-098F-4FC3-8DEE-7004343F0C8E}"/>
              </a:ext>
            </a:extLst>
          </p:cNvPr>
          <p:cNvSpPr/>
          <p:nvPr/>
        </p:nvSpPr>
        <p:spPr>
          <a:xfrm>
            <a:off x="2346975" y="6260112"/>
            <a:ext cx="3522733" cy="404787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015B-5079-430C-8F19-7AFAC1A70F58}"/>
              </a:ext>
            </a:extLst>
          </p:cNvPr>
          <p:cNvSpPr txBox="1"/>
          <p:nvPr/>
        </p:nvSpPr>
        <p:spPr>
          <a:xfrm>
            <a:off x="4329917" y="629208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norm(err) =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4FB393-27B8-4E6E-BD29-207DCE60442E}"/>
              </a:ext>
            </a:extLst>
          </p:cNvPr>
          <p:cNvSpPr txBox="1"/>
          <p:nvPr/>
        </p:nvSpPr>
        <p:spPr>
          <a:xfrm>
            <a:off x="5173844" y="5352292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[18.25, 18.27 ] mm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3F8386-C4BB-4E60-8DD4-D7B21F2D0C17}"/>
              </a:ext>
            </a:extLst>
          </p:cNvPr>
          <p:cNvCxnSpPr>
            <a:endCxn id="34" idx="1"/>
          </p:cNvCxnSpPr>
          <p:nvPr/>
        </p:nvCxnSpPr>
        <p:spPr>
          <a:xfrm flipV="1">
            <a:off x="4396509" y="5506181"/>
            <a:ext cx="777335" cy="257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4846310A-2CC7-492B-BFF8-5320465505F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91938" y="6357938"/>
            <a:ext cx="347662" cy="347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560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11"/>
    </mc:Choice>
    <mc:Fallback>
      <p:transition spd="slow" advTm="14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9" grpId="0" animBg="1"/>
      <p:bldP spid="10" grpId="0" animBg="1"/>
      <p:bldP spid="16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AD14B-F9BB-415D-A2DB-E3B4857D054A}"/>
              </a:ext>
            </a:extLst>
          </p:cNvPr>
          <p:cNvSpPr txBox="1"/>
          <p:nvPr/>
        </p:nvSpPr>
        <p:spPr>
          <a:xfrm>
            <a:off x="3974580" y="619441"/>
            <a:ext cx="456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– Close Range Imagery </a:t>
            </a:r>
            <a:r>
              <a:rPr lang="en-US" sz="1400" dirty="0">
                <a:solidFill>
                  <a:schemeClr val="bg1"/>
                </a:solidFill>
              </a:rPr>
              <a:t>(2/3)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CCB9-8893-414A-B365-C44BFF00BA35}"/>
              </a:ext>
            </a:extLst>
          </p:cNvPr>
          <p:cNvSpPr txBox="1"/>
          <p:nvPr/>
        </p:nvSpPr>
        <p:spPr>
          <a:xfrm flipH="1">
            <a:off x="1017083" y="1488109"/>
            <a:ext cx="3984022" cy="461665"/>
          </a:xfrm>
          <a:prstGeom prst="rect">
            <a:avLst/>
          </a:prstGeom>
          <a:solidFill>
            <a:srgbClr val="FDA0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Planar Self-Calibration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E0A8D-8B61-4A73-A847-F7E0DCCB319E}"/>
              </a:ext>
            </a:extLst>
          </p:cNvPr>
          <p:cNvSpPr txBox="1"/>
          <p:nvPr/>
        </p:nvSpPr>
        <p:spPr>
          <a:xfrm flipH="1">
            <a:off x="1017083" y="1949774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DSLR + 18mm lenses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51246-E49C-4511-9A72-E9D4C5B44BC3}"/>
              </a:ext>
            </a:extLst>
          </p:cNvPr>
          <p:cNvSpPr txBox="1"/>
          <p:nvPr/>
        </p:nvSpPr>
        <p:spPr>
          <a:xfrm flipH="1">
            <a:off x="1017083" y="3078824"/>
            <a:ext cx="2704846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Custom Python 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6521D-39D8-47F0-A784-418B9A7A48CF}"/>
              </a:ext>
            </a:extLst>
          </p:cNvPr>
          <p:cNvSpPr txBox="1"/>
          <p:nvPr/>
        </p:nvSpPr>
        <p:spPr>
          <a:xfrm flipH="1">
            <a:off x="1017083" y="2328463"/>
            <a:ext cx="27048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Pictures of poster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EF1862-C4E3-4905-A2D6-9BCE97B3E585}"/>
              </a:ext>
            </a:extLst>
          </p:cNvPr>
          <p:cNvGrpSpPr/>
          <p:nvPr/>
        </p:nvGrpSpPr>
        <p:grpSpPr>
          <a:xfrm>
            <a:off x="4246284" y="3516816"/>
            <a:ext cx="1088373" cy="948307"/>
            <a:chOff x="7632253" y="2963758"/>
            <a:chExt cx="2228565" cy="1941765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4A4A49AF-743B-48BE-B659-0D66A3A9E0ED}"/>
                </a:ext>
              </a:extLst>
            </p:cNvPr>
            <p:cNvSpPr/>
            <p:nvPr/>
          </p:nvSpPr>
          <p:spPr>
            <a:xfrm rot="13269109">
              <a:off x="7632253" y="2963758"/>
              <a:ext cx="2228563" cy="1921175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14C882-AE2F-4A55-BE02-A43CE9F53B5C}"/>
                </a:ext>
              </a:extLst>
            </p:cNvPr>
            <p:cNvGrpSpPr/>
            <p:nvPr/>
          </p:nvGrpSpPr>
          <p:grpSpPr>
            <a:xfrm>
              <a:off x="7632253" y="2963759"/>
              <a:ext cx="2228565" cy="1941764"/>
              <a:chOff x="7632253" y="2963759"/>
              <a:chExt cx="2228565" cy="1941764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7645096-2FD3-4D64-A34C-119FB0DDC034}"/>
                  </a:ext>
                </a:extLst>
              </p:cNvPr>
              <p:cNvSpPr/>
              <p:nvPr/>
            </p:nvSpPr>
            <p:spPr>
              <a:xfrm rot="11807086">
                <a:off x="7632255" y="2984348"/>
                <a:ext cx="2228563" cy="1921175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2D708E29-D8B7-46CE-9EA3-667FEBBE61CD}"/>
                  </a:ext>
                </a:extLst>
              </p:cNvPr>
              <p:cNvSpPr/>
              <p:nvPr/>
            </p:nvSpPr>
            <p:spPr>
              <a:xfrm>
                <a:off x="7632253" y="2963759"/>
                <a:ext cx="2228563" cy="1921175"/>
              </a:xfrm>
              <a:prstGeom prst="hexagon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C36B9CB-A12B-47FA-8BA7-EF2B11DE6B54}"/>
              </a:ext>
            </a:extLst>
          </p:cNvPr>
          <p:cNvSpPr/>
          <p:nvPr/>
        </p:nvSpPr>
        <p:spPr>
          <a:xfrm rot="8877935">
            <a:off x="5574540" y="3258530"/>
            <a:ext cx="742358" cy="516570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DBF60D9-157A-487E-B6FC-6CE304424FC5}"/>
              </a:ext>
            </a:extLst>
          </p:cNvPr>
          <p:cNvSpPr/>
          <p:nvPr/>
        </p:nvSpPr>
        <p:spPr>
          <a:xfrm rot="5400000">
            <a:off x="4496394" y="4819324"/>
            <a:ext cx="528215" cy="365706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B2BB0-128C-4CF2-83DF-EC5AE06A96C0}"/>
              </a:ext>
            </a:extLst>
          </p:cNvPr>
          <p:cNvSpPr txBox="1"/>
          <p:nvPr/>
        </p:nvSpPr>
        <p:spPr>
          <a:xfrm flipH="1">
            <a:off x="1020197" y="2702529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Resized to 800x533 px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5EB84-F403-4C9F-AB9C-52DE82B6C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09" y="3454353"/>
            <a:ext cx="992049" cy="12626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D29F49-72CF-47EC-82B8-946995E76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00" y="1395575"/>
            <a:ext cx="4544577" cy="2404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7F9E66-03F2-4D8D-B2C6-74DAA255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00241"/>
              </p:ext>
            </p:extLst>
          </p:nvPr>
        </p:nvGraphicFramePr>
        <p:xfrm>
          <a:off x="3009094" y="5369891"/>
          <a:ext cx="3859906" cy="12979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58106">
                  <a:extLst>
                    <a:ext uri="{9D8B030D-6E8A-4147-A177-3AD203B41FA5}">
                      <a16:colId xmlns:a16="http://schemas.microsoft.com/office/drawing/2014/main" val="4034028357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670628611"/>
                    </a:ext>
                  </a:extLst>
                </a:gridCol>
                <a:gridCol w="2033764">
                  <a:extLst>
                    <a:ext uri="{9D8B030D-6E8A-4147-A177-3AD203B41FA5}">
                      <a16:colId xmlns:a16="http://schemas.microsoft.com/office/drawing/2014/main" val="96818541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Focal Length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664.954 (18.45 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025058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666.036 (18.49 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09910611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Principal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Point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461332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283.173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2575829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Distortion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3.75E-07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7257041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3.96E-13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864535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Pixel Error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52109141"/>
                  </a:ext>
                </a:extLst>
              </a:tr>
            </a:tbl>
          </a:graphicData>
        </a:graphic>
      </p:graphicFrame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40F70637-E6AF-4C09-8AFB-C0AD6966008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91938" y="6357938"/>
            <a:ext cx="347662" cy="347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49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1"/>
    </mc:Choice>
    <mc:Fallback>
      <p:transition spd="slow" advTm="9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9" grpId="0" animBg="1"/>
      <p:bldP spid="10" grpId="0" animBg="1"/>
      <p:bldP spid="16" grpId="0" animBg="1"/>
      <p:bldP spid="24" grpId="0" animBg="1"/>
      <p:bldP spid="2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AD14B-F9BB-415D-A2DB-E3B4857D054A}"/>
              </a:ext>
            </a:extLst>
          </p:cNvPr>
          <p:cNvSpPr txBox="1"/>
          <p:nvPr/>
        </p:nvSpPr>
        <p:spPr>
          <a:xfrm>
            <a:off x="3974580" y="619441"/>
            <a:ext cx="456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– Close Range </a:t>
            </a:r>
            <a:r>
              <a:rPr lang="en-US" sz="2400">
                <a:solidFill>
                  <a:schemeClr val="bg1"/>
                </a:solidFill>
              </a:rPr>
              <a:t>Imagery </a:t>
            </a:r>
            <a:r>
              <a:rPr lang="en-US" sz="1400">
                <a:solidFill>
                  <a:schemeClr val="bg1"/>
                </a:solidFill>
              </a:rPr>
              <a:t>(3/3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CCB9-8893-414A-B365-C44BFF00BA35}"/>
              </a:ext>
            </a:extLst>
          </p:cNvPr>
          <p:cNvSpPr txBox="1"/>
          <p:nvPr/>
        </p:nvSpPr>
        <p:spPr>
          <a:xfrm flipH="1">
            <a:off x="1017081" y="1488109"/>
            <a:ext cx="6926192" cy="461665"/>
          </a:xfrm>
          <a:prstGeom prst="rect">
            <a:avLst/>
          </a:prstGeom>
          <a:solidFill>
            <a:srgbClr val="FDA0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Results Planar Self-Calibration vs Checkerboard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E0A8D-8B61-4A73-A847-F7E0DCCB319E}"/>
              </a:ext>
            </a:extLst>
          </p:cNvPr>
          <p:cNvSpPr txBox="1"/>
          <p:nvPr/>
        </p:nvSpPr>
        <p:spPr>
          <a:xfrm flipH="1">
            <a:off x="1017077" y="1956819"/>
            <a:ext cx="583318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" panose="020B0502040204020203" pitchFamily="34" charset="0"/>
              </a:defRPr>
            </a:lvl1pPr>
          </a:lstStyle>
          <a:p>
            <a:pPr algn="l"/>
            <a:r>
              <a:rPr lang="en-US" dirty="0"/>
              <a:t>Focal Length very accurate ~ 1.2%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6521D-39D8-47F0-A784-418B9A7A48CF}"/>
              </a:ext>
            </a:extLst>
          </p:cNvPr>
          <p:cNvSpPr txBox="1"/>
          <p:nvPr/>
        </p:nvSpPr>
        <p:spPr>
          <a:xfrm flipH="1">
            <a:off x="1020194" y="2334090"/>
            <a:ext cx="583318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Less accurate Principal point ~ 2.5 – 6 %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B2BB0-128C-4CF2-83DF-EC5AE06A96C0}"/>
              </a:ext>
            </a:extLst>
          </p:cNvPr>
          <p:cNvSpPr txBox="1"/>
          <p:nvPr/>
        </p:nvSpPr>
        <p:spPr>
          <a:xfrm flipH="1">
            <a:off x="1020192" y="2710467"/>
            <a:ext cx="583318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Reprojection error slightly better than Checkerboard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455027-C865-43C6-811E-053D4A8D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03681"/>
              </p:ext>
            </p:extLst>
          </p:nvPr>
        </p:nvGraphicFramePr>
        <p:xfrm>
          <a:off x="2369504" y="4193948"/>
          <a:ext cx="8697033" cy="218505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24858">
                  <a:extLst>
                    <a:ext uri="{9D8B030D-6E8A-4147-A177-3AD203B41FA5}">
                      <a16:colId xmlns:a16="http://schemas.microsoft.com/office/drawing/2014/main" val="4021438206"/>
                    </a:ext>
                  </a:extLst>
                </a:gridCol>
                <a:gridCol w="585306">
                  <a:extLst>
                    <a:ext uri="{9D8B030D-6E8A-4147-A177-3AD203B41FA5}">
                      <a16:colId xmlns:a16="http://schemas.microsoft.com/office/drawing/2014/main" val="1719616677"/>
                    </a:ext>
                  </a:extLst>
                </a:gridCol>
                <a:gridCol w="2622915">
                  <a:extLst>
                    <a:ext uri="{9D8B030D-6E8A-4147-A177-3AD203B41FA5}">
                      <a16:colId xmlns:a16="http://schemas.microsoft.com/office/drawing/2014/main" val="3072253416"/>
                    </a:ext>
                  </a:extLst>
                </a:gridCol>
                <a:gridCol w="2662357">
                  <a:extLst>
                    <a:ext uri="{9D8B030D-6E8A-4147-A177-3AD203B41FA5}">
                      <a16:colId xmlns:a16="http://schemas.microsoft.com/office/drawing/2014/main" val="323355023"/>
                    </a:ext>
                  </a:extLst>
                </a:gridCol>
                <a:gridCol w="1301597">
                  <a:extLst>
                    <a:ext uri="{9D8B030D-6E8A-4147-A177-3AD203B41FA5}">
                      <a16:colId xmlns:a16="http://schemas.microsoft.com/office/drawing/2014/main" val="863599058"/>
                    </a:ext>
                  </a:extLst>
                </a:gridCol>
              </a:tblGrid>
              <a:tr h="27313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Checkerboard Cal.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Planar Self-Cal.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Deviation( %)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328574986"/>
                  </a:ext>
                </a:extLst>
              </a:tr>
              <a:tr h="2731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Focal Length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695" marR="134695" marT="67348" marB="67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657.611 (18.25 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664.954 (18.45 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299515404"/>
                  </a:ext>
                </a:extLst>
              </a:tr>
              <a:tr h="273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658.268 (18.27 mm)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666.036 (18.49 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261027545"/>
                  </a:ext>
                </a:extLst>
              </a:tr>
              <a:tr h="2731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Principal Point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695" marR="134695" marT="67348" marB="67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401.66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425.684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1212072405"/>
                  </a:ext>
                </a:extLst>
              </a:tr>
              <a:tr h="273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289.896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283.173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129417815"/>
                  </a:ext>
                </a:extLst>
              </a:tr>
              <a:tr h="2731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Distortion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695" marR="134695" marT="67348" marB="67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-1.76E-01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3.75E-07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668227147"/>
                  </a:ext>
                </a:extLst>
              </a:tr>
              <a:tr h="273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1.04E-01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3.96E-13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657071921"/>
                  </a:ext>
                </a:extLst>
              </a:tr>
              <a:tr h="2731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Pixel Error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7015394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914833-D0BD-4766-ADC4-C2A9FC5447F5}"/>
              </a:ext>
            </a:extLst>
          </p:cNvPr>
          <p:cNvSpPr txBox="1"/>
          <p:nvPr/>
        </p:nvSpPr>
        <p:spPr>
          <a:xfrm flipH="1">
            <a:off x="1017075" y="3084294"/>
            <a:ext cx="583318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High error in distortion, probably due to different</a:t>
            </a:r>
          </a:p>
          <a:p>
            <a:r>
              <a:rPr lang="en-US" dirty="0"/>
              <a:t>Distortion models 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8D6DAE88-752F-440E-8A62-43B686BBA8F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91938" y="6357938"/>
            <a:ext cx="347662" cy="347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798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02"/>
    </mc:Choice>
    <mc:Fallback>
      <p:transition spd="slow" advTm="22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9" grpId="0" animBg="1"/>
      <p:bldP spid="16" grpId="0" animBg="1"/>
      <p:bldP spid="29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5|9.3|10.2|1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.7|1.2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7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2.9|2.2|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408</TotalTime>
  <Words>267</Words>
  <Application>Microsoft Office PowerPoint</Application>
  <PresentationFormat>Widescreen</PresentationFormat>
  <Paragraphs>98</Paragraphs>
  <Slides>4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Dubai</vt:lpstr>
      <vt:lpstr>NimbusRomNo9L-Medi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36</cp:revision>
  <dcterms:created xsi:type="dcterms:W3CDTF">2021-03-13T09:14:45Z</dcterms:created>
  <dcterms:modified xsi:type="dcterms:W3CDTF">2021-03-14T23:09:58Z</dcterms:modified>
</cp:coreProperties>
</file>