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74" d="100"/>
          <a:sy n="74" d="100"/>
        </p:scale>
        <p:origin x="57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DA984-4A19-419C-8713-640A79C6EBF8}"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734F7-AF19-4EB3-B322-1C40B9A3A3D7}" type="slidenum">
              <a:rPr lang="en-US" smtClean="0"/>
              <a:t>‹#›</a:t>
            </a:fld>
            <a:endParaRPr lang="en-US"/>
          </a:p>
        </p:txBody>
      </p:sp>
    </p:spTree>
    <p:extLst>
      <p:ext uri="{BB962C8B-B14F-4D97-AF65-F5344CB8AC3E}">
        <p14:creationId xmlns:p14="http://schemas.microsoft.com/office/powerpoint/2010/main" val="247395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a:pPr/>
              <a:t>1/12/2021</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a:pPr/>
              <a:t>1/12/2021</a:t>
            </a:fld>
            <a:endParaRPr lang="en-US"/>
          </a:p>
        </p:txBody>
      </p:sp>
      <p:sp>
        <p:nvSpPr>
          <p:cNvPr id="8" name="Freeform 11"/>
          <p:cNvSpPr/>
          <p:nvPr/>
        </p:nvSpPr>
        <p:spPr bwMode="auto">
          <a:xfrm flipV="1">
            <a:off x="0" y="370460"/>
            <a:ext cx="160371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04379" y="441546"/>
            <a:ext cx="779767" cy="3651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99199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4957">
              <a:srgbClr val="ECE9CD"/>
            </a:gs>
            <a:gs pos="0">
              <a:srgbClr val="F5F3E4"/>
            </a:gs>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1/12/2021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65"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 id="2147483664" r:id="rId15"/>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48021" y="258350"/>
            <a:ext cx="8095206" cy="1659714"/>
          </a:xfrm>
        </p:spPr>
        <p:txBody>
          <a:bodyPr>
            <a:normAutofit fontScale="90000"/>
          </a:bodyPr>
          <a:lstStyle/>
          <a:p>
            <a:pPr algn="ctr"/>
            <a:r>
              <a:rPr lang="en-US" sz="3100" b="1">
                <a:latin typeface="Times New Roman" panose="02020603050405020304" pitchFamily="18" charset="0"/>
                <a:cs typeface="Times New Roman" panose="02020603050405020304" pitchFamily="18" charset="0"/>
              </a:rPr>
              <a:t>TRƯỜNG ĐẠI HỌC CÔNG NGHỆ THÔNG TIN</a:t>
            </a:r>
            <a:br>
              <a:rPr lang="en-US" sz="3100" b="1">
                <a:latin typeface="Times New Roman" panose="02020603050405020304" pitchFamily="18" charset="0"/>
                <a:cs typeface="Times New Roman" panose="02020603050405020304" pitchFamily="18" charset="0"/>
              </a:rPr>
            </a:br>
            <a:r>
              <a:rPr lang="en-US" sz="3100" b="1" smtClean="0">
                <a:latin typeface="Times New Roman" panose="02020603050405020304" pitchFamily="18" charset="0"/>
                <a:cs typeface="Times New Roman" panose="02020603050405020304" pitchFamily="18" charset="0"/>
              </a:rPr>
              <a:t>VÀ </a:t>
            </a:r>
            <a:r>
              <a:rPr lang="en-US" sz="3100" b="1">
                <a:latin typeface="Times New Roman" panose="02020603050405020304" pitchFamily="18" charset="0"/>
                <a:cs typeface="Times New Roman" panose="02020603050405020304" pitchFamily="18" charset="0"/>
              </a:rPr>
              <a:t>TRUYỀN THÔNG VIỆT - HÀN</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z="2700" b="1" smtClean="0">
                <a:latin typeface="Times New Roman" panose="02020603050405020304" pitchFamily="18" charset="0"/>
                <a:cs typeface="Times New Roman" panose="02020603050405020304" pitchFamily="18" charset="0"/>
              </a:rPr>
              <a:t>KHOA </a:t>
            </a:r>
            <a:r>
              <a:rPr lang="vi-VN" sz="2700" b="1" smtClean="0">
                <a:latin typeface="Times New Roman" panose="02020603050405020304" pitchFamily="18" charset="0"/>
                <a:cs typeface="Times New Roman" panose="02020603050405020304" pitchFamily="18" charset="0"/>
              </a:rPr>
              <a:t>K</a:t>
            </a:r>
            <a:r>
              <a:rPr lang="en-US" sz="2700" b="1" smtClean="0">
                <a:latin typeface="Times New Roman" panose="02020603050405020304" pitchFamily="18" charset="0"/>
                <a:cs typeface="Times New Roman" panose="02020603050405020304" pitchFamily="18" charset="0"/>
              </a:rPr>
              <a:t>HOA </a:t>
            </a:r>
            <a:r>
              <a:rPr lang="vi-VN" sz="2700" b="1" smtClean="0">
                <a:latin typeface="Times New Roman" panose="02020603050405020304" pitchFamily="18" charset="0"/>
                <a:cs typeface="Times New Roman" panose="02020603050405020304" pitchFamily="18" charset="0"/>
              </a:rPr>
              <a:t>HỌC MÁY TÍNH</a:t>
            </a:r>
            <a:r>
              <a:rPr lang="en-US"/>
              <a:t/>
            </a:r>
            <a:br>
              <a:rPr lang="en-US"/>
            </a:br>
            <a:endParaRPr lang="en-US"/>
          </a:p>
        </p:txBody>
      </p:sp>
      <p:pic>
        <p:nvPicPr>
          <p:cNvPr id="5" name="Picture 4" descr="DHVH"/>
          <p:cNvPicPr/>
          <p:nvPr/>
        </p:nvPicPr>
        <p:blipFill>
          <a:blip r:embed="rId2">
            <a:extLst>
              <a:ext uri="{28A0092B-C50C-407E-A947-70E740481C1C}">
                <a14:useLocalDpi xmlns:a14="http://schemas.microsoft.com/office/drawing/2010/main" val="0"/>
              </a:ext>
            </a:extLst>
          </a:blip>
          <a:srcRect/>
          <a:stretch>
            <a:fillRect/>
          </a:stretch>
        </p:blipFill>
        <p:spPr bwMode="auto">
          <a:xfrm>
            <a:off x="338047" y="258350"/>
            <a:ext cx="1961016" cy="1296130"/>
          </a:xfrm>
          <a:prstGeom prst="rect">
            <a:avLst/>
          </a:prstGeom>
          <a:noFill/>
          <a:ln>
            <a:noFill/>
          </a:ln>
        </p:spPr>
      </p:pic>
      <p:sp>
        <p:nvSpPr>
          <p:cNvPr id="6" name="TextBox 5"/>
          <p:cNvSpPr txBox="1"/>
          <p:nvPr/>
        </p:nvSpPr>
        <p:spPr>
          <a:xfrm>
            <a:off x="2835996" y="3186782"/>
            <a:ext cx="6701246" cy="1107996"/>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TÊN ĐỀ TÀI</a:t>
            </a:r>
            <a:endParaRPr lang="en-US" sz="2400">
              <a:latin typeface="Times New Roman" panose="02020603050405020304" pitchFamily="18" charset="0"/>
              <a:cs typeface="Times New Roman" panose="02020603050405020304" pitchFamily="18" charset="0"/>
            </a:endParaRPr>
          </a:p>
          <a:p>
            <a:pPr algn="ctr"/>
            <a:r>
              <a:rPr lang="vi-VN" sz="2400" b="1">
                <a:latin typeface="Times New Roman" panose="02020603050405020304" pitchFamily="18" charset="0"/>
                <a:cs typeface="Times New Roman" panose="02020603050405020304" pitchFamily="18" charset="0"/>
              </a:rPr>
              <a:t>Xây dựng ứng dụng quản lý quán cafe</a:t>
            </a:r>
            <a:endParaRPr lang="en-US" sz="2400">
              <a:latin typeface="Times New Roman" panose="02020603050405020304" pitchFamily="18" charset="0"/>
              <a:cs typeface="Times New Roman" panose="02020603050405020304" pitchFamily="18" charset="0"/>
            </a:endParaRPr>
          </a:p>
          <a:p>
            <a:pPr algn="ctr"/>
            <a:endParaRPr lang="en-US"/>
          </a:p>
        </p:txBody>
      </p:sp>
      <p:sp>
        <p:nvSpPr>
          <p:cNvPr id="7" name="TextBox 6"/>
          <p:cNvSpPr txBox="1"/>
          <p:nvPr/>
        </p:nvSpPr>
        <p:spPr>
          <a:xfrm>
            <a:off x="3366146" y="2025108"/>
            <a:ext cx="5640946" cy="1200329"/>
          </a:xfrm>
          <a:prstGeom prst="rect">
            <a:avLst/>
          </a:prstGeom>
          <a:noFill/>
        </p:spPr>
        <p:txBody>
          <a:bodyPr wrap="square" rtlCol="0">
            <a:spAutoFit/>
          </a:bodyPr>
          <a:lstStyle/>
          <a:p>
            <a:pPr algn="ctr">
              <a:lnSpc>
                <a:spcPct val="150000"/>
              </a:lnSpc>
            </a:pPr>
            <a:r>
              <a:rPr lang="vi-VN" sz="2400" b="1" smtClean="0">
                <a:latin typeface="Times New Roman" panose="02020603050405020304" pitchFamily="18" charset="0"/>
                <a:cs typeface="Times New Roman" panose="02020603050405020304" pitchFamily="18" charset="0"/>
              </a:rPr>
              <a:t>	BÁO CÁO </a:t>
            </a:r>
            <a:r>
              <a:rPr lang="en-US" sz="2400" b="1" smtClean="0">
                <a:latin typeface="Times New Roman" panose="02020603050405020304" pitchFamily="18" charset="0"/>
                <a:cs typeface="Times New Roman" panose="02020603050405020304" pitchFamily="18" charset="0"/>
              </a:rPr>
              <a:t>ĐỒ </a:t>
            </a:r>
            <a:r>
              <a:rPr lang="en-US" sz="2400" b="1">
                <a:latin typeface="Times New Roman" panose="02020603050405020304" pitchFamily="18" charset="0"/>
                <a:cs typeface="Times New Roman" panose="02020603050405020304" pitchFamily="18" charset="0"/>
              </a:rPr>
              <a:t>ÁN TỐT </a:t>
            </a:r>
            <a:r>
              <a:rPr lang="en-US" sz="2400" b="1" smtClean="0">
                <a:latin typeface="Times New Roman" panose="02020603050405020304" pitchFamily="18" charset="0"/>
                <a:cs typeface="Times New Roman" panose="02020603050405020304" pitchFamily="18" charset="0"/>
              </a:rPr>
              <a:t>NGHIỆP</a:t>
            </a:r>
            <a:endParaRPr lang="vi-VN" sz="2400">
              <a:latin typeface="Times New Roman" panose="02020603050405020304" pitchFamily="18" charset="0"/>
              <a:cs typeface="Times New Roman" panose="02020603050405020304" pitchFamily="18" charset="0"/>
            </a:endParaRPr>
          </a:p>
          <a:p>
            <a:pPr algn="ctr"/>
            <a:r>
              <a:rPr lang="en-US" b="1" smtClean="0">
                <a:latin typeface="Times New Roman" panose="02020603050405020304" pitchFamily="18" charset="0"/>
                <a:cs typeface="Times New Roman" panose="02020603050405020304" pitchFamily="18" charset="0"/>
              </a:rPr>
              <a:t> NGÀNH </a:t>
            </a:r>
            <a:r>
              <a:rPr lang="vi-VN" b="1" smtClean="0">
                <a:latin typeface="Times New Roman" panose="02020603050405020304" pitchFamily="18" charset="0"/>
                <a:cs typeface="Times New Roman" panose="02020603050405020304" pitchFamily="18" charset="0"/>
              </a:rPr>
              <a:t>CÔNG NGHỆ THÔNG TIN</a:t>
            </a:r>
            <a:endParaRPr lang="en-US">
              <a:latin typeface="Times New Roman" panose="02020603050405020304" pitchFamily="18" charset="0"/>
              <a:cs typeface="Times New Roman" panose="02020603050405020304" pitchFamily="18" charset="0"/>
            </a:endParaRPr>
          </a:p>
          <a:p>
            <a:pPr algn="ctr"/>
            <a:endParaRPr lang="en-US"/>
          </a:p>
        </p:txBody>
      </p:sp>
      <p:sp>
        <p:nvSpPr>
          <p:cNvPr id="3" name="TextBox 2"/>
          <p:cNvSpPr txBox="1"/>
          <p:nvPr/>
        </p:nvSpPr>
        <p:spPr>
          <a:xfrm>
            <a:off x="4101737" y="4532812"/>
            <a:ext cx="5656217" cy="1015663"/>
          </a:xfrm>
          <a:prstGeom prst="rect">
            <a:avLst/>
          </a:prstGeom>
          <a:noFill/>
        </p:spPr>
        <p:txBody>
          <a:bodyPr wrap="square" rtlCol="0">
            <a:spAutoFit/>
          </a:bodyPr>
          <a:lstStyle/>
          <a:p>
            <a:r>
              <a:rPr lang="en-US" sz="2000" err="1" smtClean="0">
                <a:latin typeface="Times New Roman" panose="02020603050405020304" pitchFamily="18" charset="0"/>
                <a:cs typeface="Times New Roman" panose="02020603050405020304" pitchFamily="18" charset="0"/>
              </a:rPr>
              <a:t>Sinh</a:t>
            </a:r>
            <a:r>
              <a:rPr lang="en-US"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a:t>
            </a:r>
            <a:r>
              <a:rPr lang="vi-VN" sz="2000" smtClean="0">
                <a:latin typeface="Times New Roman" panose="02020603050405020304" pitchFamily="18" charset="0"/>
                <a:cs typeface="Times New Roman" panose="02020603050405020304" pitchFamily="18" charset="0"/>
              </a:rPr>
              <a:t>iên thực hiện: Trần Xuân Quang</a:t>
            </a:r>
          </a:p>
          <a:p>
            <a:r>
              <a:rPr lang="vi-VN" sz="2000" smtClean="0">
                <a:latin typeface="Times New Roman" panose="02020603050405020304" pitchFamily="18" charset="0"/>
                <a:cs typeface="Times New Roman" panose="02020603050405020304" pitchFamily="18" charset="0"/>
              </a:rPr>
              <a:t>Mã sinh viên: 181C900141</a:t>
            </a:r>
          </a:p>
          <a:p>
            <a:r>
              <a:rPr lang="vi-VN" sz="2000" smtClean="0">
                <a:latin typeface="Times New Roman" panose="02020603050405020304" pitchFamily="18" charset="0"/>
                <a:cs typeface="Times New Roman" panose="02020603050405020304" pitchFamily="18" charset="0"/>
              </a:rPr>
              <a:t>Giáo viên hướng dẫn: Ts.Dương Thị Mai Nga</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1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6282489"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4" name="TextBox 3"/>
          <p:cNvSpPr txBox="1"/>
          <p:nvPr/>
        </p:nvSpPr>
        <p:spPr>
          <a:xfrm>
            <a:off x="1560120" y="953556"/>
            <a:ext cx="4056908" cy="523220"/>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c</a:t>
            </a:r>
            <a:r>
              <a:rPr lang="vi-VN" sz="2800" smtClean="0">
                <a:latin typeface="Times New Roman" panose="02020603050405020304" pitchFamily="18" charset="0"/>
                <a:cs typeface="Times New Roman" panose="02020603050405020304" pitchFamily="18" charset="0"/>
              </a:rPr>
              <a:t>. Nhân viên thu ngân</a:t>
            </a:r>
            <a:endParaRPr lang="en-US" sz="2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142" y="1476776"/>
            <a:ext cx="8459139" cy="5101935"/>
          </a:xfrm>
          <a:prstGeom prst="rect">
            <a:avLst/>
          </a:prstGeom>
        </p:spPr>
      </p:pic>
    </p:spTree>
    <p:extLst>
      <p:ext uri="{BB962C8B-B14F-4D97-AF65-F5344CB8AC3E}">
        <p14:creationId xmlns:p14="http://schemas.microsoft.com/office/powerpoint/2010/main" val="1631260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6282489"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864630"/>
            <a:ext cx="3695242"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2</a:t>
            </a:r>
            <a:r>
              <a:rPr lang="vi-VN" sz="2800" smtClean="0">
                <a:latin typeface="Times New Roman" panose="02020603050405020304" pitchFamily="18" charset="0"/>
                <a:cs typeface="Times New Roman" panose="02020603050405020304" pitchFamily="18" charset="0"/>
              </a:rPr>
              <a:t>. Quan hệ cơ sở dữ liệu</a:t>
            </a:r>
            <a:endParaRPr lang="en-US" sz="28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01" y="1572516"/>
            <a:ext cx="9096375" cy="5429250"/>
          </a:xfrm>
          <a:prstGeom prst="rect">
            <a:avLst/>
          </a:prstGeom>
        </p:spPr>
      </p:pic>
    </p:spTree>
    <p:extLst>
      <p:ext uri="{BB962C8B-B14F-4D97-AF65-F5344CB8AC3E}">
        <p14:creationId xmlns:p14="http://schemas.microsoft.com/office/powerpoint/2010/main" val="2443817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951723"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Công cụ thực hiện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961324"/>
            <a:ext cx="2566728" cy="523220"/>
          </a:xfrm>
          <a:prstGeom prst="rect">
            <a:avLst/>
          </a:prstGeom>
          <a:noFill/>
        </p:spPr>
        <p:txBody>
          <a:bodyPr wrap="none" rtlCol="0">
            <a:spAutoFit/>
          </a:bodyPr>
          <a:lstStyle/>
          <a:p>
            <a:pPr>
              <a:tabLst>
                <a:tab pos="1030288" algn="l"/>
              </a:tabLst>
            </a:pPr>
            <a:r>
              <a:rPr lang="vi-VN" sz="2800" smtClean="0">
                <a:latin typeface="Times New Roman" panose="02020603050405020304" pitchFamily="18" charset="0"/>
                <a:cs typeface="Times New Roman" panose="02020603050405020304" pitchFamily="18" charset="0"/>
              </a:rPr>
              <a:t>1. Nestbean IDE</a:t>
            </a:r>
            <a:endParaRPr lang="en-US" sz="2800">
              <a:latin typeface="Times New Roman" panose="02020603050405020304" pitchFamily="18" charset="0"/>
              <a:cs typeface="Times New Roman" panose="02020603050405020304" pitchFamily="18" charset="0"/>
            </a:endParaRPr>
          </a:p>
        </p:txBody>
      </p:sp>
      <p:sp>
        <p:nvSpPr>
          <p:cNvPr id="4" name="TextBox 3"/>
          <p:cNvSpPr txBox="1"/>
          <p:nvPr/>
        </p:nvSpPr>
        <p:spPr>
          <a:xfrm>
            <a:off x="1777285" y="2716908"/>
            <a:ext cx="9182636" cy="1200329"/>
          </a:xfrm>
          <a:prstGeom prst="rect">
            <a:avLst/>
          </a:prstGeom>
          <a:noFill/>
        </p:spPr>
        <p:txBody>
          <a:bodyPr wrap="square" rtlCol="0">
            <a:spAutoFit/>
          </a:bodyPr>
          <a:lstStyle/>
          <a:p>
            <a:r>
              <a:rPr lang="vi-VN" sz="2400" smtClean="0">
                <a:latin typeface="+mj-lt"/>
              </a:rPr>
              <a:t>     </a:t>
            </a:r>
            <a:r>
              <a:rPr lang="en-US" sz="2400" smtClean="0">
                <a:latin typeface="+mj-lt"/>
              </a:rPr>
              <a:t>NetBeans </a:t>
            </a:r>
            <a:r>
              <a:rPr lang="en-US" sz="2400">
                <a:latin typeface="+mj-lt"/>
              </a:rPr>
              <a:t>bao gồm một IDE mã nguồn mở và một nền tảng ứng dụng cho phép nhà phát nhanh chóng tạo nên các ứng dụng dành cho web, doanh nghiệp, </a:t>
            </a:r>
            <a:r>
              <a:rPr lang="vi-VN" sz="2400" smtClean="0">
                <a:latin typeface="+mj-lt"/>
              </a:rPr>
              <a:t>desktop.</a:t>
            </a:r>
            <a:endParaRPr lang="en-US" sz="2400">
              <a:latin typeface="+mj-lt"/>
            </a:endParaRPr>
          </a:p>
        </p:txBody>
      </p:sp>
      <p:sp>
        <p:nvSpPr>
          <p:cNvPr id="7" name="TextBox 6"/>
          <p:cNvSpPr txBox="1"/>
          <p:nvPr/>
        </p:nvSpPr>
        <p:spPr>
          <a:xfrm>
            <a:off x="1560120" y="3848061"/>
            <a:ext cx="2903359"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2</a:t>
            </a:r>
            <a:r>
              <a:rPr lang="vi-VN" sz="2800" smtClean="0">
                <a:latin typeface="Times New Roman" panose="02020603050405020304" pitchFamily="18" charset="0"/>
                <a:cs typeface="Times New Roman" panose="02020603050405020304" pitchFamily="18" charset="0"/>
              </a:rPr>
              <a:t>. </a:t>
            </a:r>
            <a:r>
              <a:rPr lang="en-US" sz="2800"/>
              <a:t>Android Studio</a:t>
            </a:r>
            <a:endParaRPr lang="en-US" sz="2800">
              <a:latin typeface="Times New Roman" panose="02020603050405020304" pitchFamily="18" charset="0"/>
              <a:cs typeface="Times New Roman" panose="02020603050405020304" pitchFamily="18" charset="0"/>
            </a:endParaRPr>
          </a:p>
        </p:txBody>
      </p:sp>
      <p:sp>
        <p:nvSpPr>
          <p:cNvPr id="8" name="TextBox 7"/>
          <p:cNvSpPr txBox="1"/>
          <p:nvPr/>
        </p:nvSpPr>
        <p:spPr>
          <a:xfrm>
            <a:off x="1777285" y="5748654"/>
            <a:ext cx="9182636" cy="830997"/>
          </a:xfrm>
          <a:prstGeom prst="rect">
            <a:avLst/>
          </a:prstGeom>
          <a:noFill/>
        </p:spPr>
        <p:txBody>
          <a:bodyPr wrap="square" rtlCol="0">
            <a:spAutoFit/>
          </a:bodyPr>
          <a:lstStyle/>
          <a:p>
            <a:r>
              <a:rPr lang="vi-VN" sz="2400" smtClean="0">
                <a:latin typeface="+mj-lt"/>
              </a:rPr>
              <a:t>     </a:t>
            </a:r>
            <a:r>
              <a:rPr lang="en-US" sz="2400" smtClean="0">
                <a:latin typeface="+mj-lt"/>
              </a:rPr>
              <a:t>Android </a:t>
            </a:r>
            <a:r>
              <a:rPr lang="en-US" sz="2400">
                <a:latin typeface="+mj-lt"/>
              </a:rPr>
              <a:t>Studio là môi trường phát triển tích hợp (IDE) chính thức cho việc phát triển ứng dụng Android.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120" y="4297968"/>
            <a:ext cx="356463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120" y="1314914"/>
            <a:ext cx="2857500" cy="1571625"/>
          </a:xfrm>
          <a:prstGeom prst="rect">
            <a:avLst/>
          </a:prstGeom>
        </p:spPr>
      </p:pic>
    </p:spTree>
    <p:extLst>
      <p:ext uri="{BB962C8B-B14F-4D97-AF65-F5344CB8AC3E}">
        <p14:creationId xmlns:p14="http://schemas.microsoft.com/office/powerpoint/2010/main" val="2146654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951723"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Công cụ thực hiện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961324"/>
            <a:ext cx="3832588" cy="523220"/>
          </a:xfrm>
          <a:prstGeom prst="rect">
            <a:avLst/>
          </a:prstGeom>
          <a:noFill/>
        </p:spPr>
        <p:txBody>
          <a:bodyPr wrap="none" rtlCol="0">
            <a:spAutoFit/>
          </a:bodyPr>
          <a:lstStyle/>
          <a:p>
            <a:pPr>
              <a:tabLst>
                <a:tab pos="1030288" algn="l"/>
              </a:tabLst>
            </a:pPr>
            <a:r>
              <a:rPr lang="vi-VN" sz="2800" smtClean="0">
                <a:latin typeface="Times New Roman" panose="02020603050405020304" pitchFamily="18" charset="0"/>
                <a:cs typeface="Times New Roman" panose="02020603050405020304" pitchFamily="18" charset="0"/>
              </a:rPr>
              <a:t>3. </a:t>
            </a:r>
            <a:r>
              <a:rPr lang="en-US" sz="2800">
                <a:latin typeface="+mj-lt"/>
              </a:rPr>
              <a:t>Microsoft  SQL Server</a:t>
            </a:r>
            <a:endParaRPr lang="en-US" sz="2800">
              <a:latin typeface="+mj-lt"/>
              <a:cs typeface="Times New Roman" panose="02020603050405020304" pitchFamily="18" charset="0"/>
            </a:endParaRPr>
          </a:p>
        </p:txBody>
      </p:sp>
      <p:sp>
        <p:nvSpPr>
          <p:cNvPr id="4" name="TextBox 3"/>
          <p:cNvSpPr txBox="1"/>
          <p:nvPr/>
        </p:nvSpPr>
        <p:spPr>
          <a:xfrm>
            <a:off x="1777285" y="2462442"/>
            <a:ext cx="9182636" cy="830997"/>
          </a:xfrm>
          <a:prstGeom prst="rect">
            <a:avLst/>
          </a:prstGeom>
          <a:noFill/>
        </p:spPr>
        <p:txBody>
          <a:bodyPr wrap="square" rtlCol="0">
            <a:spAutoFit/>
          </a:bodyPr>
          <a:lstStyle/>
          <a:p>
            <a:r>
              <a:rPr lang="vi-VN" sz="2400" smtClean="0">
                <a:latin typeface="+mj-lt"/>
              </a:rPr>
              <a:t>   P</a:t>
            </a:r>
            <a:r>
              <a:rPr lang="en-US" sz="2400" smtClean="0">
                <a:latin typeface="+mj-lt"/>
              </a:rPr>
              <a:t>hần </a:t>
            </a:r>
            <a:r>
              <a:rPr lang="en-US" sz="2400">
                <a:latin typeface="+mj-lt"/>
              </a:rPr>
              <a:t>mềm được phát triển bởi Microsoft dùng để lưu trữ dữ liệu dựa trên chuẩn </a:t>
            </a:r>
            <a:r>
              <a:rPr lang="vi-VN" sz="2400" smtClean="0">
                <a:latin typeface="+mj-lt"/>
              </a:rPr>
              <a:t>RDBMS.</a:t>
            </a:r>
            <a:endParaRPr lang="en-US" sz="2400">
              <a:latin typeface="+mj-lt"/>
            </a:endParaRPr>
          </a:p>
        </p:txBody>
      </p:sp>
      <p:sp>
        <p:nvSpPr>
          <p:cNvPr id="7" name="TextBox 6"/>
          <p:cNvSpPr txBox="1"/>
          <p:nvPr/>
        </p:nvSpPr>
        <p:spPr>
          <a:xfrm>
            <a:off x="1560120" y="3689687"/>
            <a:ext cx="1962397" cy="523220"/>
          </a:xfrm>
          <a:prstGeom prst="rect">
            <a:avLst/>
          </a:prstGeom>
          <a:noFill/>
        </p:spPr>
        <p:txBody>
          <a:bodyPr wrap="none" rtlCol="0">
            <a:spAutoFit/>
          </a:bodyPr>
          <a:lstStyle/>
          <a:p>
            <a:pPr lvl="0"/>
            <a:r>
              <a:rPr lang="vi-VN" sz="2800" smtClean="0">
                <a:latin typeface="Times New Roman" panose="02020603050405020304" pitchFamily="18" charset="0"/>
                <a:cs typeface="Times New Roman" panose="02020603050405020304" pitchFamily="18" charset="0"/>
              </a:rPr>
              <a:t>4. </a:t>
            </a:r>
            <a:r>
              <a:rPr lang="en-US" sz="2800"/>
              <a:t>Postman</a:t>
            </a:r>
            <a:endParaRPr lang="en-US"/>
          </a:p>
        </p:txBody>
      </p:sp>
      <p:sp>
        <p:nvSpPr>
          <p:cNvPr id="8" name="TextBox 7"/>
          <p:cNvSpPr txBox="1"/>
          <p:nvPr/>
        </p:nvSpPr>
        <p:spPr>
          <a:xfrm>
            <a:off x="1728269" y="5688867"/>
            <a:ext cx="9182636" cy="1107996"/>
          </a:xfrm>
          <a:prstGeom prst="rect">
            <a:avLst/>
          </a:prstGeom>
          <a:noFill/>
        </p:spPr>
        <p:txBody>
          <a:bodyPr wrap="square" rtlCol="0">
            <a:spAutoFit/>
          </a:bodyPr>
          <a:lstStyle/>
          <a:p>
            <a:r>
              <a:rPr lang="vi-VN" sz="2400" b="1" smtClean="0">
                <a:latin typeface="+mj-lt"/>
              </a:rPr>
              <a:t>   </a:t>
            </a:r>
            <a:r>
              <a:rPr lang="en-US" sz="2400" b="1" smtClean="0">
                <a:latin typeface="+mj-lt"/>
              </a:rPr>
              <a:t>Postman</a:t>
            </a:r>
            <a:r>
              <a:rPr lang="en-US" sz="2400">
                <a:latin typeface="+mj-lt"/>
              </a:rPr>
              <a:t> hiện là một trong những công cụ phổ biến nhất được sử dụng trong thử nghiệm các API</a:t>
            </a:r>
            <a:r>
              <a:rPr lang="en-US" sz="2400" smtClean="0">
                <a:latin typeface="+mj-lt"/>
              </a:rPr>
              <a:t>.</a:t>
            </a:r>
            <a:endParaRPr lang="en-US" sz="2400">
              <a:latin typeface="+mj-lt"/>
            </a:endParaRPr>
          </a:p>
          <a:p>
            <a:r>
              <a:rPr lang="en-US"/>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69" y="1492312"/>
            <a:ext cx="3615423" cy="95009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269" y="4334853"/>
            <a:ext cx="3912677" cy="1383004"/>
          </a:xfrm>
          <a:prstGeom prst="rect">
            <a:avLst/>
          </a:prstGeom>
        </p:spPr>
      </p:pic>
    </p:spTree>
    <p:extLst>
      <p:ext uri="{BB962C8B-B14F-4D97-AF65-F5344CB8AC3E}">
        <p14:creationId xmlns:p14="http://schemas.microsoft.com/office/powerpoint/2010/main" val="60535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953556"/>
            <a:ext cx="3950120"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1</a:t>
            </a:r>
            <a:r>
              <a:rPr lang="vi-VN" sz="2800" smtClean="0">
                <a:latin typeface="Times New Roman" panose="02020603050405020304" pitchFamily="18" charset="0"/>
                <a:cs typeface="Times New Roman" panose="02020603050405020304" pitchFamily="18" charset="0"/>
              </a:rPr>
              <a:t>. Giao diện trên máy tính</a:t>
            </a:r>
            <a:endParaRPr lang="en-US" sz="2800">
              <a:latin typeface="+mj-lt"/>
              <a:cs typeface="Times New Roman" panose="02020603050405020304" pitchFamily="18" charset="0"/>
            </a:endParaRPr>
          </a:p>
        </p:txBody>
      </p:sp>
      <p:sp>
        <p:nvSpPr>
          <p:cNvPr id="9" name="TextBox 8"/>
          <p:cNvSpPr txBox="1"/>
          <p:nvPr/>
        </p:nvSpPr>
        <p:spPr>
          <a:xfrm>
            <a:off x="1734292" y="1476776"/>
            <a:ext cx="2399826"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a. Đăng nhập</a:t>
            </a:r>
            <a:endParaRPr lang="en-US" sz="280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490036" y="1999996"/>
            <a:ext cx="4572139" cy="4669165"/>
          </a:xfrm>
          <a:prstGeom prst="rect">
            <a:avLst/>
          </a:prstGeom>
        </p:spPr>
      </p:pic>
    </p:spTree>
    <p:extLst>
      <p:ext uri="{BB962C8B-B14F-4D97-AF65-F5344CB8AC3E}">
        <p14:creationId xmlns:p14="http://schemas.microsoft.com/office/powerpoint/2010/main" val="1030637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560120" y="953556"/>
            <a:ext cx="2399826" cy="523220"/>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b</a:t>
            </a:r>
            <a:r>
              <a:rPr lang="vi-VN" sz="2800" smtClean="0">
                <a:latin typeface="Times New Roman" panose="02020603050405020304" pitchFamily="18" charset="0"/>
                <a:cs typeface="Times New Roman" panose="02020603050405020304" pitchFamily="18" charset="0"/>
              </a:rPr>
              <a:t>. Sơ đồ bàn</a:t>
            </a:r>
            <a:endParaRPr lang="en-US" sz="280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00708" y="1661442"/>
            <a:ext cx="8389512" cy="4955805"/>
          </a:xfrm>
          <a:prstGeom prst="rect">
            <a:avLst/>
          </a:prstGeom>
        </p:spPr>
      </p:pic>
    </p:spTree>
    <p:extLst>
      <p:ext uri="{BB962C8B-B14F-4D97-AF65-F5344CB8AC3E}">
        <p14:creationId xmlns:p14="http://schemas.microsoft.com/office/powerpoint/2010/main" val="576770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560119" y="953556"/>
            <a:ext cx="3140669"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c. Quản lý sản phẩm</a:t>
            </a:r>
            <a:endParaRPr lang="en-US" sz="280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248436" y="1661442"/>
            <a:ext cx="8131935" cy="5033078"/>
          </a:xfrm>
          <a:prstGeom prst="rect">
            <a:avLst/>
          </a:prstGeom>
        </p:spPr>
      </p:pic>
    </p:spTree>
    <p:extLst>
      <p:ext uri="{BB962C8B-B14F-4D97-AF65-F5344CB8AC3E}">
        <p14:creationId xmlns:p14="http://schemas.microsoft.com/office/powerpoint/2010/main" val="4239855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560120" y="953556"/>
            <a:ext cx="3166426" cy="523220"/>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d</a:t>
            </a:r>
            <a:r>
              <a:rPr lang="vi-VN" sz="2800" smtClean="0">
                <a:latin typeface="Times New Roman" panose="02020603050405020304" pitchFamily="18" charset="0"/>
                <a:cs typeface="Times New Roman" panose="02020603050405020304" pitchFamily="18" charset="0"/>
              </a:rPr>
              <a:t>. Chi tiết hóa đơn</a:t>
            </a:r>
            <a:endParaRPr lang="en-US" sz="280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874949" y="1661442"/>
            <a:ext cx="8621332" cy="5022975"/>
          </a:xfrm>
          <a:prstGeom prst="rect">
            <a:avLst/>
          </a:prstGeom>
        </p:spPr>
      </p:pic>
    </p:spTree>
    <p:extLst>
      <p:ext uri="{BB962C8B-B14F-4D97-AF65-F5344CB8AC3E}">
        <p14:creationId xmlns:p14="http://schemas.microsoft.com/office/powerpoint/2010/main" val="1784407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560120" y="953556"/>
            <a:ext cx="3166426"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e. Quản lý bàn</a:t>
            </a:r>
            <a:endParaRPr lang="en-US" sz="280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31063" y="1661442"/>
            <a:ext cx="6976575" cy="4932206"/>
          </a:xfrm>
          <a:prstGeom prst="rect">
            <a:avLst/>
          </a:prstGeom>
        </p:spPr>
      </p:pic>
    </p:spTree>
    <p:extLst>
      <p:ext uri="{BB962C8B-B14F-4D97-AF65-F5344CB8AC3E}">
        <p14:creationId xmlns:p14="http://schemas.microsoft.com/office/powerpoint/2010/main" val="1815234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953556"/>
            <a:ext cx="4801314"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1</a:t>
            </a:r>
            <a:r>
              <a:rPr lang="vi-VN" sz="2800" smtClean="0">
                <a:latin typeface="Times New Roman" panose="02020603050405020304" pitchFamily="18" charset="0"/>
                <a:cs typeface="Times New Roman" panose="02020603050405020304" pitchFamily="18" charset="0"/>
              </a:rPr>
              <a:t>. Giao diện trên di động	 		</a:t>
            </a:r>
            <a:endParaRPr lang="en-US" sz="2800">
              <a:latin typeface="+mj-lt"/>
              <a:cs typeface="Times New Roman" panose="02020603050405020304" pitchFamily="18" charset="0"/>
            </a:endParaRPr>
          </a:p>
        </p:txBody>
      </p:sp>
      <p:sp>
        <p:nvSpPr>
          <p:cNvPr id="9" name="TextBox 8"/>
          <p:cNvSpPr txBox="1"/>
          <p:nvPr/>
        </p:nvSpPr>
        <p:spPr>
          <a:xfrm>
            <a:off x="1734292" y="1476776"/>
            <a:ext cx="2399826"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a. Đăng nhập</a:t>
            </a:r>
            <a:endParaRPr lang="en-US" sz="2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358" y="1999996"/>
            <a:ext cx="2769932" cy="4745507"/>
          </a:xfrm>
          <a:prstGeom prst="rect">
            <a:avLst/>
          </a:prstGeom>
        </p:spPr>
      </p:pic>
    </p:spTree>
    <p:extLst>
      <p:ext uri="{BB962C8B-B14F-4D97-AF65-F5344CB8AC3E}">
        <p14:creationId xmlns:p14="http://schemas.microsoft.com/office/powerpoint/2010/main" val="3530687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9143" y="216975"/>
            <a:ext cx="4494150" cy="707886"/>
          </a:xfrm>
          <a:prstGeom prst="rect">
            <a:avLst/>
          </a:prstGeom>
          <a:noFill/>
        </p:spPr>
        <p:txBody>
          <a:bodyPr wrap="square" rtlCol="0">
            <a:spAutoFit/>
          </a:bodyPr>
          <a:lstStyle/>
          <a:p>
            <a:r>
              <a:rPr lang="vi-VN" sz="4000" b="1" smtClean="0">
                <a:latin typeface="Times New Roman" panose="02020603050405020304" pitchFamily="18" charset="0"/>
                <a:cs typeface="Times New Roman" panose="02020603050405020304" pitchFamily="18" charset="0"/>
              </a:rPr>
              <a:t>Nội dung đồ án</a:t>
            </a:r>
            <a:endParaRPr lang="en-US" sz="4000" b="1">
              <a:latin typeface="Times New Roman" panose="02020603050405020304" pitchFamily="18" charset="0"/>
              <a:cs typeface="Times New Roman" panose="02020603050405020304" pitchFamily="18" charset="0"/>
            </a:endParaRPr>
          </a:p>
        </p:txBody>
      </p:sp>
      <p:sp>
        <p:nvSpPr>
          <p:cNvPr id="3" name="TextBox 2"/>
          <p:cNvSpPr txBox="1"/>
          <p:nvPr/>
        </p:nvSpPr>
        <p:spPr>
          <a:xfrm>
            <a:off x="2090058" y="1164134"/>
            <a:ext cx="6997428" cy="5047536"/>
          </a:xfrm>
          <a:prstGeom prst="rect">
            <a:avLst/>
          </a:prstGeom>
          <a:noFill/>
        </p:spPr>
        <p:txBody>
          <a:bodyPr wrap="none" rtlCol="0">
            <a:spAutoFit/>
          </a:bodyPr>
          <a:lstStyle/>
          <a:p>
            <a:pPr>
              <a:lnSpc>
                <a:spcPct val="150000"/>
              </a:lnSpc>
              <a:tabLst>
                <a:tab pos="1030288" algn="l"/>
              </a:tabLst>
            </a:pPr>
            <a:r>
              <a:rPr lang="vi-VN" sz="2800" smtClean="0">
                <a:latin typeface="Times New Roman" panose="02020603050405020304" pitchFamily="18" charset="0"/>
                <a:cs typeface="Times New Roman" panose="02020603050405020304" pitchFamily="18" charset="0"/>
              </a:rPr>
              <a:t>I. Lý do chọn đề tài, mục đích và yêu cầu đồ án</a:t>
            </a:r>
          </a:p>
          <a:p>
            <a:pPr>
              <a:lnSpc>
                <a:spcPct val="150000"/>
              </a:lnSpc>
              <a:tabLst>
                <a:tab pos="1030288" algn="l"/>
              </a:tabLst>
            </a:pPr>
            <a:r>
              <a:rPr lang="vi-VN" sz="2800" smtClean="0">
                <a:latin typeface="Times New Roman" panose="02020603050405020304" pitchFamily="18" charset="0"/>
                <a:cs typeface="Times New Roman" panose="02020603050405020304" pitchFamily="18" charset="0"/>
              </a:rPr>
              <a:t>II</a:t>
            </a:r>
            <a:r>
              <a:rPr lang="vi-VN" sz="2800">
                <a:latin typeface="Times New Roman" panose="02020603050405020304" pitchFamily="18" charset="0"/>
                <a:cs typeface="Times New Roman" panose="02020603050405020304" pitchFamily="18" charset="0"/>
              </a:rPr>
              <a:t>. Phân tích và thiết kế hệ </a:t>
            </a:r>
            <a:r>
              <a:rPr lang="vi-VN" sz="2800" smtClean="0">
                <a:latin typeface="Times New Roman" panose="02020603050405020304" pitchFamily="18" charset="0"/>
                <a:cs typeface="Times New Roman" panose="02020603050405020304" pitchFamily="18" charset="0"/>
              </a:rPr>
              <a:t>thống</a:t>
            </a:r>
          </a:p>
          <a:p>
            <a:pPr>
              <a:lnSpc>
                <a:spcPct val="150000"/>
              </a:lnSpc>
              <a:tabLst>
                <a:tab pos="1030288" algn="l"/>
              </a:tabLst>
            </a:pPr>
            <a:r>
              <a:rPr lang="vi-VN" sz="2800">
                <a:latin typeface="Times New Roman" panose="02020603050405020304" pitchFamily="18" charset="0"/>
                <a:cs typeface="Times New Roman" panose="02020603050405020304" pitchFamily="18" charset="0"/>
              </a:rPr>
              <a:t>III. Công cụ thực </a:t>
            </a:r>
            <a:r>
              <a:rPr lang="vi-VN" sz="2800" smtClean="0">
                <a:latin typeface="Times New Roman" panose="02020603050405020304" pitchFamily="18" charset="0"/>
                <a:cs typeface="Times New Roman" panose="02020603050405020304" pitchFamily="18" charset="0"/>
              </a:rPr>
              <a:t>hiện</a:t>
            </a:r>
          </a:p>
          <a:p>
            <a:pPr>
              <a:lnSpc>
                <a:spcPct val="150000"/>
              </a:lnSpc>
              <a:tabLst>
                <a:tab pos="1030288" algn="l"/>
              </a:tabLst>
            </a:pPr>
            <a:r>
              <a:rPr lang="vi-VN" sz="2800">
                <a:latin typeface="Times New Roman" panose="02020603050405020304" pitchFamily="18" charset="0"/>
                <a:cs typeface="Times New Roman" panose="02020603050405020304" pitchFamily="18" charset="0"/>
              </a:rPr>
              <a:t>IV. Kết quả thực </a:t>
            </a:r>
            <a:r>
              <a:rPr lang="vi-VN" sz="2800" smtClean="0">
                <a:latin typeface="Times New Roman" panose="02020603050405020304" pitchFamily="18" charset="0"/>
                <a:cs typeface="Times New Roman" panose="02020603050405020304" pitchFamily="18" charset="0"/>
              </a:rPr>
              <a:t>hiện</a:t>
            </a:r>
          </a:p>
          <a:p>
            <a:pPr>
              <a:lnSpc>
                <a:spcPct val="150000"/>
              </a:lnSpc>
              <a:tabLst>
                <a:tab pos="1030288" algn="l"/>
              </a:tabLst>
            </a:pPr>
            <a:r>
              <a:rPr lang="vi-VN" sz="2800">
                <a:latin typeface="Times New Roman" panose="02020603050405020304" pitchFamily="18" charset="0"/>
                <a:cs typeface="Times New Roman" panose="02020603050405020304" pitchFamily="18" charset="0"/>
              </a:rPr>
              <a:t>V. Kết luận và hướng phát triển</a:t>
            </a:r>
            <a:endParaRPr lang="en-US" sz="2800">
              <a:latin typeface="Times New Roman" panose="02020603050405020304" pitchFamily="18" charset="0"/>
              <a:cs typeface="Times New Roman" panose="02020603050405020304" pitchFamily="18" charset="0"/>
            </a:endParaRPr>
          </a:p>
          <a:p>
            <a:pPr>
              <a:tabLst>
                <a:tab pos="1030288" algn="l"/>
              </a:tabLst>
            </a:pPr>
            <a:endParaRPr lang="en-US" sz="2800">
              <a:latin typeface="Times New Roman" panose="02020603050405020304" pitchFamily="18" charset="0"/>
              <a:cs typeface="Times New Roman" panose="02020603050405020304" pitchFamily="18" charset="0"/>
            </a:endParaRPr>
          </a:p>
          <a:p>
            <a:pPr>
              <a:tabLst>
                <a:tab pos="1030288" algn="l"/>
              </a:tabLst>
            </a:pPr>
            <a:endParaRPr lang="en-US" sz="2800">
              <a:latin typeface="Times New Roman" panose="02020603050405020304" pitchFamily="18" charset="0"/>
              <a:cs typeface="Times New Roman" panose="02020603050405020304" pitchFamily="18" charset="0"/>
            </a:endParaRPr>
          </a:p>
          <a:p>
            <a:pPr>
              <a:tabLst>
                <a:tab pos="1030288" algn="l"/>
              </a:tabLst>
            </a:pPr>
            <a:endParaRPr lang="en-US" sz="2800">
              <a:latin typeface="Times New Roman" panose="02020603050405020304" pitchFamily="18" charset="0"/>
              <a:cs typeface="Times New Roman" panose="02020603050405020304" pitchFamily="18" charset="0"/>
            </a:endParaRPr>
          </a:p>
          <a:p>
            <a:pPr marL="571500" indent="-571500">
              <a:buAutoNum type="romanUcPeriod"/>
              <a:tabLst>
                <a:tab pos="1030288" algn="l"/>
              </a:tabLst>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289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682777" y="883531"/>
            <a:ext cx="2399826" cy="523220"/>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b</a:t>
            </a:r>
            <a:r>
              <a:rPr lang="vi-VN" sz="2800" smtClean="0">
                <a:latin typeface="Times New Roman" panose="02020603050405020304" pitchFamily="18" charset="0"/>
                <a:cs typeface="Times New Roman" panose="02020603050405020304" pitchFamily="18" charset="0"/>
              </a:rPr>
              <a:t>. Trang chủ</a:t>
            </a:r>
            <a:endParaRPr lang="en-US" sz="2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780" y="1275028"/>
            <a:ext cx="3026573" cy="5582972"/>
          </a:xfrm>
          <a:prstGeom prst="rect">
            <a:avLst/>
          </a:prstGeom>
        </p:spPr>
      </p:pic>
    </p:spTree>
    <p:extLst>
      <p:ext uri="{BB962C8B-B14F-4D97-AF65-F5344CB8AC3E}">
        <p14:creationId xmlns:p14="http://schemas.microsoft.com/office/powerpoint/2010/main" val="3072959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682777" y="883531"/>
            <a:ext cx="2399826"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c. Khu vực bàn</a:t>
            </a:r>
            <a:endParaRPr lang="en-US" sz="2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03" y="1406751"/>
            <a:ext cx="3227023" cy="5373311"/>
          </a:xfrm>
          <a:prstGeom prst="rect">
            <a:avLst/>
          </a:prstGeom>
        </p:spPr>
      </p:pic>
    </p:spTree>
    <p:extLst>
      <p:ext uri="{BB962C8B-B14F-4D97-AF65-F5344CB8AC3E}">
        <p14:creationId xmlns:p14="http://schemas.microsoft.com/office/powerpoint/2010/main" val="4480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IV.</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3837910"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quả thực hiện</a:t>
            </a:r>
            <a:endParaRPr lang="en-US" sz="4000">
              <a:latin typeface="Times New Roman" panose="02020603050405020304" pitchFamily="18" charset="0"/>
              <a:cs typeface="Times New Roman" panose="02020603050405020304" pitchFamily="18" charset="0"/>
            </a:endParaRPr>
          </a:p>
        </p:txBody>
      </p:sp>
      <p:sp>
        <p:nvSpPr>
          <p:cNvPr id="9" name="TextBox 8"/>
          <p:cNvSpPr txBox="1"/>
          <p:nvPr/>
        </p:nvSpPr>
        <p:spPr>
          <a:xfrm>
            <a:off x="1682777" y="883531"/>
            <a:ext cx="2399826" cy="523220"/>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d</a:t>
            </a:r>
            <a:r>
              <a:rPr lang="vi-VN" sz="2800" smtClean="0">
                <a:latin typeface="Times New Roman" panose="02020603050405020304" pitchFamily="18" charset="0"/>
                <a:cs typeface="Times New Roman" panose="02020603050405020304" pitchFamily="18" charset="0"/>
              </a:rPr>
              <a:t>. Hóa đơn</a:t>
            </a:r>
            <a:endParaRPr lang="en-US" sz="2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960" y="1406751"/>
            <a:ext cx="2631814" cy="5241595"/>
          </a:xfrm>
          <a:prstGeom prst="rect">
            <a:avLst/>
          </a:prstGeom>
        </p:spPr>
      </p:pic>
    </p:spTree>
    <p:extLst>
      <p:ext uri="{BB962C8B-B14F-4D97-AF65-F5344CB8AC3E}">
        <p14:creationId xmlns:p14="http://schemas.microsoft.com/office/powerpoint/2010/main" val="1289412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a:latin typeface="Times New Roman" panose="02020603050405020304" pitchFamily="18" charset="0"/>
                <a:cs typeface="Times New Roman" panose="02020603050405020304" pitchFamily="18" charset="0"/>
              </a:rPr>
              <a:t>V</a:t>
            </a:r>
            <a:r>
              <a:rPr lang="vi-VN" sz="2800" b="1" smtClean="0">
                <a:latin typeface="Times New Roman" panose="02020603050405020304" pitchFamily="18" charset="0"/>
                <a:cs typeface="Times New Roman" panose="02020603050405020304" pitchFamily="18" charset="0"/>
              </a:rPr>
              <a:t>.</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6075702"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Kết luận và hướng phát triển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961324"/>
            <a:ext cx="2983509"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1</a:t>
            </a:r>
            <a:r>
              <a:rPr lang="vi-VN" sz="2800" smtClean="0">
                <a:latin typeface="Times New Roman" panose="02020603050405020304" pitchFamily="18" charset="0"/>
                <a:cs typeface="Times New Roman" panose="02020603050405020304" pitchFamily="18" charset="0"/>
              </a:rPr>
              <a:t>. Kết quả đạt được</a:t>
            </a:r>
            <a:endParaRPr lang="en-US" sz="2800">
              <a:latin typeface="+mj-lt"/>
              <a:cs typeface="Times New Roman" panose="02020603050405020304" pitchFamily="18" charset="0"/>
            </a:endParaRPr>
          </a:p>
        </p:txBody>
      </p:sp>
      <p:sp>
        <p:nvSpPr>
          <p:cNvPr id="4" name="TextBox 3"/>
          <p:cNvSpPr txBox="1"/>
          <p:nvPr/>
        </p:nvSpPr>
        <p:spPr>
          <a:xfrm>
            <a:off x="1777285" y="1492312"/>
            <a:ext cx="9182636" cy="1200329"/>
          </a:xfrm>
          <a:prstGeom prst="rect">
            <a:avLst/>
          </a:prstGeom>
          <a:noFill/>
        </p:spPr>
        <p:txBody>
          <a:bodyPr wrap="square" rtlCol="0">
            <a:spAutoFit/>
          </a:bodyPr>
          <a:lstStyle/>
          <a:p>
            <a:pPr lvl="0"/>
            <a:r>
              <a:rPr lang="vi-VN" sz="2400" smtClean="0">
                <a:latin typeface="+mj-lt"/>
              </a:rPr>
              <a:t> - </a:t>
            </a:r>
            <a:r>
              <a:rPr lang="vi-VN" sz="2400">
                <a:latin typeface="+mj-lt"/>
              </a:rPr>
              <a:t>Xây dựng được </a:t>
            </a:r>
            <a:r>
              <a:rPr lang="en-US" sz="2400">
                <a:latin typeface="+mj-lt"/>
              </a:rPr>
              <a:t>một ứng dụng có đầy đủ các chức năng cở bản của một ứng dụng quản lý quán cafe.</a:t>
            </a:r>
          </a:p>
          <a:p>
            <a:pPr lvl="0"/>
            <a:r>
              <a:rPr lang="vi-VN" sz="2400" smtClean="0">
                <a:latin typeface="+mj-lt"/>
              </a:rPr>
              <a:t> - Giao </a:t>
            </a:r>
            <a:r>
              <a:rPr lang="vi-VN" sz="2400">
                <a:latin typeface="+mj-lt"/>
              </a:rPr>
              <a:t>diện </a:t>
            </a:r>
            <a:r>
              <a:rPr lang="en-US" sz="2400">
                <a:latin typeface="+mj-lt"/>
              </a:rPr>
              <a:t>ứng dụng đơn giản đối với người dùng.</a:t>
            </a:r>
          </a:p>
        </p:txBody>
      </p:sp>
      <p:sp>
        <p:nvSpPr>
          <p:cNvPr id="7" name="TextBox 6"/>
          <p:cNvSpPr txBox="1"/>
          <p:nvPr/>
        </p:nvSpPr>
        <p:spPr>
          <a:xfrm>
            <a:off x="1560120" y="3191238"/>
            <a:ext cx="2999539" cy="523220"/>
          </a:xfrm>
          <a:prstGeom prst="rect">
            <a:avLst/>
          </a:prstGeom>
          <a:noFill/>
        </p:spPr>
        <p:txBody>
          <a:bodyPr wrap="none" rtlCol="0">
            <a:spAutoFit/>
          </a:bodyPr>
          <a:lstStyle/>
          <a:p>
            <a:pPr lvl="0"/>
            <a:r>
              <a:rPr lang="vi-VN" sz="2800">
                <a:latin typeface="Times New Roman" panose="02020603050405020304" pitchFamily="18" charset="0"/>
                <a:cs typeface="Times New Roman" panose="02020603050405020304" pitchFamily="18" charset="0"/>
              </a:rPr>
              <a:t>2</a:t>
            </a:r>
            <a:r>
              <a:rPr lang="vi-VN" sz="2800" smtClean="0">
                <a:latin typeface="Times New Roman" panose="02020603050405020304" pitchFamily="18" charset="0"/>
                <a:cs typeface="Times New Roman" panose="02020603050405020304" pitchFamily="18" charset="0"/>
              </a:rPr>
              <a:t>. Hướng phát triển</a:t>
            </a:r>
            <a:endParaRPr lang="en-US"/>
          </a:p>
        </p:txBody>
      </p:sp>
      <p:sp>
        <p:nvSpPr>
          <p:cNvPr id="8" name="TextBox 7"/>
          <p:cNvSpPr txBox="1"/>
          <p:nvPr/>
        </p:nvSpPr>
        <p:spPr>
          <a:xfrm>
            <a:off x="1777285" y="3722226"/>
            <a:ext cx="9182636" cy="1846659"/>
          </a:xfrm>
          <a:prstGeom prst="rect">
            <a:avLst/>
          </a:prstGeom>
          <a:noFill/>
        </p:spPr>
        <p:txBody>
          <a:bodyPr wrap="square" rtlCol="0">
            <a:spAutoFit/>
          </a:bodyPr>
          <a:lstStyle/>
          <a:p>
            <a:pPr lvl="0"/>
            <a:r>
              <a:rPr lang="vi-VN" sz="2400" b="1" smtClean="0">
                <a:latin typeface="+mj-lt"/>
              </a:rPr>
              <a:t> - </a:t>
            </a:r>
            <a:r>
              <a:rPr lang="vi-VN" sz="2400" smtClean="0">
                <a:latin typeface="+mj-lt"/>
              </a:rPr>
              <a:t>Tìm </a:t>
            </a:r>
            <a:r>
              <a:rPr lang="vi-VN" sz="2400">
                <a:latin typeface="+mj-lt"/>
              </a:rPr>
              <a:t>hiểu thêm cách thức để tối ưu hóa thiết kế giao diên.</a:t>
            </a:r>
            <a:endParaRPr lang="en-US" sz="2400">
              <a:latin typeface="+mj-lt"/>
            </a:endParaRPr>
          </a:p>
          <a:p>
            <a:pPr lvl="0"/>
            <a:r>
              <a:rPr lang="vi-VN" sz="2400" smtClean="0">
                <a:latin typeface="+mj-lt"/>
              </a:rPr>
              <a:t> - Hoàn </a:t>
            </a:r>
            <a:r>
              <a:rPr lang="vi-VN" sz="2400">
                <a:latin typeface="+mj-lt"/>
              </a:rPr>
              <a:t>chỉnh những chức năng chưa được hoàn thiên.</a:t>
            </a:r>
            <a:endParaRPr lang="en-US" sz="2400">
              <a:latin typeface="+mj-lt"/>
            </a:endParaRPr>
          </a:p>
          <a:p>
            <a:pPr lvl="0"/>
            <a:r>
              <a:rPr lang="vi-VN" sz="2400" smtClean="0">
                <a:latin typeface="+mj-lt"/>
              </a:rPr>
              <a:t> - Tìm và sửa những </a:t>
            </a:r>
            <a:r>
              <a:rPr lang="vi-VN" sz="2400">
                <a:latin typeface="+mj-lt"/>
              </a:rPr>
              <a:t>lỗi trong quá trình sử dụng ứng dụng.</a:t>
            </a:r>
            <a:endParaRPr lang="en-US" sz="2400">
              <a:latin typeface="+mj-lt"/>
            </a:endParaRPr>
          </a:p>
          <a:p>
            <a:pPr lvl="0"/>
            <a:r>
              <a:rPr lang="vi-VN" sz="2400" smtClean="0">
                <a:latin typeface="+mj-lt"/>
              </a:rPr>
              <a:t> - Nâng </a:t>
            </a:r>
            <a:r>
              <a:rPr lang="vi-VN" sz="2400">
                <a:latin typeface="+mj-lt"/>
              </a:rPr>
              <a:t>cao tính bảo mật cho dữ liệu.</a:t>
            </a:r>
            <a:endParaRPr lang="en-US" sz="2400">
              <a:latin typeface="+mj-lt"/>
            </a:endParaRPr>
          </a:p>
          <a:p>
            <a:r>
              <a:rPr lang="en-US"/>
              <a:t> </a:t>
            </a:r>
          </a:p>
        </p:txBody>
      </p:sp>
    </p:spTree>
    <p:extLst>
      <p:ext uri="{BB962C8B-B14F-4D97-AF65-F5344CB8AC3E}">
        <p14:creationId xmlns:p14="http://schemas.microsoft.com/office/powerpoint/2010/main" val="298514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77490"/>
            <a:ext cx="12192000" cy="523220"/>
          </a:xfrm>
          <a:prstGeom prst="rect">
            <a:avLst/>
          </a:prstGeom>
        </p:spPr>
        <p:txBody>
          <a:bodyPr wrap="square">
            <a:spAutoFit/>
          </a:bodyPr>
          <a:lstStyle/>
          <a:p>
            <a:pPr lvl="0" algn="ctr"/>
            <a:r>
              <a:rPr lang="vi-VN" sz="2800" b="1"/>
              <a:t>LỜI CẢM ƠN</a:t>
            </a:r>
            <a:endParaRPr lang="en-US" sz="2800" b="1"/>
          </a:p>
        </p:txBody>
      </p:sp>
      <p:sp>
        <p:nvSpPr>
          <p:cNvPr id="5" name="TextBox 4"/>
          <p:cNvSpPr txBox="1"/>
          <p:nvPr/>
        </p:nvSpPr>
        <p:spPr>
          <a:xfrm>
            <a:off x="1468192" y="1455314"/>
            <a:ext cx="9491730" cy="3416320"/>
          </a:xfrm>
          <a:prstGeom prst="rect">
            <a:avLst/>
          </a:prstGeom>
          <a:noFill/>
        </p:spPr>
        <p:txBody>
          <a:bodyPr wrap="square" rtlCol="0">
            <a:spAutoFit/>
          </a:bodyPr>
          <a:lstStyle/>
          <a:p>
            <a:r>
              <a:rPr lang="vi-VN" sz="2400">
                <a:latin typeface="+mj-lt"/>
              </a:rPr>
              <a:t>Em xin gửi lời cảm ơn chân thành và sự tri ân sâu sắc đến với các thầy cô của Trường Đại học Công nghệ Thông tin và Truyền thông Việt – Hàn. Đặc biệt, em xin cảm ơn cô </a:t>
            </a:r>
            <a:r>
              <a:rPr lang="vi-VN" sz="2400" b="1">
                <a:latin typeface="+mj-lt"/>
              </a:rPr>
              <a:t>Dương Thị Mai Nga </a:t>
            </a:r>
            <a:r>
              <a:rPr lang="vi-VN" sz="2400">
                <a:latin typeface="+mj-lt"/>
              </a:rPr>
              <a:t>đã tận tình hướng dẫn, giúp đỡ em hoàn thành tốt </a:t>
            </a:r>
            <a:r>
              <a:rPr lang="vi-VN" sz="2400" smtClean="0">
                <a:latin typeface="+mj-lt"/>
              </a:rPr>
              <a:t>khóa </a:t>
            </a:r>
            <a:r>
              <a:rPr lang="vi-VN" sz="2400">
                <a:latin typeface="+mj-lt"/>
              </a:rPr>
              <a:t>tốt nghiệp.</a:t>
            </a:r>
            <a:endParaRPr lang="en-US" sz="2400">
              <a:latin typeface="+mj-lt"/>
            </a:endParaRPr>
          </a:p>
          <a:p>
            <a:r>
              <a:rPr lang="vi-VN" sz="2400">
                <a:latin typeface="+mj-lt"/>
              </a:rPr>
              <a:t>     Trong quá trình thực tập, vì hạn chế của bản thân về trình độ lý luận cũng như kinh nghiệm thực tiễn nên quá trình báo cáo thực tập khó tránh khỏi sai lệch, thiếu sót. Em rất mong sự thông cảm của quý thầy cô, đồng thời muốn được nhận ý kiến đóng góp của thầy cô để em nhận ra được những thiếu xót và rút kinh nghiệm cho bản thân.</a:t>
            </a:r>
            <a:endParaRPr lang="en-US" sz="2400">
              <a:latin typeface="+mj-lt"/>
            </a:endParaRPr>
          </a:p>
        </p:txBody>
      </p:sp>
    </p:spTree>
    <p:extLst>
      <p:ext uri="{BB962C8B-B14F-4D97-AF65-F5344CB8AC3E}">
        <p14:creationId xmlns:p14="http://schemas.microsoft.com/office/powerpoint/2010/main" val="87349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887" y="360311"/>
            <a:ext cx="450306" cy="523220"/>
          </a:xfrm>
          <a:prstGeom prst="rect">
            <a:avLst/>
          </a:prstGeom>
          <a:noFill/>
        </p:spPr>
        <p:txBody>
          <a:bodyPr wrap="square" rtlCol="0">
            <a:spAutoFit/>
          </a:bodyPr>
          <a:lstStyle/>
          <a:p>
            <a:r>
              <a:rPr lang="vi-VN" sz="2800" b="1" smtClean="0">
                <a:latin typeface="Times New Roman" panose="02020603050405020304" pitchFamily="18" charset="0"/>
                <a:cs typeface="Times New Roman" panose="02020603050405020304" pitchFamily="18" charset="0"/>
              </a:rPr>
              <a:t>I.</a:t>
            </a:r>
            <a:endParaRPr lang="en-US" sz="2800" b="1">
              <a:latin typeface="Times New Roman" panose="02020603050405020304" pitchFamily="18" charset="0"/>
              <a:cs typeface="Times New Roman" panose="02020603050405020304" pitchFamily="18" charset="0"/>
            </a:endParaRPr>
          </a:p>
        </p:txBody>
      </p:sp>
      <p:sp>
        <p:nvSpPr>
          <p:cNvPr id="5" name="Rectangle 4"/>
          <p:cNvSpPr/>
          <p:nvPr/>
        </p:nvSpPr>
        <p:spPr>
          <a:xfrm>
            <a:off x="1560120" y="245670"/>
            <a:ext cx="9499716"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Lý </a:t>
            </a:r>
            <a:r>
              <a:rPr lang="vi-VN" sz="4000">
                <a:latin typeface="Times New Roman" panose="02020603050405020304" pitchFamily="18" charset="0"/>
                <a:cs typeface="Times New Roman" panose="02020603050405020304" pitchFamily="18" charset="0"/>
              </a:rPr>
              <a:t>do chọn đề tài, mục đích và yêu cầu đồ án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1039350"/>
            <a:ext cx="3054041"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1</a:t>
            </a:r>
            <a:r>
              <a:rPr lang="vi-VN" sz="2800" smtClean="0">
                <a:latin typeface="Times New Roman" panose="02020603050405020304" pitchFamily="18" charset="0"/>
                <a:cs typeface="Times New Roman" panose="02020603050405020304" pitchFamily="18" charset="0"/>
              </a:rPr>
              <a:t>. Lý do chọn đề tài</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1937656" y="3757050"/>
            <a:ext cx="9122180" cy="1938992"/>
          </a:xfrm>
          <a:prstGeom prst="rect">
            <a:avLst/>
          </a:prstGeom>
          <a:noFill/>
        </p:spPr>
        <p:txBody>
          <a:bodyPr wrap="square" rtlCol="0">
            <a:spAutoFit/>
          </a:bodyPr>
          <a:lstStyle/>
          <a:p>
            <a:r>
              <a:rPr lang="vi-VN"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Công </a:t>
            </a:r>
            <a:r>
              <a:rPr lang="en-US" sz="2400" err="1">
                <a:latin typeface="Times New Roman" panose="02020603050405020304" pitchFamily="18" charset="0"/>
                <a:cs typeface="Times New Roman" panose="02020603050405020304" pitchFamily="18" charset="0"/>
              </a:rPr>
              <a:t>việc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quán</a:t>
            </a:r>
            <a:r>
              <a:rPr lang="en-US" sz="2400">
                <a:latin typeface="Times New Roman" panose="02020603050405020304" pitchFamily="18" charset="0"/>
                <a:cs typeface="Times New Roman" panose="02020603050405020304" pitchFamily="18" charset="0"/>
              </a:rPr>
              <a:t> cafe </a:t>
            </a:r>
            <a:r>
              <a:rPr lang="en-US" sz="2400" err="1">
                <a:latin typeface="Times New Roman" panose="02020603050405020304" pitchFamily="18" charset="0"/>
                <a:cs typeface="Times New Roman" panose="02020603050405020304" pitchFamily="18" charset="0"/>
              </a:rPr>
              <a:t>vô</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cùng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phức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tạp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đông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quá</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tải</a:t>
            </a:r>
            <a:r>
              <a:rPr lang="en-US" sz="2400" smtClean="0">
                <a:latin typeface="Times New Roman" panose="02020603050405020304" pitchFamily="18" charset="0"/>
                <a:cs typeface="Times New Roman" panose="02020603050405020304" pitchFamily="18" charset="0"/>
              </a:rPr>
              <a:t>”</a:t>
            </a:r>
            <a:r>
              <a:rPr lang="vi-VN" sz="2400" smtClean="0">
                <a:latin typeface="Times New Roman" panose="02020603050405020304" pitchFamily="18" charset="0"/>
                <a:cs typeface="Times New Roman" panose="02020603050405020304" pitchFamily="18" charset="0"/>
              </a:rPr>
              <a:t>:</a:t>
            </a:r>
          </a:p>
          <a:p>
            <a:r>
              <a:rPr lang="vi-VN" sz="2400" smtClean="0">
                <a:latin typeface="Times New Roman" panose="02020603050405020304" pitchFamily="18" charset="0"/>
                <a:cs typeface="Times New Roman" panose="02020603050405020304" pitchFamily="18" charset="0"/>
              </a:rPr>
              <a:t>    - Nhầm lẫn hóa đơn của khách hàng.</a:t>
            </a:r>
          </a:p>
          <a:p>
            <a:r>
              <a:rPr lang="vi-VN" sz="2400" smtClean="0">
                <a:latin typeface="Times New Roman" panose="02020603050405020304" pitchFamily="18" charset="0"/>
                <a:cs typeface="Times New Roman" panose="02020603050405020304" pitchFamily="18" charset="0"/>
              </a:rPr>
              <a:t>    - Tính tiền sai cho khách hàng.</a:t>
            </a:r>
          </a:p>
          <a:p>
            <a:r>
              <a:rPr lang="vi-VN" sz="2400" smtClean="0">
                <a:latin typeface="Times New Roman" panose="02020603050405020304" pitchFamily="18" charset="0"/>
                <a:cs typeface="Times New Roman" panose="02020603050405020304" pitchFamily="18" charset="0"/>
              </a:rPr>
              <a:t>    - Thiếu hoặc thừa các sản phẩm.</a:t>
            </a:r>
          </a:p>
        </p:txBody>
      </p:sp>
      <p:sp>
        <p:nvSpPr>
          <p:cNvPr id="8" name="TextBox 7"/>
          <p:cNvSpPr txBox="1"/>
          <p:nvPr/>
        </p:nvSpPr>
        <p:spPr>
          <a:xfrm>
            <a:off x="1937656" y="2085790"/>
            <a:ext cx="9122179" cy="1200329"/>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Trước </a:t>
            </a:r>
            <a:r>
              <a:rPr lang="en-US" sz="2400">
                <a:latin typeface="Times New Roman" panose="02020603050405020304" pitchFamily="18" charset="0"/>
                <a:cs typeface="Times New Roman" panose="02020603050405020304" pitchFamily="18" charset="0"/>
              </a:rPr>
              <a:t>sự phát triển không ngừng của các loại hình dịch </a:t>
            </a:r>
            <a:r>
              <a:rPr lang="en-US" sz="2400" smtClean="0">
                <a:latin typeface="Times New Roman" panose="02020603050405020304" pitchFamily="18" charset="0"/>
                <a:cs typeface="Times New Roman" panose="02020603050405020304" pitchFamily="18" charset="0"/>
              </a:rPr>
              <a:t>vụ</a:t>
            </a:r>
            <a:r>
              <a:rPr lang="vi-VN" sz="2400" smtClean="0">
                <a:latin typeface="Times New Roman" panose="02020603050405020304" pitchFamily="18" charset="0"/>
                <a:cs typeface="Times New Roman" panose="02020603050405020304" pitchFamily="18" charset="0"/>
              </a:rPr>
              <a:t> và nhu cầu cao của con người </a:t>
            </a:r>
            <a:r>
              <a:rPr lang="en-US" sz="2400"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hoạt động</a:t>
            </a:r>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dịch vụ ngày càng phát triển. Một trong những dịch vụ đó là dịch vụ giải khát cà phê. </a:t>
            </a:r>
          </a:p>
        </p:txBody>
      </p:sp>
    </p:spTree>
    <p:extLst>
      <p:ext uri="{BB962C8B-B14F-4D97-AF65-F5344CB8AC3E}">
        <p14:creationId xmlns:p14="http://schemas.microsoft.com/office/powerpoint/2010/main" val="29869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887" y="360311"/>
            <a:ext cx="450306" cy="523220"/>
          </a:xfrm>
          <a:prstGeom prst="rect">
            <a:avLst/>
          </a:prstGeom>
          <a:noFill/>
        </p:spPr>
        <p:txBody>
          <a:bodyPr wrap="square" rtlCol="0">
            <a:spAutoFit/>
          </a:bodyPr>
          <a:lstStyle/>
          <a:p>
            <a:r>
              <a:rPr lang="vi-VN" sz="2800" b="1" smtClean="0">
                <a:latin typeface="Times New Roman" panose="02020603050405020304" pitchFamily="18" charset="0"/>
                <a:cs typeface="Times New Roman" panose="02020603050405020304" pitchFamily="18" charset="0"/>
              </a:rPr>
              <a:t>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9499716"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Lý </a:t>
            </a:r>
            <a:r>
              <a:rPr lang="vi-VN" sz="4000">
                <a:latin typeface="Times New Roman" panose="02020603050405020304" pitchFamily="18" charset="0"/>
                <a:cs typeface="Times New Roman" panose="02020603050405020304" pitchFamily="18" charset="0"/>
              </a:rPr>
              <a:t>do chọn đề tài, mục đích và yêu cầu đồ án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1039350"/>
            <a:ext cx="1907895"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2</a:t>
            </a:r>
            <a:r>
              <a:rPr lang="vi-VN" sz="2800" smtClean="0">
                <a:latin typeface="Times New Roman" panose="02020603050405020304" pitchFamily="18" charset="0"/>
                <a:cs typeface="Times New Roman" panose="02020603050405020304" pitchFamily="18" charset="0"/>
              </a:rPr>
              <a:t>. Mục đích</a:t>
            </a:r>
            <a:endParaRPr lang="en-US" sz="2800">
              <a:latin typeface="Times New Roman" panose="02020603050405020304" pitchFamily="18" charset="0"/>
              <a:cs typeface="Times New Roman" panose="02020603050405020304" pitchFamily="18" charset="0"/>
            </a:endParaRPr>
          </a:p>
        </p:txBody>
      </p:sp>
      <p:sp>
        <p:nvSpPr>
          <p:cNvPr id="8" name="TextBox 7"/>
          <p:cNvSpPr txBox="1"/>
          <p:nvPr/>
        </p:nvSpPr>
        <p:spPr>
          <a:xfrm>
            <a:off x="1748888" y="1648364"/>
            <a:ext cx="9122179" cy="3785652"/>
          </a:xfrm>
          <a:prstGeom prst="rect">
            <a:avLst/>
          </a:prstGeom>
          <a:noFill/>
        </p:spPr>
        <p:txBody>
          <a:bodyPr wrap="square" rtlCol="0">
            <a:spAutoFit/>
          </a:bodyPr>
          <a:lstStyle/>
          <a:p>
            <a:r>
              <a:rPr lang="vi-VN" sz="2400" smtClean="0">
                <a:latin typeface="Times New Roman" panose="02020603050405020304" pitchFamily="18" charset="0"/>
                <a:cs typeface="Times New Roman" panose="02020603050405020304" pitchFamily="18" charset="0"/>
              </a:rPr>
              <a:t>   Xây </a:t>
            </a:r>
            <a:r>
              <a:rPr lang="vi-VN" sz="2400">
                <a:latin typeface="Times New Roman" panose="02020603050405020304" pitchFamily="18" charset="0"/>
                <a:cs typeface="Times New Roman" panose="02020603050405020304" pitchFamily="18" charset="0"/>
              </a:rPr>
              <a:t>dựng phần mềm kết nối với cơ sở dữ liệu rõ ràng để có thể lưu trữ các thông </a:t>
            </a:r>
            <a:r>
              <a:rPr lang="vi-VN" sz="2400" smtClean="0">
                <a:latin typeface="Times New Roman" panose="02020603050405020304" pitchFamily="18" charset="0"/>
                <a:cs typeface="Times New Roman" panose="02020603050405020304" pitchFamily="18" charset="0"/>
              </a:rPr>
              <a:t>tin:</a:t>
            </a:r>
          </a:p>
          <a:p>
            <a:pPr lvl="1"/>
            <a:r>
              <a:rPr lang="vi-VN" sz="2400" smtClean="0">
                <a:latin typeface="Times New Roman" panose="02020603050405020304" pitchFamily="18" charset="0"/>
                <a:cs typeface="Times New Roman" panose="02020603050405020304" pitchFamily="18" charset="0"/>
              </a:rPr>
              <a:t>- Danh sách bàn phòng</a:t>
            </a:r>
          </a:p>
          <a:p>
            <a:pPr lvl="1"/>
            <a:r>
              <a:rPr lang="vi-VN" sz="2400" smtClean="0">
                <a:latin typeface="Times New Roman" panose="02020603050405020304" pitchFamily="18" charset="0"/>
                <a:cs typeface="Times New Roman" panose="02020603050405020304" pitchFamily="18" charset="0"/>
              </a:rPr>
              <a:t>- Danh sách hóa đơn</a:t>
            </a:r>
          </a:p>
          <a:p>
            <a:pPr lvl="1"/>
            <a:r>
              <a:rPr lang="vi-VN" sz="2400" smtClean="0">
                <a:latin typeface="Times New Roman" panose="02020603050405020304" pitchFamily="18" charset="0"/>
                <a:cs typeface="Times New Roman" panose="02020603050405020304" pitchFamily="18" charset="0"/>
              </a:rPr>
              <a:t>- Danh sách sản phẩm </a:t>
            </a:r>
          </a:p>
          <a:p>
            <a:pPr lvl="1"/>
            <a:r>
              <a:rPr lang="vi-VN" sz="2400" smtClean="0">
                <a:latin typeface="Times New Roman" panose="02020603050405020304" pitchFamily="18" charset="0"/>
                <a:cs typeface="Times New Roman" panose="02020603050405020304" pitchFamily="18" charset="0"/>
              </a:rPr>
              <a:t>- Danh sách nhân viên...</a:t>
            </a:r>
          </a:p>
          <a:p>
            <a:endParaRPr lang="vi-VN" sz="2400" smtClean="0">
              <a:latin typeface="Times New Roman" panose="02020603050405020304" pitchFamily="18" charset="0"/>
              <a:cs typeface="Times New Roman" panose="02020603050405020304" pitchFamily="18" charset="0"/>
            </a:endParaRPr>
          </a:p>
          <a:p>
            <a:r>
              <a:rPr lang="vi-VN" sz="2400" smtClean="0">
                <a:latin typeface="Times New Roman" panose="02020603050405020304" pitchFamily="18" charset="0"/>
                <a:cs typeface="Times New Roman" panose="02020603050405020304" pitchFamily="18" charset="0"/>
              </a:rPr>
              <a:t>   Nhân </a:t>
            </a:r>
            <a:r>
              <a:rPr lang="vi-VN" sz="2400">
                <a:latin typeface="Times New Roman" panose="02020603050405020304" pitchFamily="18" charset="0"/>
                <a:cs typeface="Times New Roman" panose="02020603050405020304" pitchFamily="18" charset="0"/>
              </a:rPr>
              <a:t>viên phục vụ nhận đặt </a:t>
            </a:r>
            <a:r>
              <a:rPr lang="vi-VN" sz="2400" smtClean="0">
                <a:latin typeface="Times New Roman" panose="02020603050405020304" pitchFamily="18" charset="0"/>
                <a:cs typeface="Times New Roman" panose="02020603050405020304" pitchFamily="18" charset="0"/>
              </a:rPr>
              <a:t>bàn </a:t>
            </a:r>
            <a:r>
              <a:rPr lang="vi-VN" sz="2400">
                <a:latin typeface="Times New Roman" panose="02020603050405020304" pitchFamily="18" charset="0"/>
                <a:cs typeface="Times New Roman" panose="02020603050405020304" pitchFamily="18" charset="0"/>
              </a:rPr>
              <a:t>món ăn nước uống tại bàn của khách hàng hoặc tại quầy phục </a:t>
            </a:r>
            <a:r>
              <a:rPr lang="vi-VN" sz="2400" smtClean="0">
                <a:latin typeface="Times New Roman" panose="02020603050405020304" pitchFamily="18" charset="0"/>
                <a:cs typeface="Times New Roman" panose="02020603050405020304" pitchFamily="18" charset="0"/>
              </a:rPr>
              <a:t>vụ. Thêm món ăn, thanh toán hóa đơn của khách hàng qua ứng dụng.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376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887" y="360311"/>
            <a:ext cx="450306" cy="523220"/>
          </a:xfrm>
          <a:prstGeom prst="rect">
            <a:avLst/>
          </a:prstGeom>
          <a:noFill/>
        </p:spPr>
        <p:txBody>
          <a:bodyPr wrap="square" rtlCol="0">
            <a:spAutoFit/>
          </a:bodyPr>
          <a:lstStyle/>
          <a:p>
            <a:r>
              <a:rPr lang="vi-VN" sz="2800" b="1" smtClean="0">
                <a:latin typeface="Times New Roman" panose="02020603050405020304" pitchFamily="18" charset="0"/>
                <a:cs typeface="Times New Roman" panose="02020603050405020304" pitchFamily="18" charset="0"/>
              </a:rPr>
              <a:t>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9499716"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Lý </a:t>
            </a:r>
            <a:r>
              <a:rPr lang="vi-VN" sz="4000">
                <a:latin typeface="Times New Roman" panose="02020603050405020304" pitchFamily="18" charset="0"/>
                <a:cs typeface="Times New Roman" panose="02020603050405020304" pitchFamily="18" charset="0"/>
              </a:rPr>
              <a:t>do chọn đề tài, mục đích và yêu cầu đồ án</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1039350"/>
            <a:ext cx="1715021" cy="523220"/>
          </a:xfrm>
          <a:prstGeom prst="rect">
            <a:avLst/>
          </a:prstGeom>
          <a:noFill/>
        </p:spPr>
        <p:txBody>
          <a:bodyPr wrap="none" rtlCol="0">
            <a:spAutoFit/>
          </a:bodyPr>
          <a:lstStyle/>
          <a:p>
            <a:pPr>
              <a:tabLst>
                <a:tab pos="1030288" algn="l"/>
              </a:tabLst>
            </a:pPr>
            <a:r>
              <a:rPr lang="vi-VN" sz="2800">
                <a:latin typeface="Times New Roman" panose="02020603050405020304" pitchFamily="18" charset="0"/>
                <a:cs typeface="Times New Roman" panose="02020603050405020304" pitchFamily="18" charset="0"/>
              </a:rPr>
              <a:t>3</a:t>
            </a:r>
            <a:r>
              <a:rPr lang="vi-VN" sz="2800" smtClean="0">
                <a:latin typeface="Times New Roman" panose="02020603050405020304" pitchFamily="18" charset="0"/>
                <a:cs typeface="Times New Roman" panose="02020603050405020304" pitchFamily="18" charset="0"/>
              </a:rPr>
              <a:t>. Yêu cầu</a:t>
            </a:r>
            <a:endParaRPr lang="en-US" sz="2800">
              <a:latin typeface="Times New Roman" panose="02020603050405020304" pitchFamily="18" charset="0"/>
              <a:cs typeface="Times New Roman" panose="02020603050405020304" pitchFamily="18" charset="0"/>
            </a:endParaRPr>
          </a:p>
        </p:txBody>
      </p:sp>
      <p:sp>
        <p:nvSpPr>
          <p:cNvPr id="8" name="TextBox 7"/>
          <p:cNvSpPr txBox="1"/>
          <p:nvPr/>
        </p:nvSpPr>
        <p:spPr>
          <a:xfrm>
            <a:off x="1748888" y="1648364"/>
            <a:ext cx="9122179" cy="3785652"/>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   Xây </a:t>
            </a:r>
            <a:r>
              <a:rPr lang="vi-VN" sz="2400">
                <a:latin typeface="Times New Roman" panose="02020603050405020304" pitchFamily="18" charset="0"/>
                <a:cs typeface="Times New Roman" panose="02020603050405020304" pitchFamily="18" charset="0"/>
              </a:rPr>
              <a:t>dựng phần mềm quản lý quán cafe với những yêu cầu sau</a:t>
            </a:r>
            <a:r>
              <a:rPr lang="vi-VN"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marL="566738" lvl="1" indent="-392113">
              <a:tabLst>
                <a:tab pos="798513" algn="l"/>
              </a:tabLst>
            </a:pPr>
            <a:r>
              <a:rPr lang="vi-VN" sz="2400" smtClean="0">
                <a:latin typeface="Times New Roman" panose="02020603050405020304" pitchFamily="18" charset="0"/>
                <a:cs typeface="Times New Roman" panose="02020603050405020304" pitchFamily="18" charset="0"/>
              </a:rPr>
              <a:t>     - Quản </a:t>
            </a:r>
            <a:r>
              <a:rPr lang="vi-VN" sz="2400">
                <a:latin typeface="Times New Roman" panose="02020603050405020304" pitchFamily="18" charset="0"/>
                <a:cs typeface="Times New Roman" panose="02020603050405020304" pitchFamily="18" charset="0"/>
              </a:rPr>
              <a:t>lý</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bán hàng (thêm món,  số lượng món, xóa món khỏi hóa </a:t>
            </a:r>
            <a:r>
              <a:rPr lang="vi-VN" sz="2400" smtClean="0">
                <a:latin typeface="Times New Roman" panose="02020603050405020304" pitchFamily="18" charset="0"/>
                <a:cs typeface="Times New Roman" panose="02020603050405020304" pitchFamily="18" charset="0"/>
              </a:rPr>
              <a:t>   đơn </a:t>
            </a:r>
            <a:r>
              <a:rPr lang="vi-VN" sz="2400">
                <a:latin typeface="Times New Roman" panose="02020603050405020304" pitchFamily="18" charset="0"/>
                <a:cs typeface="Times New Roman" panose="02020603050405020304" pitchFamily="18" charset="0"/>
              </a:rPr>
              <a:t>của khách hàng.</a:t>
            </a:r>
            <a:endParaRPr lang="en-US" sz="2400">
              <a:latin typeface="Times New Roman" panose="02020603050405020304" pitchFamily="18" charset="0"/>
              <a:cs typeface="Times New Roman" panose="02020603050405020304" pitchFamily="18" charset="0"/>
            </a:endParaRPr>
          </a:p>
          <a:p>
            <a:pPr marL="566738" lvl="1" indent="-392113">
              <a:tabLst>
                <a:tab pos="798513" algn="l"/>
              </a:tabLst>
            </a:pPr>
            <a:r>
              <a:rPr lang="vi-VN" sz="2400" smtClean="0">
                <a:latin typeface="Times New Roman" panose="02020603050405020304" pitchFamily="18" charset="0"/>
                <a:cs typeface="Times New Roman" panose="02020603050405020304" pitchFamily="18" charset="0"/>
              </a:rPr>
              <a:t>     - Quản </a:t>
            </a:r>
            <a:r>
              <a:rPr lang="vi-VN" sz="2400">
                <a:latin typeface="Times New Roman" panose="02020603050405020304" pitchFamily="18" charset="0"/>
                <a:cs typeface="Times New Roman" panose="02020603050405020304" pitchFamily="18" charset="0"/>
              </a:rPr>
              <a:t>lý nhân viên trong quán.</a:t>
            </a:r>
            <a:endParaRPr lang="en-US" sz="2400">
              <a:latin typeface="Times New Roman" panose="02020603050405020304" pitchFamily="18" charset="0"/>
              <a:cs typeface="Times New Roman" panose="02020603050405020304" pitchFamily="18" charset="0"/>
            </a:endParaRPr>
          </a:p>
          <a:p>
            <a:pPr marL="566738" lvl="1" indent="-392113">
              <a:tabLst>
                <a:tab pos="798513" algn="l"/>
              </a:tabLst>
            </a:pPr>
            <a:r>
              <a:rPr lang="vi-VN" sz="2400" smtClean="0">
                <a:latin typeface="Times New Roman" panose="02020603050405020304" pitchFamily="18" charset="0"/>
                <a:cs typeface="Times New Roman" panose="02020603050405020304" pitchFamily="18" charset="0"/>
              </a:rPr>
              <a:t>     - Quản </a:t>
            </a:r>
            <a:r>
              <a:rPr lang="vi-VN" sz="2400">
                <a:latin typeface="Times New Roman" panose="02020603050405020304" pitchFamily="18" charset="0"/>
                <a:cs typeface="Times New Roman" panose="02020603050405020304" pitchFamily="18" charset="0"/>
              </a:rPr>
              <a:t>lý tài khoản của nhân viên( thêm tài khoản,  </a:t>
            </a:r>
            <a:r>
              <a:rPr lang="vi-VN" sz="2400" smtClean="0">
                <a:latin typeface="Times New Roman" panose="02020603050405020304" pitchFamily="18" charset="0"/>
                <a:cs typeface="Times New Roman" panose="02020603050405020304" pitchFamily="18" charset="0"/>
              </a:rPr>
              <a:t>sửa tài </a:t>
            </a:r>
            <a:r>
              <a:rPr lang="vi-VN" sz="2400">
                <a:latin typeface="Times New Roman" panose="02020603050405020304" pitchFamily="18" charset="0"/>
                <a:cs typeface="Times New Roman" panose="02020603050405020304" pitchFamily="18" charset="0"/>
              </a:rPr>
              <a:t>khoản, thay đổi bộ phân, xóa tài khoản của nhân viên ).</a:t>
            </a:r>
            <a:endParaRPr lang="en-US" sz="2400">
              <a:latin typeface="Times New Roman" panose="02020603050405020304" pitchFamily="18" charset="0"/>
              <a:cs typeface="Times New Roman" panose="02020603050405020304" pitchFamily="18" charset="0"/>
            </a:endParaRPr>
          </a:p>
          <a:p>
            <a:pPr marL="566738" lvl="1" indent="-392113">
              <a:tabLst>
                <a:tab pos="798513" algn="l"/>
              </a:tabLst>
            </a:pPr>
            <a:r>
              <a:rPr lang="vi-VN" sz="2400" smtClean="0">
                <a:latin typeface="Times New Roman" panose="02020603050405020304" pitchFamily="18" charset="0"/>
                <a:cs typeface="Times New Roman" panose="02020603050405020304" pitchFamily="18" charset="0"/>
              </a:rPr>
              <a:t>      - Quản </a:t>
            </a:r>
            <a:r>
              <a:rPr lang="vi-VN" sz="2400">
                <a:latin typeface="Times New Roman" panose="02020603050405020304" pitchFamily="18" charset="0"/>
                <a:cs typeface="Times New Roman" panose="02020603050405020304" pitchFamily="18" charset="0"/>
              </a:rPr>
              <a:t>lý món ăn( thêm món ăn, chỉnh thông tin và giá món ăn, xóa món ăn ).</a:t>
            </a:r>
            <a:endParaRPr lang="en-US" sz="2400">
              <a:latin typeface="Times New Roman" panose="02020603050405020304" pitchFamily="18" charset="0"/>
              <a:cs typeface="Times New Roman" panose="02020603050405020304" pitchFamily="18" charset="0"/>
            </a:endParaRPr>
          </a:p>
          <a:p>
            <a:pPr marL="566738" lvl="1" indent="-392113">
              <a:tabLst>
                <a:tab pos="798513" algn="l"/>
              </a:tabLst>
            </a:pPr>
            <a:r>
              <a:rPr lang="vi-VN" sz="2400" smtClean="0">
                <a:latin typeface="Times New Roman" panose="02020603050405020304" pitchFamily="18" charset="0"/>
                <a:cs typeface="Times New Roman" panose="02020603050405020304" pitchFamily="18" charset="0"/>
              </a:rPr>
              <a:t>      - Đăng </a:t>
            </a:r>
            <a:r>
              <a:rPr lang="vi-VN" sz="2400">
                <a:latin typeface="Times New Roman" panose="02020603050405020304" pitchFamily="18" charset="0"/>
                <a:cs typeface="Times New Roman" panose="02020603050405020304" pitchFamily="18" charset="0"/>
              </a:rPr>
              <a:t>nhập bằng tài khoản phân quyền( bao gồm cả tài khoản </a:t>
            </a:r>
            <a:r>
              <a:rPr lang="vi-VN" sz="2400" smtClean="0">
                <a:latin typeface="Times New Roman" panose="02020603050405020304" pitchFamily="18" charset="0"/>
                <a:cs typeface="Times New Roman" panose="02020603050405020304" pitchFamily="18" charset="0"/>
              </a:rPr>
              <a:t>nhân </a:t>
            </a:r>
            <a:r>
              <a:rPr lang="vi-VN" sz="2400">
                <a:latin typeface="Times New Roman" panose="02020603050405020304" pitchFamily="18" charset="0"/>
                <a:cs typeface="Times New Roman" panose="02020603050405020304" pitchFamily="18" charset="0"/>
              </a:rPr>
              <a:t>viên và quản lý ).</a:t>
            </a:r>
            <a:endParaRPr lang="vi-VN" sz="3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314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200" y="338003"/>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89148" y="223362"/>
            <a:ext cx="6282489"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953556"/>
            <a:ext cx="3231975" cy="523220"/>
          </a:xfrm>
          <a:prstGeom prst="rect">
            <a:avLst/>
          </a:prstGeom>
          <a:noFill/>
        </p:spPr>
        <p:txBody>
          <a:bodyPr wrap="none" rtlCol="0">
            <a:spAutoFit/>
          </a:bodyPr>
          <a:lstStyle/>
          <a:p>
            <a:pPr>
              <a:tabLst>
                <a:tab pos="1030288" algn="l"/>
              </a:tabLst>
            </a:pPr>
            <a:r>
              <a:rPr lang="vi-VN" sz="2800" smtClean="0">
                <a:latin typeface="Times New Roman" panose="02020603050405020304" pitchFamily="18" charset="0"/>
                <a:cs typeface="Times New Roman" panose="02020603050405020304" pitchFamily="18" charset="0"/>
              </a:rPr>
              <a:t>1. Giới thiệu bài toán</a:t>
            </a:r>
            <a:endParaRPr lang="en-US" sz="2800">
              <a:latin typeface="Times New Roman" panose="02020603050405020304" pitchFamily="18" charset="0"/>
              <a:cs typeface="Times New Roman" panose="02020603050405020304" pitchFamily="18" charset="0"/>
            </a:endParaRPr>
          </a:p>
        </p:txBody>
      </p:sp>
      <p:sp>
        <p:nvSpPr>
          <p:cNvPr id="8" name="TextBox 7"/>
          <p:cNvSpPr txBox="1"/>
          <p:nvPr/>
        </p:nvSpPr>
        <p:spPr>
          <a:xfrm>
            <a:off x="2001707" y="3108299"/>
            <a:ext cx="9122179" cy="2308324"/>
          </a:xfrm>
          <a:prstGeom prst="rect">
            <a:avLst/>
          </a:prstGeom>
          <a:noFill/>
        </p:spPr>
        <p:txBody>
          <a:bodyPr wrap="square" rtlCol="0">
            <a:spAutoFit/>
          </a:bodyPr>
          <a:lstStyle/>
          <a:p>
            <a:r>
              <a:rPr lang="en-US" sz="2400" smtClean="0">
                <a:latin typeface="+mj-lt"/>
              </a:rPr>
              <a:t>   </a:t>
            </a:r>
            <a:r>
              <a:rPr lang="vi-VN" sz="2400" smtClean="0">
                <a:latin typeface="+mj-lt"/>
              </a:rPr>
              <a:t>P</a:t>
            </a:r>
            <a:r>
              <a:rPr lang="en-US" sz="2400" smtClean="0">
                <a:latin typeface="+mj-lt"/>
              </a:rPr>
              <a:t>hần </a:t>
            </a:r>
            <a:r>
              <a:rPr lang="en-US" sz="2400">
                <a:latin typeface="+mj-lt"/>
              </a:rPr>
              <a:t>mềm quản lý quán </a:t>
            </a:r>
            <a:r>
              <a:rPr lang="en-US" sz="2400" smtClean="0">
                <a:latin typeface="+mj-lt"/>
              </a:rPr>
              <a:t>cafe </a:t>
            </a:r>
            <a:r>
              <a:rPr lang="en-US" sz="2400">
                <a:latin typeface="+mj-lt"/>
              </a:rPr>
              <a:t>góp phần giúp cho chủ quán cũng như nhân viên của mình hạn chế </a:t>
            </a:r>
            <a:r>
              <a:rPr lang="en-US" sz="2400" smtClean="0">
                <a:latin typeface="+mj-lt"/>
              </a:rPr>
              <a:t>những</a:t>
            </a:r>
            <a:r>
              <a:rPr lang="vi-VN" sz="2400" smtClean="0">
                <a:latin typeface="+mj-lt"/>
              </a:rPr>
              <a:t> khuyết điểm của quán cafe truyền</a:t>
            </a:r>
            <a:r>
              <a:rPr lang="en-US" sz="2400" smtClean="0">
                <a:latin typeface="+mj-lt"/>
              </a:rPr>
              <a:t> </a:t>
            </a:r>
            <a:r>
              <a:rPr lang="en-US" sz="2400">
                <a:latin typeface="+mj-lt"/>
              </a:rPr>
              <a:t>tăng cường tính chính xác cũng như nhanh </a:t>
            </a:r>
            <a:r>
              <a:rPr lang="en-US" sz="2400" smtClean="0">
                <a:latin typeface="+mj-lt"/>
              </a:rPr>
              <a:t>chóng</a:t>
            </a:r>
            <a:r>
              <a:rPr lang="vi-VN" sz="2400" smtClean="0">
                <a:latin typeface="+mj-lt"/>
              </a:rPr>
              <a:t> trong hoạt động gọi món, thanh toán hóa đơn, quản lý nhân viên, quản lý món ăn,.</a:t>
            </a:r>
            <a:r>
              <a:rPr lang="en-US" sz="2400" smtClean="0">
                <a:latin typeface="+mj-lt"/>
              </a:rPr>
              <a:t>. </a:t>
            </a:r>
            <a:r>
              <a:rPr lang="en-US" sz="2400">
                <a:latin typeface="+mj-lt"/>
              </a:rPr>
              <a:t>Tránh sự phàn nàn của khách hàng về quán giúp tăng doanh thu và độ tin cậy của khách hàng về </a:t>
            </a:r>
            <a:r>
              <a:rPr lang="vi-VN" sz="2400" smtClean="0">
                <a:latin typeface="+mj-lt"/>
              </a:rPr>
              <a:t>quán,..</a:t>
            </a:r>
            <a:endParaRPr lang="en-US" sz="2400">
              <a:latin typeface="+mj-lt"/>
            </a:endParaRPr>
          </a:p>
        </p:txBody>
      </p:sp>
      <p:sp>
        <p:nvSpPr>
          <p:cNvPr id="4" name="TextBox 3"/>
          <p:cNvSpPr txBox="1"/>
          <p:nvPr/>
        </p:nvSpPr>
        <p:spPr>
          <a:xfrm>
            <a:off x="1734292" y="1476776"/>
            <a:ext cx="2002971"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a. Tên đề tài</a:t>
            </a:r>
            <a:endParaRPr lang="en-US" sz="2800">
              <a:latin typeface="Times New Roman" panose="02020603050405020304" pitchFamily="18" charset="0"/>
              <a:cs typeface="Times New Roman" panose="02020603050405020304" pitchFamily="18" charset="0"/>
            </a:endParaRPr>
          </a:p>
        </p:txBody>
      </p:sp>
      <p:sp>
        <p:nvSpPr>
          <p:cNvPr id="5" name="TextBox 4"/>
          <p:cNvSpPr txBox="1"/>
          <p:nvPr/>
        </p:nvSpPr>
        <p:spPr>
          <a:xfrm>
            <a:off x="2001707" y="1928127"/>
            <a:ext cx="8898522" cy="461665"/>
          </a:xfrm>
          <a:prstGeom prst="rect">
            <a:avLst/>
          </a:prstGeom>
          <a:noFill/>
        </p:spPr>
        <p:txBody>
          <a:bodyPr wrap="square" rtlCol="0">
            <a:spAutoFit/>
          </a:bodyPr>
          <a:lstStyle/>
          <a:p>
            <a:r>
              <a:rPr lang="en-US" sz="2400" smtClean="0">
                <a:latin typeface="+mj-lt"/>
              </a:rPr>
              <a:t>   </a:t>
            </a:r>
            <a:r>
              <a:rPr lang="vi-VN" sz="2400" smtClean="0">
                <a:latin typeface="+mj-lt"/>
              </a:rPr>
              <a:t>Xây </a:t>
            </a:r>
            <a:r>
              <a:rPr lang="vi-VN" sz="2400">
                <a:latin typeface="+mj-lt"/>
              </a:rPr>
              <a:t>dựng ứng dụng quản lý quán </a:t>
            </a:r>
            <a:r>
              <a:rPr lang="vi-VN" sz="2400" smtClean="0">
                <a:latin typeface="+mj-lt"/>
              </a:rPr>
              <a:t>caf</a:t>
            </a:r>
            <a:r>
              <a:rPr lang="en-US" sz="2400" smtClean="0">
                <a:latin typeface="+mj-lt"/>
              </a:rPr>
              <a:t>e</a:t>
            </a:r>
            <a:endParaRPr lang="en-US" sz="2400">
              <a:latin typeface="+mj-lt"/>
            </a:endParaRPr>
          </a:p>
        </p:txBody>
      </p:sp>
      <p:sp>
        <p:nvSpPr>
          <p:cNvPr id="9" name="TextBox 8"/>
          <p:cNvSpPr txBox="1"/>
          <p:nvPr/>
        </p:nvSpPr>
        <p:spPr>
          <a:xfrm>
            <a:off x="1734292" y="2696629"/>
            <a:ext cx="3374738"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b. Mô tả bài toán</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111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6282489"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6" name="TextBox 5"/>
          <p:cNvSpPr txBox="1"/>
          <p:nvPr/>
        </p:nvSpPr>
        <p:spPr>
          <a:xfrm>
            <a:off x="1560120" y="864630"/>
            <a:ext cx="2941831" cy="523220"/>
          </a:xfrm>
          <a:prstGeom prst="rect">
            <a:avLst/>
          </a:prstGeom>
          <a:noFill/>
        </p:spPr>
        <p:txBody>
          <a:bodyPr wrap="none" rtlCol="0">
            <a:spAutoFit/>
          </a:bodyPr>
          <a:lstStyle/>
          <a:p>
            <a:pPr>
              <a:tabLst>
                <a:tab pos="1030288" algn="l"/>
              </a:tabLst>
            </a:pPr>
            <a:r>
              <a:rPr lang="vi-VN" sz="2800" smtClean="0">
                <a:latin typeface="Times New Roman" panose="02020603050405020304" pitchFamily="18" charset="0"/>
                <a:cs typeface="Times New Roman" panose="02020603050405020304" pitchFamily="18" charset="0"/>
              </a:rPr>
              <a:t>1. Biểu đồ use case</a:t>
            </a:r>
            <a:endParaRPr lang="en-US" sz="2800">
              <a:latin typeface="Times New Roman" panose="02020603050405020304" pitchFamily="18" charset="0"/>
              <a:cs typeface="Times New Roman" panose="02020603050405020304" pitchFamily="18" charset="0"/>
            </a:endParaRPr>
          </a:p>
        </p:txBody>
      </p:sp>
      <p:sp>
        <p:nvSpPr>
          <p:cNvPr id="4" name="TextBox 3"/>
          <p:cNvSpPr txBox="1"/>
          <p:nvPr/>
        </p:nvSpPr>
        <p:spPr>
          <a:xfrm>
            <a:off x="1748807" y="1310906"/>
            <a:ext cx="4056908"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a. </a:t>
            </a:r>
            <a:r>
              <a:rPr lang="en-US" sz="2800" smtClean="0">
                <a:latin typeface="Times New Roman" panose="02020603050405020304" pitchFamily="18" charset="0"/>
                <a:cs typeface="Times New Roman" panose="02020603050405020304" pitchFamily="18" charset="0"/>
              </a:rPr>
              <a:t>Admin</a:t>
            </a:r>
            <a:endParaRPr lang="en-US" sz="2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25" y="1673635"/>
            <a:ext cx="10058400" cy="5184365"/>
          </a:xfrm>
          <a:prstGeom prst="rect">
            <a:avLst/>
          </a:prstGeom>
        </p:spPr>
      </p:pic>
    </p:spTree>
    <p:extLst>
      <p:ext uri="{BB962C8B-B14F-4D97-AF65-F5344CB8AC3E}">
        <p14:creationId xmlns:p14="http://schemas.microsoft.com/office/powerpoint/2010/main" val="2482048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6282489"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4" name="TextBox 3"/>
          <p:cNvSpPr txBox="1"/>
          <p:nvPr/>
        </p:nvSpPr>
        <p:spPr>
          <a:xfrm>
            <a:off x="1560120" y="953556"/>
            <a:ext cx="4056908" cy="523220"/>
          </a:xfrm>
          <a:prstGeom prst="rect">
            <a:avLst/>
          </a:prstGeom>
          <a:noFill/>
        </p:spPr>
        <p:txBody>
          <a:bodyPr wrap="square" rtlCol="0">
            <a:spAutoFit/>
          </a:bodyPr>
          <a:lstStyle/>
          <a:p>
            <a:r>
              <a:rPr lang="vi-VN" sz="2800" smtClean="0">
                <a:latin typeface="Times New Roman" panose="02020603050405020304" pitchFamily="18" charset="0"/>
                <a:cs typeface="Times New Roman" panose="02020603050405020304" pitchFamily="18" charset="0"/>
              </a:rPr>
              <a:t>a. </a:t>
            </a:r>
            <a:r>
              <a:rPr lang="en-US" sz="2800" smtClean="0">
                <a:latin typeface="Times New Roman" panose="02020603050405020304" pitchFamily="18" charset="0"/>
                <a:cs typeface="Times New Roman" panose="02020603050405020304" pitchFamily="18" charset="0"/>
              </a:rPr>
              <a:t>Admin</a:t>
            </a:r>
            <a:endParaRPr lang="en-US" sz="28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194" y="1661442"/>
            <a:ext cx="10058400" cy="4766969"/>
          </a:xfrm>
          <a:prstGeom prst="rect">
            <a:avLst/>
          </a:prstGeom>
        </p:spPr>
      </p:pic>
    </p:spTree>
    <p:extLst>
      <p:ext uri="{BB962C8B-B14F-4D97-AF65-F5344CB8AC3E}">
        <p14:creationId xmlns:p14="http://schemas.microsoft.com/office/powerpoint/2010/main" val="3458906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2" y="360311"/>
            <a:ext cx="1176022" cy="523220"/>
          </a:xfrm>
          <a:prstGeom prst="rect">
            <a:avLst/>
          </a:prstGeom>
          <a:noFill/>
        </p:spPr>
        <p:txBody>
          <a:bodyPr wrap="square" rtlCol="0">
            <a:spAutoFit/>
          </a:bodyPr>
          <a:lstStyle/>
          <a:p>
            <a:pPr algn="r"/>
            <a:r>
              <a:rPr lang="vi-VN" sz="2800" b="1" smtClean="0">
                <a:latin typeface="Times New Roman" panose="02020603050405020304" pitchFamily="18" charset="0"/>
                <a:cs typeface="Times New Roman" panose="02020603050405020304" pitchFamily="18" charset="0"/>
              </a:rPr>
              <a:t>II.</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560120" y="245670"/>
            <a:ext cx="6282489" cy="707886"/>
          </a:xfrm>
          <a:prstGeom prst="rect">
            <a:avLst/>
          </a:prstGeom>
        </p:spPr>
        <p:txBody>
          <a:bodyPr wrap="none">
            <a:spAutoFit/>
          </a:bodyPr>
          <a:lstStyle/>
          <a:p>
            <a:r>
              <a:rPr lang="vi-VN" sz="4000" smtClean="0">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4" name="TextBox 3"/>
          <p:cNvSpPr txBox="1"/>
          <p:nvPr/>
        </p:nvSpPr>
        <p:spPr>
          <a:xfrm>
            <a:off x="1560120" y="953556"/>
            <a:ext cx="405690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b</a:t>
            </a:r>
            <a:r>
              <a:rPr lang="vi-VN" sz="2800" smtClean="0">
                <a:latin typeface="Times New Roman" panose="02020603050405020304" pitchFamily="18" charset="0"/>
                <a:cs typeface="Times New Roman" panose="02020603050405020304" pitchFamily="18" charset="0"/>
              </a:rPr>
              <a:t>. Nhân viên phục vụ</a:t>
            </a:r>
            <a:endParaRPr lang="en-US" sz="2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55" y="1447346"/>
            <a:ext cx="7839047" cy="5393029"/>
          </a:xfrm>
          <a:prstGeom prst="rect">
            <a:avLst/>
          </a:prstGeom>
        </p:spPr>
      </p:pic>
    </p:spTree>
    <p:extLst>
      <p:ext uri="{BB962C8B-B14F-4D97-AF65-F5344CB8AC3E}">
        <p14:creationId xmlns:p14="http://schemas.microsoft.com/office/powerpoint/2010/main" val="34130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488</TotalTime>
  <Words>1090</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 3</vt:lpstr>
      <vt:lpstr>Wisp</vt:lpstr>
      <vt:lpstr>TRƯỜNG ĐẠI HỌC CÔNG NGHỆ THÔNG TIN VÀ TRUYỀN THÔNG VIỆT - HÀN KHOA KHOA HỌC MÁY TÍNH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dc:creator>
  <cp:lastModifiedBy>Anh Tai Vu</cp:lastModifiedBy>
  <cp:revision>47</cp:revision>
  <dcterms:created xsi:type="dcterms:W3CDTF">2021-01-10T03:32:37Z</dcterms:created>
  <dcterms:modified xsi:type="dcterms:W3CDTF">2021-01-12T04:02:57Z</dcterms:modified>
</cp:coreProperties>
</file>