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3F67-625C-40C8-966B-5F8233C7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88E24-E454-4403-A50C-05FBCE0EF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564A-5EBB-4DFF-8432-ECF10066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3F5C-36BA-44A9-AFB7-9AE171E6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D2DD-F276-43D1-AA0B-4789A117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51E8-1200-4D0B-BCDC-24B61DDD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7FEAA-8128-4C79-AF8F-26C8AE493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FEE2-780E-49A7-87C1-D194E8DE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7E19-6042-4A22-BDB0-90B02FFF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92F-E792-4016-8DBF-1EF26429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7027E-617D-4E1F-AE41-A5CA52793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765DF-7497-4F12-93EC-35FD5F1E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99CC-00CC-4678-A3CD-A142FB6D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8726-7B21-49E9-AEBB-7B895B44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6F04-EDC1-48DD-8791-E0C79256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896D-9725-4BB5-B3F9-B8E56FF9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FE60-F925-4556-A72F-5198FD57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EB78-8B06-472B-BC59-BACF5FC9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D005-6152-4B56-BFF3-453F5D76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ED1B-3812-4FD7-952D-94EC57AB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66F-2BFE-44A4-A457-4A64E090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6A99-CB4D-4DF7-B67B-89AF276A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7175-0D5D-47BF-A245-20EFBE25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E06B-E76E-4B34-9254-D2DE54A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D550-FA56-44EC-8840-C5F1F3F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04A2-7C14-4F8E-817B-56E8D17F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450B-90F8-4078-87E1-92E26E245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1E46-7381-4E62-9530-DE0F6DAB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CF83-13DE-4C59-8EA1-F74A1DB1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FFDB-7D58-4CEC-8155-E18220A6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7622-4533-4D95-B7EB-A909CD64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84F4-89A7-4AE5-B4F3-272535E5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F482-104E-4040-89A9-9EC77D68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9BCD-AD1A-44D1-9092-A5669418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71092-29BE-4762-8FFB-20B28071D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462E1-B343-47E0-9B6A-112775AAF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6B6C1-0D69-4999-98A2-5831F23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8BCA-D892-4295-A8D7-45EA4D34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A4354-ACBB-463B-AF3B-247D957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376-924F-450F-BBB9-D6A1A4E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8152-FED6-4CA3-877F-EE96D314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5847-2A9F-490E-BAF3-BEF7CFD6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4C69E-689C-48BE-B6B7-323D87AC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57B8-4B73-45F4-B462-EA853BDC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3A379-F969-4BC0-86A0-A678E568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9625-07C6-4D77-8627-9FA51DC4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5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B0B0-EF92-4B30-8361-6195BDCE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D4C8-760F-4D9F-B9BC-79B0055D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C35F7-167C-48D9-AD86-103195B5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5A73D-6B4F-4A27-BE36-CD7B0AC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D834-3D18-44C6-A990-69551D4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BF20-75DE-43B3-B6FE-DEBCE438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556C-D653-4FF4-A3A2-F06CF0C8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B6E4-0A21-44A5-ACE6-D585775C3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3B8FA-7064-42BF-A8DD-BD60E0C4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24FD-B1BB-487F-AE5C-6A5FAED6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01C5-49A0-4DCC-8C9F-0BADA147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BF7B-CC11-491B-A117-2FDE368F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AB79E-D17C-444B-9612-021C7C11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2B66-0348-4DB8-812B-4DFA287B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6F32-B997-4952-84F7-1FDA85382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634A-E7BF-4753-8865-40527CA3AA3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F8C3-229D-4E0A-8580-1E1D15EE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DF3A-F886-409D-961F-E0AA5278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A5D1-64EF-439C-89C7-019A9913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8A89-6B20-42A7-9A26-6ADFCC6C2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Concentration of Starbucks Locations using Socioeconomic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54C0E-0314-47F3-A3CD-954E056DA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Trevor Stull</a:t>
            </a:r>
          </a:p>
          <a:p>
            <a:r>
              <a:rPr lang="en-US" dirty="0"/>
              <a:t>Created: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53788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Multiple Linear Regression Performance – Tarrant County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problems seen in Dallas county model predictions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BD9CE-5387-49B5-B803-AAB1287B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10565"/>
            <a:ext cx="6172200" cy="40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Overall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Models are able to predict the number of Starbucks locations correctly a majority of the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under performs for census tracts with more than 2 Starbucks locations.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Right the model would be able to very accurately predict if a census tract should contain a Starbucks or not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1B9113-DDBD-47C3-859E-632E381F2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545323"/>
              </p:ext>
            </p:extLst>
          </p:nvPr>
        </p:nvGraphicFramePr>
        <p:xfrm>
          <a:off x="5486399" y="2557128"/>
          <a:ext cx="5963686" cy="13119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0350">
                  <a:extLst>
                    <a:ext uri="{9D8B030D-6E8A-4147-A177-3AD203B41FA5}">
                      <a16:colId xmlns:a16="http://schemas.microsoft.com/office/drawing/2014/main" val="705952637"/>
                    </a:ext>
                  </a:extLst>
                </a:gridCol>
                <a:gridCol w="2723336">
                  <a:extLst>
                    <a:ext uri="{9D8B030D-6E8A-4147-A177-3AD203B41FA5}">
                      <a16:colId xmlns:a16="http://schemas.microsoft.com/office/drawing/2014/main" val="807424492"/>
                    </a:ext>
                  </a:extLst>
                </a:gridCol>
              </a:tblGrid>
              <a:tr h="94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Census Tract Data Set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Accuracy (%)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/>
                </a:tc>
                <a:extLst>
                  <a:ext uri="{0D108BD9-81ED-4DB2-BD59-A6C34878D82A}">
                    <a16:rowId xmlns:a16="http://schemas.microsoft.com/office/drawing/2014/main" val="1952870261"/>
                  </a:ext>
                </a:extLst>
              </a:tr>
              <a:tr h="94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Dallas County – Training Set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68.2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 anchor="ctr"/>
                </a:tc>
                <a:extLst>
                  <a:ext uri="{0D108BD9-81ED-4DB2-BD59-A6C34878D82A}">
                    <a16:rowId xmlns:a16="http://schemas.microsoft.com/office/drawing/2014/main" val="3132833957"/>
                  </a:ext>
                </a:extLst>
              </a:tr>
              <a:tr h="94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Dallas County – Test Set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69.3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 anchor="ctr"/>
                </a:tc>
                <a:extLst>
                  <a:ext uri="{0D108BD9-81ED-4DB2-BD59-A6C34878D82A}">
                    <a16:rowId xmlns:a16="http://schemas.microsoft.com/office/drawing/2014/main" val="4016588859"/>
                  </a:ext>
                </a:extLst>
              </a:tr>
              <a:tr h="94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Tarrant County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61.0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3" marR="40253" marT="0" marB="0" anchor="ctr"/>
                </a:tc>
                <a:extLst>
                  <a:ext uri="{0D108BD9-81ED-4DB2-BD59-A6C34878D82A}">
                    <a16:rowId xmlns:a16="http://schemas.microsoft.com/office/drawing/2014/main" val="30504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4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3852-6182-430D-B823-7DDCAFB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73E4-BB67-41C2-8444-34D45DA6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model shows promise in being able to predict the number of Starbucks locations in a census tract.</a:t>
            </a:r>
          </a:p>
          <a:p>
            <a:r>
              <a:rPr lang="en-US" dirty="0"/>
              <a:t>More data metrics could be included outside of the ones gathered for this project to improve the model related to </a:t>
            </a:r>
            <a:r>
              <a:rPr lang="en-US"/>
              <a:t>labor statistics.</a:t>
            </a:r>
            <a:endParaRPr lang="en-US" dirty="0"/>
          </a:p>
          <a:p>
            <a:r>
              <a:rPr lang="en-US" dirty="0"/>
              <a:t>In the Dallas/Fort Worth area, it appears Starbucks locations are being targeted to predominant young, white, and affluent individuals.</a:t>
            </a:r>
          </a:p>
        </p:txBody>
      </p:sp>
    </p:spTree>
    <p:extLst>
      <p:ext uri="{BB962C8B-B14F-4D97-AF65-F5344CB8AC3E}">
        <p14:creationId xmlns:p14="http://schemas.microsoft.com/office/powerpoint/2010/main" val="26160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1EFD-3E95-4911-8218-486E6B5A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2649-8A7B-4EDF-898B-B26EB701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predict the number of Starbucks locations in an area based on socioeconomic metrics could be valuable to the company.</a:t>
            </a:r>
          </a:p>
          <a:p>
            <a:r>
              <a:rPr lang="en-US" dirty="0"/>
              <a:t>This model could answer the questions:</a:t>
            </a:r>
          </a:p>
          <a:p>
            <a:pPr lvl="1"/>
            <a:r>
              <a:rPr lang="en-US" dirty="0"/>
              <a:t>Does the Starbucks company need any additional locations based on the predictions from the model?</a:t>
            </a:r>
          </a:p>
          <a:p>
            <a:pPr lvl="1"/>
            <a:r>
              <a:rPr lang="en-US" dirty="0"/>
              <a:t>Are the current Starbucks locations being built in areas to target the sector of the market the company is trying to target?</a:t>
            </a:r>
          </a:p>
        </p:txBody>
      </p:sp>
    </p:spTree>
    <p:extLst>
      <p:ext uri="{BB962C8B-B14F-4D97-AF65-F5344CB8AC3E}">
        <p14:creationId xmlns:p14="http://schemas.microsoft.com/office/powerpoint/2010/main" val="407242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C32E-3A33-44A1-AD4A-808A2DB5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BBD-1B4D-4CC8-96F0-0F0606BB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 calls were used to find Starbucks locations in Dallas and Tarrant county.</a:t>
            </a:r>
          </a:p>
          <a:p>
            <a:r>
              <a:rPr lang="en-US" dirty="0"/>
              <a:t>US Census data was downloaded from IMPUS NHGIS website.</a:t>
            </a:r>
          </a:p>
          <a:p>
            <a:r>
              <a:rPr lang="en-US" dirty="0"/>
              <a:t>GIS was used to process some of the geographic information collected.</a:t>
            </a:r>
          </a:p>
          <a:p>
            <a:r>
              <a:rPr lang="en-US" dirty="0"/>
              <a:t>The different data sets were combined and paired down to a single data set containing 19 columns.</a:t>
            </a:r>
          </a:p>
          <a:p>
            <a:r>
              <a:rPr lang="en-US" dirty="0"/>
              <a:t>Census tracts with no total population were excluded from the analysis (This happened to be DFW and Dallas Love Field Airports)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9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3852-6182-430D-B823-7DDCAFB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73E4-BB67-41C2-8444-34D45DA6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Dallas county specific data was investigated and used to develop a model to predict the number of Starbucks locations in a census tract</a:t>
            </a:r>
          </a:p>
          <a:p>
            <a:r>
              <a:rPr lang="en-US" dirty="0"/>
              <a:t>Once the model was created, it was tested against Tarrant county data to determine if the model of location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Dallas County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E05A0-9718-49A7-81F7-091EEEA0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913" y="1462087"/>
            <a:ext cx="6000750" cy="39243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Most of the census tracts contain 2 or fewer Starbucks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could lead to prediction inaccuracies for census tracts with 3 or more Starbucks</a:t>
            </a:r>
          </a:p>
        </p:txBody>
      </p:sp>
    </p:spTree>
    <p:extLst>
      <p:ext uri="{BB962C8B-B14F-4D97-AF65-F5344CB8AC3E}">
        <p14:creationId xmlns:p14="http://schemas.microsoft.com/office/powerpoint/2010/main" val="78823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Dallas County Data 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US Census data metrics collected do not strongly correlate to the number of Starbucks locations in a census 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data metrics with an absolute Pearson correlation greater than 0.1 were selected for model development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6B388-9C7E-4D00-906C-03A7B206F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2713"/>
              </p:ext>
            </p:extLst>
          </p:nvPr>
        </p:nvGraphicFramePr>
        <p:xfrm>
          <a:off x="5486400" y="828676"/>
          <a:ext cx="6029325" cy="55750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00182">
                  <a:extLst>
                    <a:ext uri="{9D8B030D-6E8A-4147-A177-3AD203B41FA5}">
                      <a16:colId xmlns:a16="http://schemas.microsoft.com/office/drawing/2014/main" val="552738434"/>
                    </a:ext>
                  </a:extLst>
                </a:gridCol>
                <a:gridCol w="2429143">
                  <a:extLst>
                    <a:ext uri="{9D8B030D-6E8A-4147-A177-3AD203B41FA5}">
                      <a16:colId xmlns:a16="http://schemas.microsoft.com/office/drawing/2014/main" val="4160590779"/>
                    </a:ext>
                  </a:extLst>
                </a:gridCol>
              </a:tblGrid>
              <a:tr h="756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US Census Data Metric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Pearson Correlation to the Number of Starbucks Location in a Census Tract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11159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Total Population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0.031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8258301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 Capita Income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0.252</a:t>
                      </a:r>
                      <a:endParaRPr lang="en-US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540720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Male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0.076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8280315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Female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-0.076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124891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18 to 24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0.029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766565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25 to 34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0.231</a:t>
                      </a:r>
                      <a:endParaRPr lang="en-US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7176900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35 to 44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0.083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676800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45 to 54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0.007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242932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55 to 64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0.076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737078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Percentage of People Age 65 and Over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0.015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226013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White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0.246</a:t>
                      </a:r>
                      <a:endParaRPr lang="en-US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3677109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Hispanic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-0.238</a:t>
                      </a:r>
                      <a:endParaRPr lang="en-US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278819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Black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-0.093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9968977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American Indian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0.013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811383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Asian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0.151</a:t>
                      </a:r>
                      <a:endParaRPr lang="en-US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108341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Native Hawaiian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0.013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9694365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Other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-0.081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9998256"/>
                  </a:ext>
                </a:extLst>
              </a:tr>
              <a:tr h="253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Two or More Race Percentage</a:t>
                      </a:r>
                      <a:endParaRPr lang="en-US" sz="16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0.010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98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Dallas County Data 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five metrics that were used for model development were investigated further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graph shows an example of how each metric was investigated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570FB7-7535-4E55-A62A-703088493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725" y="1747837"/>
            <a:ext cx="5191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2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3852-6182-430D-B823-7DDCAFB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Dallas County Data Correlation -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73E4-BB67-41C2-8444-34D45DA6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median values generally increase or decrease the data metrics investigated if is has a positive or negative Pearson correlation to the number of Starbucks locations.</a:t>
            </a:r>
          </a:p>
          <a:p>
            <a:r>
              <a:rPr lang="en-US" dirty="0"/>
              <a:t>Generally, the census tracts with lower total number of Starbucks locations have a larger range in the data metric values.</a:t>
            </a:r>
          </a:p>
          <a:p>
            <a:r>
              <a:rPr lang="en-US" dirty="0"/>
              <a:t>Percentage of people aged 25 to 34 and Asian Percentage trend in median values deviate widely from the overall trend for census tracts with 6 or more Starbucks locations</a:t>
            </a:r>
          </a:p>
          <a:p>
            <a:r>
              <a:rPr lang="en-US" dirty="0"/>
              <a:t>Each data metric has a large amount of overlap between the interquartile ranges of the box and whisker plots for each group of census tracts with the same number of Starbucks locations.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A29-8D9D-4AE0-9AD1-8712A00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Multiple Linear Regression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D910-F27B-4634-A3F7-A2A83A48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multiple linear regression was used since appears multiple factors play a role in predicting the number of Starbucks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model is not able to predict the number of Starbucks locations in census tract accurately if it has 2 or more locations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6BFC4-565F-4BFA-99AA-46291DD2F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474" y="258763"/>
            <a:ext cx="4851977" cy="31702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7CEB131-095B-440B-AA21-25838DA6BC56}"/>
              </a:ext>
            </a:extLst>
          </p:cNvPr>
          <p:cNvSpPr txBox="1">
            <a:spLocks/>
          </p:cNvSpPr>
          <p:nvPr/>
        </p:nvSpPr>
        <p:spPr>
          <a:xfrm>
            <a:off x="5313177" y="3429000"/>
            <a:ext cx="6172200" cy="316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813D6-3F25-44FD-9968-041AA369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729451" cy="3174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C490B3-90E2-4D6A-8868-C15A45525AA4}"/>
              </a:ext>
            </a:extLst>
          </p:cNvPr>
          <p:cNvSpPr txBox="1"/>
          <p:nvPr/>
        </p:nvSpPr>
        <p:spPr>
          <a:xfrm>
            <a:off x="8915400" y="1072634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5DA8C-9B98-4089-BD71-A22D2E8883A0}"/>
              </a:ext>
            </a:extLst>
          </p:cNvPr>
          <p:cNvSpPr txBox="1"/>
          <p:nvPr/>
        </p:nvSpPr>
        <p:spPr>
          <a:xfrm>
            <a:off x="8915400" y="4459773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8342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746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the Concentration of Starbucks Locations using Socioeconomic Data</vt:lpstr>
      <vt:lpstr>Introduction</vt:lpstr>
      <vt:lpstr>Data Collection and Processing</vt:lpstr>
      <vt:lpstr>Model Development</vt:lpstr>
      <vt:lpstr>Dallas County Data</vt:lpstr>
      <vt:lpstr>Dallas County Data Correlation</vt:lpstr>
      <vt:lpstr>Dallas County Data Correlation</vt:lpstr>
      <vt:lpstr>Dallas County Data Correlation - Findings</vt:lpstr>
      <vt:lpstr>Multiple Linear Regression Performance</vt:lpstr>
      <vt:lpstr>Multiple Linear Regression Performance – Tarrant County</vt:lpstr>
      <vt:lpstr>Overall Model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Concentration of Starbucks Locations using Socioeconomic Data</dc:title>
  <dc:creator>Stull, Trevor E.</dc:creator>
  <cp:lastModifiedBy>Stull, Trevor E.</cp:lastModifiedBy>
  <cp:revision>13</cp:revision>
  <dcterms:created xsi:type="dcterms:W3CDTF">2020-02-28T06:56:42Z</dcterms:created>
  <dcterms:modified xsi:type="dcterms:W3CDTF">2020-02-28T22:03:46Z</dcterms:modified>
</cp:coreProperties>
</file>