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8" r:id="rId2"/>
  </p:sldMasterIdLst>
  <p:notesMasterIdLst>
    <p:notesMasterId r:id="rId16"/>
  </p:notesMasterIdLst>
  <p:sldIdLst>
    <p:sldId id="263" r:id="rId3"/>
    <p:sldId id="264" r:id="rId4"/>
    <p:sldId id="265" r:id="rId5"/>
    <p:sldId id="266" r:id="rId6"/>
    <p:sldId id="277" r:id="rId7"/>
    <p:sldId id="278" r:id="rId8"/>
    <p:sldId id="271" r:id="rId9"/>
    <p:sldId id="272" r:id="rId10"/>
    <p:sldId id="274" r:id="rId11"/>
    <p:sldId id="275" r:id="rId12"/>
    <p:sldId id="270" r:id="rId13"/>
    <p:sldId id="273" r:id="rId14"/>
    <p:sldId id="268"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4304"/>
    <a:srgbClr val="BF5700"/>
    <a:srgbClr val="C6531F"/>
    <a:srgbClr val="BF57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43"/>
  </p:normalViewPr>
  <p:slideViewPr>
    <p:cSldViewPr snapToGrid="0" snapToObjects="1">
      <p:cViewPr>
        <p:scale>
          <a:sx n="100" d="100"/>
          <a:sy n="100" d="100"/>
        </p:scale>
        <p:origin x="516" y="-9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5A2F7-1CB2-9A4A-A317-46954273A428}" type="datetimeFigureOut">
              <a:rPr lang="en-US" smtClean="0"/>
              <a:t>3/27/2022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CC7E6-B446-F548-8841-94B308AA320D}" type="slidenum">
              <a:rPr lang="en-US" smtClean="0"/>
              <a:t>‹#›</a:t>
            </a:fld>
            <a:endParaRPr lang="en-US"/>
          </a:p>
        </p:txBody>
      </p:sp>
    </p:spTree>
    <p:extLst>
      <p:ext uri="{BB962C8B-B14F-4D97-AF65-F5344CB8AC3E}">
        <p14:creationId xmlns:p14="http://schemas.microsoft.com/office/powerpoint/2010/main" val="57654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1CC7E6-B446-F548-8841-94B308AA320D}" type="slidenum">
              <a:rPr lang="en-US" smtClean="0"/>
              <a:t>3</a:t>
            </a:fld>
            <a:endParaRPr lang="en-US"/>
          </a:p>
        </p:txBody>
      </p:sp>
    </p:spTree>
    <p:extLst>
      <p:ext uri="{BB962C8B-B14F-4D97-AF65-F5344CB8AC3E}">
        <p14:creationId xmlns:p14="http://schemas.microsoft.com/office/powerpoint/2010/main" val="76400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894846" y="1769078"/>
            <a:ext cx="7437816" cy="2727060"/>
          </a:xfrm>
          <a:prstGeom prst="rect">
            <a:avLst/>
          </a:prstGeom>
        </p:spPr>
        <p:txBody>
          <a:bodyPr anchor="ctr">
            <a:normAutofit/>
          </a:bodyPr>
          <a:lstStyle>
            <a:lvl1pPr algn="l">
              <a:defRPr sz="4000" b="1" baseline="0">
                <a:solidFill>
                  <a:srgbClr val="BF5700"/>
                </a:solidFill>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1598884" y="4773623"/>
            <a:ext cx="6733778" cy="1655762"/>
          </a:xfrm>
          <a:prstGeom prst="rect">
            <a:avLst/>
          </a:prstGeom>
        </p:spPr>
        <p:txBody>
          <a:bodyPr>
            <a:normAutofit/>
          </a:bodyPr>
          <a:lstStyle>
            <a:lvl1pPr marL="0" indent="0" algn="r">
              <a:buNone/>
              <a:defRPr sz="1600" baseline="0">
                <a:solidFill>
                  <a:schemeClr val="bg2"/>
                </a:solidFill>
                <a:latin typeface="Arial"/>
                <a:cs typeface="Arial"/>
              </a:defRPr>
            </a:lvl1pPr>
          </a:lstStyle>
          <a:p>
            <a:r>
              <a:rPr lang="en-US"/>
              <a:t>Click to edit Master subtitle style</a:t>
            </a:r>
            <a:endParaRPr lang="en-US" dirty="0"/>
          </a:p>
        </p:txBody>
      </p:sp>
    </p:spTree>
    <p:extLst>
      <p:ext uri="{BB962C8B-B14F-4D97-AF65-F5344CB8AC3E}">
        <p14:creationId xmlns:p14="http://schemas.microsoft.com/office/powerpoint/2010/main" val="299156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1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al Title">
    <p:spTree>
      <p:nvGrpSpPr>
        <p:cNvPr id="1" name=""/>
        <p:cNvGrpSpPr/>
        <p:nvPr/>
      </p:nvGrpSpPr>
      <p:grpSpPr>
        <a:xfrm>
          <a:off x="0" y="0"/>
          <a:ext cx="0" cy="0"/>
          <a:chOff x="0" y="0"/>
          <a:chExt cx="0" cy="0"/>
        </a:xfrm>
      </p:grpSpPr>
      <p:sp>
        <p:nvSpPr>
          <p:cNvPr id="6" name="Title 1"/>
          <p:cNvSpPr>
            <a:spLocks noGrp="1"/>
          </p:cNvSpPr>
          <p:nvPr>
            <p:ph type="ctrTitle"/>
          </p:nvPr>
        </p:nvSpPr>
        <p:spPr>
          <a:xfrm>
            <a:off x="894846" y="1769078"/>
            <a:ext cx="7437816" cy="2727060"/>
          </a:xfrm>
          <a:prstGeom prst="rect">
            <a:avLst/>
          </a:prstGeom>
        </p:spPr>
        <p:txBody>
          <a:bodyPr anchor="ctr">
            <a:normAutofit/>
          </a:bodyPr>
          <a:lstStyle>
            <a:lvl1pPr algn="l">
              <a:defRPr sz="4000" b="1" baseline="0">
                <a:solidFill>
                  <a:srgbClr val="BF5700"/>
                </a:solidFill>
                <a:latin typeface="Arial"/>
                <a:cs typeface="Arial"/>
              </a:defRPr>
            </a:lvl1pPr>
          </a:lstStyle>
          <a:p>
            <a:r>
              <a:rPr lang="en-US"/>
              <a:t>Click to edit Master title style</a:t>
            </a:r>
            <a:endParaRPr lang="en-US" dirty="0"/>
          </a:p>
        </p:txBody>
      </p:sp>
      <p:sp>
        <p:nvSpPr>
          <p:cNvPr id="7" name="Subtitle 2"/>
          <p:cNvSpPr>
            <a:spLocks noGrp="1"/>
          </p:cNvSpPr>
          <p:nvPr>
            <p:ph type="subTitle" idx="1"/>
          </p:nvPr>
        </p:nvSpPr>
        <p:spPr>
          <a:xfrm>
            <a:off x="1598884" y="4773623"/>
            <a:ext cx="6733778" cy="1655762"/>
          </a:xfrm>
          <a:prstGeom prst="rect">
            <a:avLst/>
          </a:prstGeom>
        </p:spPr>
        <p:txBody>
          <a:bodyPr>
            <a:normAutofit/>
          </a:bodyPr>
          <a:lstStyle>
            <a:lvl1pPr marL="0" indent="0" algn="r">
              <a:buNone/>
              <a:defRPr sz="1600" baseline="0">
                <a:solidFill>
                  <a:schemeClr val="bg2"/>
                </a:solidFill>
                <a:latin typeface="Arial"/>
                <a:cs typeface="Arial"/>
              </a:defRPr>
            </a:lvl1pPr>
          </a:lstStyle>
          <a:p>
            <a:r>
              <a:rPr lang="en-US"/>
              <a:t>Click to edit Master subtitle style</a:t>
            </a:r>
            <a:endParaRPr lang="en-US" dirty="0"/>
          </a:p>
        </p:txBody>
      </p:sp>
    </p:spTree>
    <p:extLst>
      <p:ext uri="{BB962C8B-B14F-4D97-AF65-F5344CB8AC3E}">
        <p14:creationId xmlns:p14="http://schemas.microsoft.com/office/powerpoint/2010/main" val="17304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709033" y="1058239"/>
            <a:ext cx="7740650" cy="688975"/>
          </a:xfrm>
          <a:prstGeom prst="rect">
            <a:avLst/>
          </a:prstGeom>
        </p:spPr>
        <p:txBody>
          <a:bodyPr>
            <a:normAutofit/>
          </a:bodyPr>
          <a:lstStyle>
            <a:lvl1pPr algn="l">
              <a:defRPr sz="3600" b="1">
                <a:solidFill>
                  <a:srgbClr val="BF5700"/>
                </a:solidFill>
                <a:latin typeface="Arial"/>
                <a:cs typeface="Arial"/>
              </a:defRPr>
            </a:lvl1pPr>
          </a:lstStyle>
          <a:p>
            <a:r>
              <a:rPr lang="en-US"/>
              <a:t>Click to edit Master title style</a:t>
            </a:r>
            <a:endParaRPr lang="en-US" dirty="0"/>
          </a:p>
        </p:txBody>
      </p:sp>
      <p:sp>
        <p:nvSpPr>
          <p:cNvPr id="8" name="Content Placeholder 2"/>
          <p:cNvSpPr>
            <a:spLocks noGrp="1"/>
          </p:cNvSpPr>
          <p:nvPr>
            <p:ph idx="1"/>
          </p:nvPr>
        </p:nvSpPr>
        <p:spPr bwMode="auto">
          <a:xfrm>
            <a:off x="709033" y="1855886"/>
            <a:ext cx="7734300" cy="4589463"/>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2"/>
              </a:buClr>
              <a:defRPr sz="2400" baseline="0">
                <a:solidFill>
                  <a:schemeClr val="tx1">
                    <a:lumMod val="65000"/>
                    <a:lumOff val="35000"/>
                  </a:schemeClr>
                </a:solidFill>
                <a:latin typeface="Arial"/>
                <a:cs typeface="Arial"/>
              </a:defRPr>
            </a:lvl1pPr>
            <a:lvl2pPr marL="800100" indent="-342900">
              <a:buClr>
                <a:schemeClr val="bg2"/>
              </a:buClr>
              <a:buFont typeface="Lucida Grande"/>
              <a:buChar char="-"/>
              <a:defRPr sz="2200" baseline="0">
                <a:solidFill>
                  <a:schemeClr val="tx1">
                    <a:lumMod val="65000"/>
                    <a:lumOff val="35000"/>
                  </a:schemeClr>
                </a:solidFill>
                <a:latin typeface="Arial"/>
                <a:cs typeface="Arial"/>
              </a:defRPr>
            </a:lvl2pPr>
            <a:lvl3pPr marL="1257300" indent="-342900">
              <a:buClr>
                <a:schemeClr val="bg2"/>
              </a:buClr>
              <a:buFont typeface="Arial"/>
              <a:buChar char="•"/>
              <a:defRPr sz="2000" baseline="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058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10" name="Content Placeholder 1"/>
          <p:cNvSpPr>
            <a:spLocks noGrp="1"/>
          </p:cNvSpPr>
          <p:nvPr>
            <p:ph sz="half" idx="1"/>
          </p:nvPr>
        </p:nvSpPr>
        <p:spPr bwMode="auto">
          <a:xfrm>
            <a:off x="628650" y="1929440"/>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628650" y="1071686"/>
            <a:ext cx="7913397" cy="688975"/>
          </a:xfrm>
          <a:prstGeom prst="rect">
            <a:avLst/>
          </a:prstGeom>
        </p:spPr>
        <p:txBody>
          <a:bodyPr>
            <a:normAutofit/>
          </a:bodyPr>
          <a:lstStyle>
            <a:lvl1pPr algn="l">
              <a:defRPr sz="3600" b="1">
                <a:solidFill>
                  <a:srgbClr val="BF5700"/>
                </a:solidFill>
                <a:latin typeface="Arial"/>
                <a:cs typeface="Arial"/>
              </a:defRPr>
            </a:lvl1pPr>
          </a:lstStyle>
          <a:p>
            <a:r>
              <a:rPr lang="en-US" dirty="0"/>
              <a:t>Click to edit Master title style</a:t>
            </a:r>
          </a:p>
        </p:txBody>
      </p:sp>
      <p:sp>
        <p:nvSpPr>
          <p:cNvPr id="4" name="Content Placeholder 1"/>
          <p:cNvSpPr>
            <a:spLocks noGrp="1"/>
          </p:cNvSpPr>
          <p:nvPr>
            <p:ph sz="half" idx="10"/>
          </p:nvPr>
        </p:nvSpPr>
        <p:spPr bwMode="auto">
          <a:xfrm>
            <a:off x="4674897" y="1928888"/>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972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2" name="Rectangle 1"/>
          <p:cNvSpPr/>
          <p:nvPr/>
        </p:nvSpPr>
        <p:spPr>
          <a:xfrm>
            <a:off x="0" y="0"/>
            <a:ext cx="9144000" cy="6911975"/>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29385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3" name="Picture 4" descr="knockout_formal_Cockrell.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2552700"/>
            <a:ext cx="8143875" cy="296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696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Content Placeholder 1"/>
          <p:cNvSpPr>
            <a:spLocks noGrp="1"/>
          </p:cNvSpPr>
          <p:nvPr>
            <p:ph sz="half" idx="1"/>
          </p:nvPr>
        </p:nvSpPr>
        <p:spPr bwMode="auto">
          <a:xfrm>
            <a:off x="628650" y="1929440"/>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628650" y="1071686"/>
            <a:ext cx="7913397" cy="688975"/>
          </a:xfrm>
          <a:prstGeom prst="rect">
            <a:avLst/>
          </a:prstGeom>
        </p:spPr>
        <p:txBody>
          <a:bodyPr>
            <a:normAutofit/>
          </a:bodyPr>
          <a:lstStyle>
            <a:lvl1pPr algn="l">
              <a:defRPr sz="3600" b="1">
                <a:solidFill>
                  <a:srgbClr val="BF5700"/>
                </a:solidFill>
                <a:latin typeface="Arial"/>
                <a:cs typeface="Arial"/>
              </a:defRPr>
            </a:lvl1pPr>
          </a:lstStyle>
          <a:p>
            <a:r>
              <a:rPr lang="en-US" dirty="0"/>
              <a:t>Click to edit Master title style</a:t>
            </a:r>
          </a:p>
        </p:txBody>
      </p:sp>
      <p:sp>
        <p:nvSpPr>
          <p:cNvPr id="9" name="Content Placeholder 1"/>
          <p:cNvSpPr>
            <a:spLocks noGrp="1"/>
          </p:cNvSpPr>
          <p:nvPr>
            <p:ph sz="half" idx="10"/>
          </p:nvPr>
        </p:nvSpPr>
        <p:spPr bwMode="auto">
          <a:xfrm>
            <a:off x="4674897" y="1928888"/>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1517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709033" y="1058239"/>
            <a:ext cx="7740650" cy="688975"/>
          </a:xfrm>
          <a:prstGeom prst="rect">
            <a:avLst/>
          </a:prstGeom>
        </p:spPr>
        <p:txBody>
          <a:bodyPr>
            <a:normAutofit/>
          </a:bodyPr>
          <a:lstStyle>
            <a:lvl1pPr algn="l">
              <a:defRPr sz="3600" b="1">
                <a:solidFill>
                  <a:srgbClr val="BF5700"/>
                </a:solidFill>
                <a:latin typeface="Arial"/>
                <a:cs typeface="Arial"/>
              </a:defRPr>
            </a:lvl1pPr>
          </a:lstStyle>
          <a:p>
            <a:r>
              <a:rPr lang="en-US"/>
              <a:t>Click to edit Master title style</a:t>
            </a:r>
            <a:endParaRPr lang="en-US" dirty="0"/>
          </a:p>
        </p:txBody>
      </p:sp>
      <p:sp>
        <p:nvSpPr>
          <p:cNvPr id="8" name="Content Placeholder 2"/>
          <p:cNvSpPr>
            <a:spLocks noGrp="1"/>
          </p:cNvSpPr>
          <p:nvPr>
            <p:ph idx="1"/>
          </p:nvPr>
        </p:nvSpPr>
        <p:spPr bwMode="auto">
          <a:xfrm>
            <a:off x="709033" y="1855886"/>
            <a:ext cx="7734300" cy="4589463"/>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2"/>
              </a:buClr>
              <a:defRPr sz="2400" baseline="0">
                <a:solidFill>
                  <a:schemeClr val="tx1">
                    <a:lumMod val="65000"/>
                    <a:lumOff val="35000"/>
                  </a:schemeClr>
                </a:solidFill>
                <a:latin typeface="Arial"/>
                <a:cs typeface="Arial"/>
              </a:defRPr>
            </a:lvl1pPr>
            <a:lvl2pPr marL="800100" indent="-342900">
              <a:buClr>
                <a:schemeClr val="bg2"/>
              </a:buClr>
              <a:buFont typeface="Lucida Grande"/>
              <a:buChar char="-"/>
              <a:defRPr sz="2200" baseline="0">
                <a:solidFill>
                  <a:schemeClr val="tx1">
                    <a:lumMod val="65000"/>
                    <a:lumOff val="35000"/>
                  </a:schemeClr>
                </a:solidFill>
                <a:latin typeface="Arial"/>
                <a:cs typeface="Arial"/>
              </a:defRPr>
            </a:lvl2pPr>
            <a:lvl3pPr marL="1257300" indent="-342900">
              <a:buClr>
                <a:schemeClr val="bg2"/>
              </a:buClr>
              <a:buFont typeface="Arial"/>
              <a:buChar char="•"/>
              <a:defRPr sz="2000" baseline="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506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00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49"/>
            <a:ext cx="9144000" cy="655225"/>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7258" y="83392"/>
            <a:ext cx="2514943" cy="502538"/>
          </a:xfrm>
          <a:prstGeom prst="rect">
            <a:avLst/>
          </a:prstGeom>
        </p:spPr>
      </p:pic>
      <p:sp>
        <p:nvSpPr>
          <p:cNvPr id="3" name="TextBox 2">
            <a:extLst>
              <a:ext uri="{FF2B5EF4-FFF2-40B4-BE49-F238E27FC236}">
                <a16:creationId xmlns:a16="http://schemas.microsoft.com/office/drawing/2014/main" id="{6647E0C5-B503-4AC3-9922-270730B29508}"/>
              </a:ext>
            </a:extLst>
          </p:cNvPr>
          <p:cNvSpPr txBox="1"/>
          <p:nvPr userDrawn="1"/>
        </p:nvSpPr>
        <p:spPr>
          <a:xfrm>
            <a:off x="3205467" y="57178"/>
            <a:ext cx="4661276" cy="523220"/>
          </a:xfrm>
          <a:prstGeom prst="rect">
            <a:avLst/>
          </a:prstGeom>
          <a:noFill/>
        </p:spPr>
        <p:txBody>
          <a:bodyPr wrap="none" rtlCol="0">
            <a:spAutoFit/>
          </a:bodyPr>
          <a:lstStyle/>
          <a:p>
            <a:r>
              <a:rPr lang="en-US" sz="2800" dirty="0">
                <a:solidFill>
                  <a:schemeClr val="bg1"/>
                </a:solidFill>
                <a:latin typeface="Arial" panose="020B0604020202020204" pitchFamily="34" charset="0"/>
                <a:cs typeface="Arial" panose="020B0604020202020204" pitchFamily="34" charset="0"/>
              </a:rPr>
              <a:t>Energy A.I. </a:t>
            </a:r>
            <a:r>
              <a:rPr lang="en-US" sz="2800">
                <a:solidFill>
                  <a:schemeClr val="bg1"/>
                </a:solidFill>
                <a:latin typeface="Arial" panose="020B0604020202020204" pitchFamily="34" charset="0"/>
                <a:cs typeface="Arial" panose="020B0604020202020204" pitchFamily="34" charset="0"/>
              </a:rPr>
              <a:t>Hackathon 2022</a:t>
            </a:r>
            <a:endParaRPr lang="en-US" sz="2800" dirty="0">
              <a:solidFill>
                <a:schemeClr val="bg1"/>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6" r:id="rId5"/>
    <p:sldLayoutId id="2147483677" r:id="rId6"/>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753034"/>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118" y="-92823"/>
            <a:ext cx="2067112" cy="929564"/>
          </a:xfrm>
          <a:prstGeom prst="rect">
            <a:avLst/>
          </a:prstGeom>
        </p:spPr>
      </p:pic>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icky Williams Signed 420 Inscription Texas Longhorns Official NFL Tea">
            <a:extLst>
              <a:ext uri="{FF2B5EF4-FFF2-40B4-BE49-F238E27FC236}">
                <a16:creationId xmlns:a16="http://schemas.microsoft.com/office/drawing/2014/main" id="{0DA479D9-2EAF-4F1F-A36A-691678B98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287" y="3546883"/>
            <a:ext cx="941425" cy="9414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CAC856-1BBB-45BD-8E9F-47D8B49C9EFA}"/>
              </a:ext>
            </a:extLst>
          </p:cNvPr>
          <p:cNvSpPr txBox="1"/>
          <p:nvPr/>
        </p:nvSpPr>
        <p:spPr>
          <a:xfrm>
            <a:off x="-113283" y="1043731"/>
            <a:ext cx="9085812" cy="5478423"/>
          </a:xfrm>
          <a:prstGeom prst="rect">
            <a:avLst/>
          </a:prstGeom>
          <a:noFill/>
        </p:spPr>
        <p:txBody>
          <a:bodyPr wrap="square">
            <a:spAutoFit/>
          </a:bodyPr>
          <a:lstStyle/>
          <a:p>
            <a:pPr algn="ctr"/>
            <a:endParaRPr lang="en-US" sz="2000" b="1" i="0" u="none" strike="noStrike" baseline="0" dirty="0">
              <a:latin typeface="+mn-lt"/>
              <a:cs typeface="Arial" panose="020B0604020202020204" pitchFamily="34" charset="0"/>
            </a:endParaRPr>
          </a:p>
          <a:p>
            <a:pPr algn="ctr"/>
            <a:r>
              <a:rPr lang="en-US" sz="2000" b="1" dirty="0">
                <a:latin typeface="+mn-lt"/>
                <a:cs typeface="Arial" panose="020B0604020202020204" pitchFamily="34" charset="0"/>
              </a:rPr>
              <a:t>Hackathon Project Final Presentation</a:t>
            </a: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sz="1800" b="1" dirty="0">
                <a:latin typeface="+mn-lt"/>
                <a:cs typeface="Arial" panose="020B0604020202020204" pitchFamily="34" charset="0"/>
              </a:rPr>
              <a:t>March 27</a:t>
            </a:r>
            <a:r>
              <a:rPr lang="en-US" sz="1800" b="1" baseline="30000" dirty="0">
                <a:latin typeface="+mn-lt"/>
                <a:cs typeface="Arial" panose="020B0604020202020204" pitchFamily="34" charset="0"/>
              </a:rPr>
              <a:t>th</a:t>
            </a:r>
            <a:r>
              <a:rPr lang="en-US" sz="1800" b="1" dirty="0">
                <a:latin typeface="+mn-lt"/>
                <a:cs typeface="Arial" panose="020B0604020202020204" pitchFamily="34" charset="0"/>
              </a:rPr>
              <a:t>, 2022</a:t>
            </a:r>
          </a:p>
          <a:p>
            <a:pPr algn="ctr"/>
            <a:endParaRPr lang="en-US" sz="1800" b="1" dirty="0">
              <a:latin typeface="+mn-lt"/>
              <a:cs typeface="Arial" panose="020B0604020202020204" pitchFamily="34" charset="0"/>
            </a:endParaRPr>
          </a:p>
          <a:p>
            <a:pPr algn="ctr"/>
            <a:r>
              <a:rPr lang="en-US" sz="3200" b="1" i="0" u="none" strike="noStrike" baseline="0" dirty="0">
                <a:solidFill>
                  <a:srgbClr val="BF5700"/>
                </a:solidFill>
                <a:latin typeface="+mn-lt"/>
                <a:cs typeface="Arial" panose="020B0604020202020204" pitchFamily="34" charset="0"/>
              </a:rPr>
              <a:t>NFL </a:t>
            </a:r>
          </a:p>
          <a:p>
            <a:pPr algn="ctr"/>
            <a:r>
              <a:rPr lang="en-US" sz="1400" b="1" i="0" u="none" strike="noStrike" baseline="0" dirty="0">
                <a:solidFill>
                  <a:schemeClr val="accent2">
                    <a:lumMod val="40000"/>
                    <a:lumOff val="60000"/>
                  </a:schemeClr>
                </a:solidFill>
                <a:latin typeface="+mn-lt"/>
                <a:cs typeface="Arial" panose="020B0604020202020204" pitchFamily="34" charset="0"/>
              </a:rPr>
              <a:t>(No Free Lunch)</a:t>
            </a:r>
            <a:endParaRPr lang="en-US" sz="3200" b="1" i="0" u="none" strike="noStrike" baseline="0" dirty="0">
              <a:solidFill>
                <a:schemeClr val="accent2">
                  <a:lumMod val="40000"/>
                  <a:lumOff val="60000"/>
                </a:schemeClr>
              </a:solidFill>
              <a:latin typeface="+mn-lt"/>
              <a:cs typeface="Arial" panose="020B0604020202020204" pitchFamily="34" charset="0"/>
            </a:endParaRPr>
          </a:p>
          <a:p>
            <a:pPr algn="ctr"/>
            <a:r>
              <a:rPr lang="en-US" sz="3200" b="1" i="0" u="none" strike="noStrike" baseline="0" dirty="0">
                <a:solidFill>
                  <a:srgbClr val="BF5700"/>
                </a:solidFill>
                <a:latin typeface="+mn-lt"/>
                <a:cs typeface="Arial" panose="020B0604020202020204" pitchFamily="34" charset="0"/>
              </a:rPr>
              <a:t>      </a:t>
            </a:r>
          </a:p>
          <a:p>
            <a:pPr algn="ctr"/>
            <a:endParaRPr lang="en-US" sz="3200" b="1" i="0" u="none" strike="noStrike" baseline="0" dirty="0">
              <a:solidFill>
                <a:srgbClr val="BF5700"/>
              </a:solidFill>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sz="1800" b="1" dirty="0">
                <a:latin typeface="+mn-lt"/>
                <a:cs typeface="Arial" panose="020B0604020202020204" pitchFamily="34" charset="0"/>
              </a:rPr>
              <a:t>Javier Guerrero, Petroleum Engineering</a:t>
            </a:r>
          </a:p>
          <a:p>
            <a:pPr algn="ctr"/>
            <a:r>
              <a:rPr lang="en-US" sz="1800" b="1" dirty="0">
                <a:latin typeface="+mn-lt"/>
                <a:cs typeface="Arial" panose="020B0604020202020204" pitchFamily="34" charset="0"/>
              </a:rPr>
              <a:t>Viridiana Salazar, Petroleum Engineering</a:t>
            </a:r>
          </a:p>
          <a:p>
            <a:pPr algn="ctr"/>
            <a:r>
              <a:rPr lang="en-US" sz="1800" b="1" dirty="0" err="1">
                <a:latin typeface="+mn-lt"/>
                <a:cs typeface="Arial" panose="020B0604020202020204" pitchFamily="34" charset="0"/>
              </a:rPr>
              <a:t>Shuhan</a:t>
            </a:r>
            <a:r>
              <a:rPr lang="en-US" sz="1800" b="1" dirty="0">
                <a:latin typeface="+mn-lt"/>
                <a:cs typeface="Arial" panose="020B0604020202020204" pitchFamily="34" charset="0"/>
              </a:rPr>
              <a:t> Shen, ORIE </a:t>
            </a:r>
          </a:p>
          <a:p>
            <a:pPr algn="ctr"/>
            <a:r>
              <a:rPr lang="en-US" sz="1800" b="1" dirty="0" err="1">
                <a:latin typeface="+mn-lt"/>
                <a:cs typeface="Arial" panose="020B0604020202020204" pitchFamily="34" charset="0"/>
              </a:rPr>
              <a:t>Junyu</a:t>
            </a:r>
            <a:r>
              <a:rPr lang="en-US" sz="1800" b="1" dirty="0">
                <a:latin typeface="+mn-lt"/>
                <a:cs typeface="Arial" panose="020B0604020202020204" pitchFamily="34" charset="0"/>
              </a:rPr>
              <a:t> Yao, Physics</a:t>
            </a:r>
          </a:p>
          <a:p>
            <a:pPr algn="ctr"/>
            <a:endParaRPr lang="en-US" sz="18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
        <p:nvSpPr>
          <p:cNvPr id="3" name="TextBox 2">
            <a:extLst>
              <a:ext uri="{FF2B5EF4-FFF2-40B4-BE49-F238E27FC236}">
                <a16:creationId xmlns:a16="http://schemas.microsoft.com/office/drawing/2014/main" id="{C5D8063E-2F7C-42E0-80F9-12B5D6BF3078}"/>
              </a:ext>
            </a:extLst>
          </p:cNvPr>
          <p:cNvSpPr txBox="1"/>
          <p:nvPr/>
        </p:nvSpPr>
        <p:spPr>
          <a:xfrm>
            <a:off x="3641558" y="6027003"/>
            <a:ext cx="5330971" cy="830997"/>
          </a:xfrm>
          <a:prstGeom prst="rect">
            <a:avLst/>
          </a:prstGeom>
          <a:noFill/>
        </p:spPr>
        <p:txBody>
          <a:bodyPr wrap="square" rtlCol="0">
            <a:spAutoFit/>
          </a:bodyPr>
          <a:lstStyle/>
          <a:p>
            <a:pPr algn="r"/>
            <a:r>
              <a:rPr lang="en-US" b="1" dirty="0">
                <a:solidFill>
                  <a:srgbClr val="BF5700"/>
                </a:solidFill>
              </a:rPr>
              <a:t>What start here change the world!</a:t>
            </a:r>
          </a:p>
          <a:p>
            <a:pPr algn="r"/>
            <a:r>
              <a:rPr lang="en-US" dirty="0">
                <a:solidFill>
                  <a:srgbClr val="BF5700"/>
                </a:solidFill>
              </a:rPr>
              <a:t>Hook’em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205833"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Decision Tree</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pic>
        <p:nvPicPr>
          <p:cNvPr id="4" name="Picture 3">
            <a:extLst>
              <a:ext uri="{FF2B5EF4-FFF2-40B4-BE49-F238E27FC236}">
                <a16:creationId xmlns:a16="http://schemas.microsoft.com/office/drawing/2014/main" id="{B92DF2B7-0EB7-4B04-829D-029692A05B3F}"/>
              </a:ext>
            </a:extLst>
          </p:cNvPr>
          <p:cNvPicPr>
            <a:picLocks noChangeAspect="1"/>
          </p:cNvPicPr>
          <p:nvPr/>
        </p:nvPicPr>
        <p:blipFill>
          <a:blip r:embed="rId2"/>
          <a:stretch>
            <a:fillRect/>
          </a:stretch>
        </p:blipFill>
        <p:spPr>
          <a:xfrm>
            <a:off x="256673" y="1852161"/>
            <a:ext cx="8646695" cy="4017110"/>
          </a:xfrm>
          <a:prstGeom prst="rect">
            <a:avLst/>
          </a:prstGeom>
        </p:spPr>
      </p:pic>
      <p:sp>
        <p:nvSpPr>
          <p:cNvPr id="6" name="TextBox 5">
            <a:extLst>
              <a:ext uri="{FF2B5EF4-FFF2-40B4-BE49-F238E27FC236}">
                <a16:creationId xmlns:a16="http://schemas.microsoft.com/office/drawing/2014/main" id="{EDC9EC2A-6101-465D-9433-F4B9CEE0057F}"/>
              </a:ext>
            </a:extLst>
          </p:cNvPr>
          <p:cNvSpPr txBox="1"/>
          <p:nvPr/>
        </p:nvSpPr>
        <p:spPr>
          <a:xfrm>
            <a:off x="1302124" y="1390496"/>
            <a:ext cx="6946877" cy="461665"/>
          </a:xfrm>
          <a:prstGeom prst="rect">
            <a:avLst/>
          </a:prstGeom>
          <a:noFill/>
        </p:spPr>
        <p:txBody>
          <a:bodyPr wrap="square" rtlCol="0">
            <a:spAutoFit/>
          </a:bodyPr>
          <a:lstStyle/>
          <a:p>
            <a:r>
              <a:rPr lang="en-US" b="1" dirty="0"/>
              <a:t>Final Model after hyperparameter tunning</a:t>
            </a:r>
          </a:p>
        </p:txBody>
      </p:sp>
      <p:sp>
        <p:nvSpPr>
          <p:cNvPr id="8" name="TextBox 7">
            <a:extLst>
              <a:ext uri="{FF2B5EF4-FFF2-40B4-BE49-F238E27FC236}">
                <a16:creationId xmlns:a16="http://schemas.microsoft.com/office/drawing/2014/main" id="{B4F67CA9-9BCC-447F-BEA7-82CC99B7256C}"/>
              </a:ext>
            </a:extLst>
          </p:cNvPr>
          <p:cNvSpPr txBox="1"/>
          <p:nvPr/>
        </p:nvSpPr>
        <p:spPr>
          <a:xfrm>
            <a:off x="205833" y="6085112"/>
            <a:ext cx="12256168" cy="738664"/>
          </a:xfrm>
          <a:prstGeom prst="rect">
            <a:avLst/>
          </a:prstGeom>
          <a:noFill/>
        </p:spPr>
        <p:txBody>
          <a:bodyPr wrap="square">
            <a:spAutoFit/>
          </a:bodyPr>
          <a:lstStyle/>
          <a:p>
            <a:r>
              <a:rPr lang="en-US" sz="1400" dirty="0"/>
              <a:t>Nodes=3  MSE=  176144.81 , Correlation Coefficient =  0.795 </a:t>
            </a:r>
          </a:p>
          <a:p>
            <a:r>
              <a:rPr lang="en-US" sz="1400" dirty="0"/>
              <a:t>Nodes=5  MSE=  88694.48 , Correlation Coefficient =  0.910 5</a:t>
            </a:r>
          </a:p>
          <a:p>
            <a:r>
              <a:rPr lang="en-US" sz="1400" dirty="0"/>
              <a:t>Nodes=10 MSE= 37211.51 , Correlation Coefficient =  0.96</a:t>
            </a:r>
          </a:p>
        </p:txBody>
      </p:sp>
    </p:spTree>
    <p:extLst>
      <p:ext uri="{BB962C8B-B14F-4D97-AF65-F5344CB8AC3E}">
        <p14:creationId xmlns:p14="http://schemas.microsoft.com/office/powerpoint/2010/main" val="20367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235305" y="642206"/>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Feature Selection</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pic>
        <p:nvPicPr>
          <p:cNvPr id="6" name="Picture 5">
            <a:extLst>
              <a:ext uri="{FF2B5EF4-FFF2-40B4-BE49-F238E27FC236}">
                <a16:creationId xmlns:a16="http://schemas.microsoft.com/office/drawing/2014/main" id="{817D9568-E77A-45AA-9BC6-4D8AAC6F0847}"/>
              </a:ext>
            </a:extLst>
          </p:cNvPr>
          <p:cNvPicPr>
            <a:picLocks noChangeAspect="1"/>
          </p:cNvPicPr>
          <p:nvPr/>
        </p:nvPicPr>
        <p:blipFill>
          <a:blip r:embed="rId2"/>
          <a:stretch>
            <a:fillRect/>
          </a:stretch>
        </p:blipFill>
        <p:spPr>
          <a:xfrm>
            <a:off x="38050" y="4034218"/>
            <a:ext cx="3071289" cy="2316193"/>
          </a:xfrm>
          <a:prstGeom prst="rect">
            <a:avLst/>
          </a:prstGeom>
        </p:spPr>
      </p:pic>
      <p:pic>
        <p:nvPicPr>
          <p:cNvPr id="8" name="Picture 7">
            <a:extLst>
              <a:ext uri="{FF2B5EF4-FFF2-40B4-BE49-F238E27FC236}">
                <a16:creationId xmlns:a16="http://schemas.microsoft.com/office/drawing/2014/main" id="{88A19F19-475C-4680-A9BE-9714A9C1BE45}"/>
              </a:ext>
            </a:extLst>
          </p:cNvPr>
          <p:cNvPicPr>
            <a:picLocks noChangeAspect="1"/>
          </p:cNvPicPr>
          <p:nvPr/>
        </p:nvPicPr>
        <p:blipFill>
          <a:blip r:embed="rId3"/>
          <a:stretch>
            <a:fillRect/>
          </a:stretch>
        </p:blipFill>
        <p:spPr>
          <a:xfrm>
            <a:off x="3148079" y="4034218"/>
            <a:ext cx="3071289" cy="2349145"/>
          </a:xfrm>
          <a:prstGeom prst="rect">
            <a:avLst/>
          </a:prstGeom>
        </p:spPr>
      </p:pic>
      <p:pic>
        <p:nvPicPr>
          <p:cNvPr id="10" name="Picture 9">
            <a:extLst>
              <a:ext uri="{FF2B5EF4-FFF2-40B4-BE49-F238E27FC236}">
                <a16:creationId xmlns:a16="http://schemas.microsoft.com/office/drawing/2014/main" id="{5F533C2C-A0A5-47D9-98CA-B58995C9EA0E}"/>
              </a:ext>
            </a:extLst>
          </p:cNvPr>
          <p:cNvPicPr>
            <a:picLocks noChangeAspect="1"/>
          </p:cNvPicPr>
          <p:nvPr/>
        </p:nvPicPr>
        <p:blipFill>
          <a:blip r:embed="rId4"/>
          <a:stretch>
            <a:fillRect/>
          </a:stretch>
        </p:blipFill>
        <p:spPr>
          <a:xfrm>
            <a:off x="6229064" y="4050693"/>
            <a:ext cx="2846675" cy="2316193"/>
          </a:xfrm>
          <a:prstGeom prst="rect">
            <a:avLst/>
          </a:prstGeom>
        </p:spPr>
      </p:pic>
      <p:pic>
        <p:nvPicPr>
          <p:cNvPr id="12" name="Picture 11">
            <a:extLst>
              <a:ext uri="{FF2B5EF4-FFF2-40B4-BE49-F238E27FC236}">
                <a16:creationId xmlns:a16="http://schemas.microsoft.com/office/drawing/2014/main" id="{B10C2546-7BD8-4089-B291-E12F8A474EEA}"/>
              </a:ext>
            </a:extLst>
          </p:cNvPr>
          <p:cNvPicPr>
            <a:picLocks noChangeAspect="1"/>
          </p:cNvPicPr>
          <p:nvPr/>
        </p:nvPicPr>
        <p:blipFill>
          <a:blip r:embed="rId5"/>
          <a:stretch>
            <a:fillRect/>
          </a:stretch>
        </p:blipFill>
        <p:spPr>
          <a:xfrm>
            <a:off x="108277" y="1789568"/>
            <a:ext cx="2805307" cy="2214716"/>
          </a:xfrm>
          <a:prstGeom prst="rect">
            <a:avLst/>
          </a:prstGeom>
        </p:spPr>
      </p:pic>
      <p:pic>
        <p:nvPicPr>
          <p:cNvPr id="14" name="Picture 13">
            <a:extLst>
              <a:ext uri="{FF2B5EF4-FFF2-40B4-BE49-F238E27FC236}">
                <a16:creationId xmlns:a16="http://schemas.microsoft.com/office/drawing/2014/main" id="{6552E3AA-44C9-4EA3-91E5-6C264B8B79B8}"/>
              </a:ext>
            </a:extLst>
          </p:cNvPr>
          <p:cNvPicPr>
            <a:picLocks noChangeAspect="1"/>
          </p:cNvPicPr>
          <p:nvPr/>
        </p:nvPicPr>
        <p:blipFill>
          <a:blip r:embed="rId6"/>
          <a:stretch>
            <a:fillRect/>
          </a:stretch>
        </p:blipFill>
        <p:spPr>
          <a:xfrm>
            <a:off x="3104795" y="1655139"/>
            <a:ext cx="3012844" cy="2349145"/>
          </a:xfrm>
          <a:prstGeom prst="rect">
            <a:avLst/>
          </a:prstGeom>
        </p:spPr>
      </p:pic>
      <p:pic>
        <p:nvPicPr>
          <p:cNvPr id="16" name="Picture 15">
            <a:extLst>
              <a:ext uri="{FF2B5EF4-FFF2-40B4-BE49-F238E27FC236}">
                <a16:creationId xmlns:a16="http://schemas.microsoft.com/office/drawing/2014/main" id="{63A7D547-6FB1-4D9C-A40C-F7576DD6100A}"/>
              </a:ext>
            </a:extLst>
          </p:cNvPr>
          <p:cNvPicPr>
            <a:picLocks noChangeAspect="1"/>
          </p:cNvPicPr>
          <p:nvPr/>
        </p:nvPicPr>
        <p:blipFill>
          <a:blip r:embed="rId7"/>
          <a:stretch>
            <a:fillRect/>
          </a:stretch>
        </p:blipFill>
        <p:spPr>
          <a:xfrm>
            <a:off x="6297325" y="1588721"/>
            <a:ext cx="2846675" cy="2282320"/>
          </a:xfrm>
          <a:prstGeom prst="rect">
            <a:avLst/>
          </a:prstGeom>
        </p:spPr>
      </p:pic>
      <p:sp>
        <p:nvSpPr>
          <p:cNvPr id="17" name="TextBox 16">
            <a:extLst>
              <a:ext uri="{FF2B5EF4-FFF2-40B4-BE49-F238E27FC236}">
                <a16:creationId xmlns:a16="http://schemas.microsoft.com/office/drawing/2014/main" id="{77E7AEE6-A383-4AA2-87CF-5D27EF82D5D6}"/>
              </a:ext>
            </a:extLst>
          </p:cNvPr>
          <p:cNvSpPr txBox="1"/>
          <p:nvPr/>
        </p:nvSpPr>
        <p:spPr>
          <a:xfrm>
            <a:off x="776615" y="1193469"/>
            <a:ext cx="1945758" cy="461670"/>
          </a:xfrm>
          <a:prstGeom prst="rect">
            <a:avLst/>
          </a:prstGeom>
          <a:noFill/>
        </p:spPr>
        <p:txBody>
          <a:bodyPr wrap="square" rtlCol="0">
            <a:spAutoFit/>
          </a:bodyPr>
          <a:lstStyle/>
          <a:p>
            <a:r>
              <a:rPr lang="en-US" dirty="0"/>
              <a:t>2012</a:t>
            </a:r>
          </a:p>
        </p:txBody>
      </p:sp>
      <p:sp>
        <p:nvSpPr>
          <p:cNvPr id="18" name="TextBox 17">
            <a:extLst>
              <a:ext uri="{FF2B5EF4-FFF2-40B4-BE49-F238E27FC236}">
                <a16:creationId xmlns:a16="http://schemas.microsoft.com/office/drawing/2014/main" id="{A09E9783-5AE3-4A30-8014-58C08219F28C}"/>
              </a:ext>
            </a:extLst>
          </p:cNvPr>
          <p:cNvSpPr txBox="1"/>
          <p:nvPr/>
        </p:nvSpPr>
        <p:spPr>
          <a:xfrm>
            <a:off x="4171881" y="1221156"/>
            <a:ext cx="1945758" cy="461670"/>
          </a:xfrm>
          <a:prstGeom prst="rect">
            <a:avLst/>
          </a:prstGeom>
          <a:noFill/>
        </p:spPr>
        <p:txBody>
          <a:bodyPr wrap="square" rtlCol="0">
            <a:spAutoFit/>
          </a:bodyPr>
          <a:lstStyle/>
          <a:p>
            <a:r>
              <a:rPr lang="en-US" dirty="0"/>
              <a:t>2021</a:t>
            </a:r>
          </a:p>
        </p:txBody>
      </p:sp>
      <p:sp>
        <p:nvSpPr>
          <p:cNvPr id="19" name="TextBox 18">
            <a:extLst>
              <a:ext uri="{FF2B5EF4-FFF2-40B4-BE49-F238E27FC236}">
                <a16:creationId xmlns:a16="http://schemas.microsoft.com/office/drawing/2014/main" id="{B18BAFF9-77DF-483D-B96D-E3C0DF58A0BD}"/>
              </a:ext>
            </a:extLst>
          </p:cNvPr>
          <p:cNvSpPr txBox="1"/>
          <p:nvPr/>
        </p:nvSpPr>
        <p:spPr>
          <a:xfrm>
            <a:off x="6557778" y="667727"/>
            <a:ext cx="2526345" cy="938719"/>
          </a:xfrm>
          <a:prstGeom prst="rect">
            <a:avLst/>
          </a:prstGeom>
          <a:noFill/>
        </p:spPr>
        <p:txBody>
          <a:bodyPr wrap="square" rtlCol="0">
            <a:spAutoFit/>
          </a:bodyPr>
          <a:lstStyle/>
          <a:p>
            <a:r>
              <a:rPr lang="en-US" sz="1100" dirty="0"/>
              <a:t>2021 – 2012=9  years</a:t>
            </a:r>
          </a:p>
          <a:p>
            <a:r>
              <a:rPr lang="en-US" sz="1100" dirty="0"/>
              <a:t>Rock density is the same</a:t>
            </a:r>
          </a:p>
          <a:p>
            <a:r>
              <a:rPr lang="en-US" sz="1100" dirty="0"/>
              <a:t>The AI difference along time give us an idea about the change in the fluids inside the porous media</a:t>
            </a:r>
          </a:p>
        </p:txBody>
      </p:sp>
      <p:sp>
        <p:nvSpPr>
          <p:cNvPr id="20" name="Oval 19">
            <a:extLst>
              <a:ext uri="{FF2B5EF4-FFF2-40B4-BE49-F238E27FC236}">
                <a16:creationId xmlns:a16="http://schemas.microsoft.com/office/drawing/2014/main" id="{02A85A46-70EA-4EA9-9A6D-4BC8CC80DE1E}"/>
              </a:ext>
            </a:extLst>
          </p:cNvPr>
          <p:cNvSpPr/>
          <p:nvPr/>
        </p:nvSpPr>
        <p:spPr>
          <a:xfrm>
            <a:off x="7607822" y="4675235"/>
            <a:ext cx="77414" cy="92755"/>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283B219-A5CA-49D8-9489-7B15BCB25840}"/>
              </a:ext>
            </a:extLst>
          </p:cNvPr>
          <p:cNvSpPr/>
          <p:nvPr/>
        </p:nvSpPr>
        <p:spPr>
          <a:xfrm>
            <a:off x="7637276" y="4834432"/>
            <a:ext cx="77414" cy="92755"/>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73DA678-3CBC-4FE0-9F75-44F6DD149C9A}"/>
              </a:ext>
            </a:extLst>
          </p:cNvPr>
          <p:cNvSpPr/>
          <p:nvPr/>
        </p:nvSpPr>
        <p:spPr>
          <a:xfrm>
            <a:off x="7657729" y="5176524"/>
            <a:ext cx="77414" cy="92755"/>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CAEF-E0BB-4CBD-B150-83AC0BCB355B}"/>
              </a:ext>
            </a:extLst>
          </p:cNvPr>
          <p:cNvSpPr txBox="1"/>
          <p:nvPr/>
        </p:nvSpPr>
        <p:spPr>
          <a:xfrm>
            <a:off x="4586440" y="6336385"/>
            <a:ext cx="3071289" cy="461665"/>
          </a:xfrm>
          <a:prstGeom prst="rect">
            <a:avLst/>
          </a:prstGeom>
          <a:noFill/>
        </p:spPr>
        <p:txBody>
          <a:bodyPr wrap="square" rtlCol="0">
            <a:spAutoFit/>
          </a:bodyPr>
          <a:lstStyle/>
          <a:p>
            <a:r>
              <a:rPr lang="en-US" dirty="0"/>
              <a:t>New 3 Wells</a:t>
            </a:r>
          </a:p>
        </p:txBody>
      </p:sp>
      <p:cxnSp>
        <p:nvCxnSpPr>
          <p:cNvPr id="25" name="Straight Arrow Connector 24">
            <a:extLst>
              <a:ext uri="{FF2B5EF4-FFF2-40B4-BE49-F238E27FC236}">
                <a16:creationId xmlns:a16="http://schemas.microsoft.com/office/drawing/2014/main" id="{53658C73-19C4-4ED9-97E8-76CE954B5FD7}"/>
              </a:ext>
            </a:extLst>
          </p:cNvPr>
          <p:cNvCxnSpPr>
            <a:cxnSpLocks/>
            <a:stCxn id="23" idx="0"/>
          </p:cNvCxnSpPr>
          <p:nvPr/>
        </p:nvCxnSpPr>
        <p:spPr>
          <a:xfrm flipV="1">
            <a:off x="6122085" y="4771523"/>
            <a:ext cx="1496110" cy="1564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C3BE632-01D8-4650-8DAF-2268249130A3}"/>
              </a:ext>
            </a:extLst>
          </p:cNvPr>
          <p:cNvCxnSpPr>
            <a:cxnSpLocks/>
          </p:cNvCxnSpPr>
          <p:nvPr/>
        </p:nvCxnSpPr>
        <p:spPr>
          <a:xfrm flipV="1">
            <a:off x="6084734" y="5303166"/>
            <a:ext cx="1523088" cy="1161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AAABF7A-AC63-4D2A-AF1F-1F81A2A5D66C}"/>
              </a:ext>
            </a:extLst>
          </p:cNvPr>
          <p:cNvCxnSpPr>
            <a:cxnSpLocks/>
            <a:endCxn id="21" idx="4"/>
          </p:cNvCxnSpPr>
          <p:nvPr/>
        </p:nvCxnSpPr>
        <p:spPr>
          <a:xfrm flipV="1">
            <a:off x="6111016" y="4927187"/>
            <a:ext cx="1564967" cy="15360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08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205833"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Decision Tree</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
        <p:nvSpPr>
          <p:cNvPr id="2" name="AutoShape 2">
            <a:extLst>
              <a:ext uri="{FF2B5EF4-FFF2-40B4-BE49-F238E27FC236}">
                <a16:creationId xmlns:a16="http://schemas.microsoft.com/office/drawing/2014/main" id="{862FFA05-C350-49A8-A2E5-0332B571A2F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5">
            <a:extLst>
              <a:ext uri="{FF2B5EF4-FFF2-40B4-BE49-F238E27FC236}">
                <a16:creationId xmlns:a16="http://schemas.microsoft.com/office/drawing/2014/main" id="{75EAB7D1-D87F-4861-8D25-351A8DE8BA0A}"/>
              </a:ext>
            </a:extLst>
          </p:cNvPr>
          <p:cNvGraphicFramePr>
            <a:graphicFrameLocks noGrp="1"/>
          </p:cNvGraphicFramePr>
          <p:nvPr>
            <p:extLst>
              <p:ext uri="{D42A27DB-BD31-4B8C-83A1-F6EECF244321}">
                <p14:modId xmlns:p14="http://schemas.microsoft.com/office/powerpoint/2010/main" val="3555917344"/>
              </p:ext>
            </p:extLst>
          </p:nvPr>
        </p:nvGraphicFramePr>
        <p:xfrm>
          <a:off x="1789017" y="3273124"/>
          <a:ext cx="4876800" cy="1763562"/>
        </p:xfrm>
        <a:graphic>
          <a:graphicData uri="http://schemas.openxmlformats.org/drawingml/2006/table">
            <a:tbl>
              <a:tblPr firstRow="1" bandRow="1">
                <a:tableStyleId>{0E3FDE45-AF77-4B5C-9715-49D594BDF05E}</a:tableStyleId>
              </a:tblPr>
              <a:tblGrid>
                <a:gridCol w="1219200">
                  <a:extLst>
                    <a:ext uri="{9D8B030D-6E8A-4147-A177-3AD203B41FA5}">
                      <a16:colId xmlns:a16="http://schemas.microsoft.com/office/drawing/2014/main" val="3179118078"/>
                    </a:ext>
                  </a:extLst>
                </a:gridCol>
                <a:gridCol w="1219200">
                  <a:extLst>
                    <a:ext uri="{9D8B030D-6E8A-4147-A177-3AD203B41FA5}">
                      <a16:colId xmlns:a16="http://schemas.microsoft.com/office/drawing/2014/main" val="494508131"/>
                    </a:ext>
                  </a:extLst>
                </a:gridCol>
                <a:gridCol w="1219200">
                  <a:extLst>
                    <a:ext uri="{9D8B030D-6E8A-4147-A177-3AD203B41FA5}">
                      <a16:colId xmlns:a16="http://schemas.microsoft.com/office/drawing/2014/main" val="2994655505"/>
                    </a:ext>
                  </a:extLst>
                </a:gridCol>
                <a:gridCol w="1219200">
                  <a:extLst>
                    <a:ext uri="{9D8B030D-6E8A-4147-A177-3AD203B41FA5}">
                      <a16:colId xmlns:a16="http://schemas.microsoft.com/office/drawing/2014/main" val="3274699614"/>
                    </a:ext>
                  </a:extLst>
                </a:gridCol>
              </a:tblGrid>
              <a:tr h="222451">
                <a:tc>
                  <a:txBody>
                    <a:bodyPr/>
                    <a:lstStyle/>
                    <a:p>
                      <a:pPr algn="ctr"/>
                      <a:r>
                        <a:rPr lang="en-US" dirty="0">
                          <a:solidFill>
                            <a:schemeClr val="tx1"/>
                          </a:solidFill>
                        </a:rPr>
                        <a:t>X</a:t>
                      </a:r>
                    </a:p>
                    <a:p>
                      <a:pPr algn="ctr"/>
                      <a:r>
                        <a:rPr lang="en-US" dirty="0">
                          <a:solidFill>
                            <a:schemeClr val="tx1"/>
                          </a:solidFill>
                        </a:rPr>
                        <a:t>(ft)</a:t>
                      </a:r>
                    </a:p>
                  </a:txBody>
                  <a:tcPr/>
                </a:tc>
                <a:tc>
                  <a:txBody>
                    <a:bodyPr/>
                    <a:lstStyle/>
                    <a:p>
                      <a:pPr algn="ctr"/>
                      <a:r>
                        <a:rPr lang="en-US" dirty="0">
                          <a:solidFill>
                            <a:schemeClr val="tx1"/>
                          </a:solidFill>
                        </a:rPr>
                        <a:t>Y</a:t>
                      </a:r>
                    </a:p>
                    <a:p>
                      <a:pPr algn="ctr"/>
                      <a:r>
                        <a:rPr lang="en-US" dirty="0">
                          <a:solidFill>
                            <a:schemeClr val="tx1"/>
                          </a:solidFill>
                        </a:rPr>
                        <a:t>(ft)</a:t>
                      </a:r>
                    </a:p>
                  </a:txBody>
                  <a:tcPr/>
                </a:tc>
                <a:tc>
                  <a:txBody>
                    <a:bodyPr/>
                    <a:lstStyle/>
                    <a:p>
                      <a:pPr algn="ctr"/>
                      <a:r>
                        <a:rPr lang="en-US" dirty="0">
                          <a:solidFill>
                            <a:schemeClr val="tx1"/>
                          </a:solidFill>
                        </a:rPr>
                        <a:t>unit</a:t>
                      </a:r>
                    </a:p>
                  </a:txBody>
                  <a:tcPr/>
                </a:tc>
                <a:tc>
                  <a:txBody>
                    <a:bodyPr/>
                    <a:lstStyle/>
                    <a:p>
                      <a:pPr algn="ctr"/>
                      <a:r>
                        <a:rPr lang="en-US" dirty="0">
                          <a:solidFill>
                            <a:schemeClr val="tx1"/>
                          </a:solidFill>
                        </a:rPr>
                        <a:t>Np</a:t>
                      </a:r>
                    </a:p>
                    <a:p>
                      <a:pPr algn="ctr"/>
                      <a:r>
                        <a:rPr lang="en-US" dirty="0">
                          <a:solidFill>
                            <a:schemeClr val="tx1"/>
                          </a:solidFill>
                        </a:rPr>
                        <a:t>(bls)</a:t>
                      </a:r>
                    </a:p>
                  </a:txBody>
                  <a:tcPr/>
                </a:tc>
                <a:extLst>
                  <a:ext uri="{0D108BD9-81ED-4DB2-BD59-A6C34878D82A}">
                    <a16:rowId xmlns:a16="http://schemas.microsoft.com/office/drawing/2014/main" val="2221400344"/>
                  </a:ext>
                </a:extLst>
              </a:tr>
              <a:tr h="381802">
                <a:tc>
                  <a:txBody>
                    <a:bodyPr/>
                    <a:lstStyle/>
                    <a:p>
                      <a:pPr algn="ctr"/>
                      <a:r>
                        <a:rPr lang="en-US" dirty="0">
                          <a:solidFill>
                            <a:schemeClr val="tx1"/>
                          </a:solidFill>
                        </a:rPr>
                        <a:t>88000</a:t>
                      </a:r>
                    </a:p>
                  </a:txBody>
                  <a:tcPr/>
                </a:tc>
                <a:tc>
                  <a:txBody>
                    <a:bodyPr/>
                    <a:lstStyle/>
                    <a:p>
                      <a:pPr algn="ctr"/>
                      <a:r>
                        <a:rPr lang="en-US" dirty="0">
                          <a:solidFill>
                            <a:schemeClr val="tx1"/>
                          </a:solidFill>
                        </a:rPr>
                        <a:t>125500</a:t>
                      </a:r>
                    </a:p>
                  </a:txBody>
                  <a:tcPr/>
                </a:tc>
                <a:tc>
                  <a:txBody>
                    <a:bodyPr/>
                    <a:lstStyle/>
                    <a:p>
                      <a:pPr algn="ctr"/>
                      <a:r>
                        <a:rPr lang="en-US" dirty="0">
                          <a:solidFill>
                            <a:schemeClr val="tx1"/>
                          </a:solidFill>
                        </a:rPr>
                        <a:t>Lower</a:t>
                      </a:r>
                    </a:p>
                  </a:txBody>
                  <a:tcPr/>
                </a:tc>
                <a:tc>
                  <a:txBody>
                    <a:bodyPr/>
                    <a:lstStyle/>
                    <a:p>
                      <a:pPr algn="ctr"/>
                      <a:r>
                        <a:rPr lang="en-US" dirty="0">
                          <a:solidFill>
                            <a:schemeClr val="tx1"/>
                          </a:solidFill>
                        </a:rPr>
                        <a:t>1077407</a:t>
                      </a:r>
                    </a:p>
                  </a:txBody>
                  <a:tcPr/>
                </a:tc>
                <a:extLst>
                  <a:ext uri="{0D108BD9-81ED-4DB2-BD59-A6C34878D82A}">
                    <a16:rowId xmlns:a16="http://schemas.microsoft.com/office/drawing/2014/main" val="421393251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88000</a:t>
                      </a:r>
                    </a:p>
                  </a:txBody>
                  <a:tcPr/>
                </a:tc>
                <a:tc>
                  <a:txBody>
                    <a:bodyPr/>
                    <a:lstStyle/>
                    <a:p>
                      <a:pPr algn="ctr"/>
                      <a:r>
                        <a:rPr lang="en-US" dirty="0">
                          <a:solidFill>
                            <a:schemeClr val="tx1"/>
                          </a:solidFill>
                        </a:rPr>
                        <a:t>134000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Lower</a:t>
                      </a:r>
                    </a:p>
                  </a:txBody>
                  <a:tcPr/>
                </a:tc>
                <a:tc>
                  <a:txBody>
                    <a:bodyPr/>
                    <a:lstStyle/>
                    <a:p>
                      <a:pPr algn="ctr"/>
                      <a:r>
                        <a:rPr lang="en-US" dirty="0">
                          <a:solidFill>
                            <a:schemeClr val="tx1"/>
                          </a:solidFill>
                        </a:rPr>
                        <a:t>627435</a:t>
                      </a:r>
                    </a:p>
                  </a:txBody>
                  <a:tcPr/>
                </a:tc>
                <a:extLst>
                  <a:ext uri="{0D108BD9-81ED-4DB2-BD59-A6C34878D82A}">
                    <a16:rowId xmlns:a16="http://schemas.microsoft.com/office/drawing/2014/main" val="2937818049"/>
                  </a:ext>
                </a:extLst>
              </a:tr>
              <a:tr h="370840">
                <a:tc>
                  <a:txBody>
                    <a:bodyPr/>
                    <a:lstStyle/>
                    <a:p>
                      <a:pPr algn="ctr"/>
                      <a:r>
                        <a:rPr lang="en-US" dirty="0">
                          <a:solidFill>
                            <a:schemeClr val="tx1"/>
                          </a:solidFill>
                        </a:rPr>
                        <a:t>87500</a:t>
                      </a:r>
                    </a:p>
                  </a:txBody>
                  <a:tcPr/>
                </a:tc>
                <a:tc>
                  <a:txBody>
                    <a:bodyPr/>
                    <a:lstStyle/>
                    <a:p>
                      <a:pPr algn="ctr"/>
                      <a:r>
                        <a:rPr lang="en-US" dirty="0">
                          <a:solidFill>
                            <a:schemeClr val="tx1"/>
                          </a:solidFill>
                        </a:rPr>
                        <a:t>131000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Lower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1077407</a:t>
                      </a:r>
                    </a:p>
                  </a:txBody>
                  <a:tcPr/>
                </a:tc>
                <a:extLst>
                  <a:ext uri="{0D108BD9-81ED-4DB2-BD59-A6C34878D82A}">
                    <a16:rowId xmlns:a16="http://schemas.microsoft.com/office/drawing/2014/main" val="4257494971"/>
                  </a:ext>
                </a:extLst>
              </a:tr>
            </a:tbl>
          </a:graphicData>
        </a:graphic>
      </p:graphicFrame>
      <p:sp>
        <p:nvSpPr>
          <p:cNvPr id="7" name="TextBox 6">
            <a:extLst>
              <a:ext uri="{FF2B5EF4-FFF2-40B4-BE49-F238E27FC236}">
                <a16:creationId xmlns:a16="http://schemas.microsoft.com/office/drawing/2014/main" id="{17E843B8-5741-4E90-8705-814FC383E7BA}"/>
              </a:ext>
            </a:extLst>
          </p:cNvPr>
          <p:cNvSpPr txBox="1"/>
          <p:nvPr/>
        </p:nvSpPr>
        <p:spPr>
          <a:xfrm>
            <a:off x="417094" y="1420802"/>
            <a:ext cx="6858000" cy="830997"/>
          </a:xfrm>
          <a:prstGeom prst="rect">
            <a:avLst/>
          </a:prstGeom>
          <a:noFill/>
        </p:spPr>
        <p:txBody>
          <a:bodyPr wrap="square">
            <a:spAutoFit/>
          </a:bodyPr>
          <a:lstStyle/>
          <a:p>
            <a:r>
              <a:rPr lang="en-US" sz="2400" b="1" dirty="0">
                <a:latin typeface="+mn-lt"/>
                <a:cs typeface="Arial" panose="020B0604020202020204" pitchFamily="34" charset="0"/>
              </a:rPr>
              <a:t>Proposed wells and forecast cumulative production for the next two years</a:t>
            </a:r>
          </a:p>
        </p:txBody>
      </p:sp>
    </p:spTree>
    <p:extLst>
      <p:ext uri="{BB962C8B-B14F-4D97-AF65-F5344CB8AC3E}">
        <p14:creationId xmlns:p14="http://schemas.microsoft.com/office/powerpoint/2010/main" val="39528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6340197"/>
          </a:xfrm>
          <a:prstGeom prst="rect">
            <a:avLst/>
          </a:prstGeom>
          <a:noFill/>
        </p:spPr>
        <p:txBody>
          <a:bodyPr wrap="square">
            <a:spAutoFit/>
          </a:bodyPr>
          <a:lstStyle/>
          <a:p>
            <a:pPr algn="ctr"/>
            <a:r>
              <a:rPr lang="en-US" sz="2800" b="1" dirty="0">
                <a:latin typeface="+mn-lt"/>
                <a:cs typeface="Arial" panose="020B0604020202020204" pitchFamily="34" charset="0"/>
              </a:rPr>
              <a:t>Feedback</a:t>
            </a:r>
          </a:p>
          <a:p>
            <a:pPr algn="ctr"/>
            <a:endParaRPr lang="en-US" sz="2000" b="1" dirty="0">
              <a:latin typeface="+mn-lt"/>
              <a:cs typeface="Arial" panose="020B0604020202020204" pitchFamily="34" charset="0"/>
            </a:endParaRPr>
          </a:p>
          <a:p>
            <a:pPr algn="ctr"/>
            <a:r>
              <a:rPr lang="en-US" sz="2000" b="1" dirty="0">
                <a:solidFill>
                  <a:srgbClr val="BF5700"/>
                </a:solidFill>
                <a:latin typeface="+mn-lt"/>
                <a:cs typeface="Arial" panose="020B0604020202020204" pitchFamily="34" charset="0"/>
              </a:rPr>
              <a:t>What did your team learn?</a:t>
            </a:r>
          </a:p>
          <a:p>
            <a:pPr algn="ctr"/>
            <a:r>
              <a:rPr lang="en-US" sz="2000" b="1" dirty="0">
                <a:latin typeface="+mn-lt"/>
                <a:cs typeface="Arial" panose="020B0604020202020204" pitchFamily="34" charset="0"/>
              </a:rPr>
              <a:t>Machine Learning is a helpful tool to maximize value in oil and gas projects in which we  produce loads of data every day</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How important is include expert knowledge in every ML step</a:t>
            </a:r>
          </a:p>
          <a:p>
            <a:pPr algn="ctr"/>
            <a:endParaRPr lang="en-US" sz="2000" b="1" dirty="0">
              <a:latin typeface="+mn-lt"/>
              <a:cs typeface="Arial" panose="020B0604020202020204" pitchFamily="34" charset="0"/>
            </a:endParaRPr>
          </a:p>
          <a:p>
            <a:pPr algn="ctr"/>
            <a:r>
              <a:rPr lang="en-US" sz="1800" b="0" i="0" dirty="0">
                <a:solidFill>
                  <a:srgbClr val="202122"/>
                </a:solidFill>
                <a:effectLst/>
                <a:latin typeface="Arial" panose="020B0604020202020204" pitchFamily="34" charset="0"/>
              </a:rPr>
              <a:t>"</a:t>
            </a:r>
            <a:r>
              <a:rPr lang="en-US" sz="1800" b="1" i="0" dirty="0">
                <a:solidFill>
                  <a:srgbClr val="202122"/>
                </a:solidFill>
                <a:effectLst/>
                <a:latin typeface="Arial" panose="020B0604020202020204" pitchFamily="34" charset="0"/>
              </a:rPr>
              <a:t>There </a:t>
            </a:r>
            <a:r>
              <a:rPr lang="en-US" sz="1800" b="1" i="0" dirty="0" err="1">
                <a:solidFill>
                  <a:srgbClr val="202122"/>
                </a:solidFill>
                <a:effectLst/>
                <a:latin typeface="Arial" panose="020B0604020202020204" pitchFamily="34" charset="0"/>
              </a:rPr>
              <a:t>ain't</a:t>
            </a:r>
            <a:r>
              <a:rPr lang="en-US" sz="1800" b="1" i="0" dirty="0">
                <a:solidFill>
                  <a:srgbClr val="202122"/>
                </a:solidFill>
                <a:effectLst/>
                <a:latin typeface="Arial" panose="020B0604020202020204" pitchFamily="34" charset="0"/>
              </a:rPr>
              <a:t> no such thing as a free lunch</a:t>
            </a:r>
            <a:r>
              <a:rPr lang="en-US" sz="1800" b="0" i="0" dirty="0">
                <a:solidFill>
                  <a:srgbClr val="202122"/>
                </a:solidFill>
                <a:effectLst/>
                <a:latin typeface="Arial" panose="020B0604020202020204" pitchFamily="34" charset="0"/>
              </a:rPr>
              <a:t>“</a:t>
            </a:r>
            <a:endParaRPr lang="en-US" sz="1800" b="1" dirty="0">
              <a:latin typeface="+mn-lt"/>
              <a:cs typeface="Arial" panose="020B0604020202020204" pitchFamily="34" charset="0"/>
            </a:endParaRPr>
          </a:p>
          <a:p>
            <a:pPr marL="342900" indent="-342900" algn="ctr">
              <a:buFontTx/>
              <a:buChar char="-"/>
            </a:pPr>
            <a:endParaRPr lang="en-US" sz="2000" b="1" dirty="0">
              <a:latin typeface="+mn-lt"/>
              <a:cs typeface="Arial" panose="020B0604020202020204" pitchFamily="34" charset="0"/>
            </a:endParaRPr>
          </a:p>
          <a:p>
            <a:pPr algn="ctr"/>
            <a:r>
              <a:rPr lang="en-US" sz="2000" b="1" dirty="0">
                <a:solidFill>
                  <a:srgbClr val="BF5700"/>
                </a:solidFill>
                <a:latin typeface="+mn-lt"/>
                <a:cs typeface="Arial" panose="020B0604020202020204" pitchFamily="34" charset="0"/>
              </a:rPr>
              <a:t>What did your team like?</a:t>
            </a: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The feedback and suggestion of all of the advisors </a:t>
            </a:r>
          </a:p>
          <a:p>
            <a:pPr algn="ctr"/>
            <a:endParaRPr lang="en-US" sz="2000" b="1" dirty="0">
              <a:latin typeface="+mn-lt"/>
              <a:cs typeface="Arial" panose="020B0604020202020204" pitchFamily="34" charset="0"/>
            </a:endParaRPr>
          </a:p>
          <a:p>
            <a:pPr algn="ctr"/>
            <a:r>
              <a:rPr lang="en-US" sz="2000" b="1" dirty="0">
                <a:solidFill>
                  <a:schemeClr val="accent2"/>
                </a:solidFill>
                <a:latin typeface="+mn-lt"/>
                <a:cs typeface="Arial" panose="020B0604020202020204" pitchFamily="34" charset="0"/>
              </a:rPr>
              <a:t>What could we do to improve next year?</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The organization in general was awesome, we just like to suggest maybe one day more to solve the problem</a:t>
            </a:r>
          </a:p>
          <a:p>
            <a:pPr marL="342900" indent="-342900" algn="ctr">
              <a:buFontTx/>
              <a:buChar char="-"/>
            </a:pP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p:txBody>
      </p:sp>
    </p:spTree>
    <p:extLst>
      <p:ext uri="{BB962C8B-B14F-4D97-AF65-F5344CB8AC3E}">
        <p14:creationId xmlns:p14="http://schemas.microsoft.com/office/powerpoint/2010/main" val="209915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523220"/>
          </a:xfrm>
          <a:prstGeom prst="rect">
            <a:avLst/>
          </a:prstGeom>
          <a:noFill/>
        </p:spPr>
        <p:txBody>
          <a:bodyPr wrap="square">
            <a:spAutoFit/>
          </a:bodyPr>
          <a:lstStyle/>
          <a:p>
            <a:pPr algn="ctr"/>
            <a:r>
              <a:rPr lang="en-US" sz="2800" b="1" dirty="0">
                <a:latin typeface="+mn-lt"/>
                <a:cs typeface="Arial" panose="020B0604020202020204" pitchFamily="34" charset="0"/>
              </a:rPr>
              <a:t>Executive Summary</a:t>
            </a:r>
          </a:p>
        </p:txBody>
      </p:sp>
      <p:sp>
        <p:nvSpPr>
          <p:cNvPr id="3" name="Rectangle 2">
            <a:extLst>
              <a:ext uri="{FF2B5EF4-FFF2-40B4-BE49-F238E27FC236}">
                <a16:creationId xmlns:a16="http://schemas.microsoft.com/office/drawing/2014/main" id="{B01689BA-C6DF-409F-A1EE-556E26E1B209}"/>
              </a:ext>
            </a:extLst>
          </p:cNvPr>
          <p:cNvSpPr/>
          <p:nvPr/>
        </p:nvSpPr>
        <p:spPr>
          <a:xfrm>
            <a:off x="417462" y="1282890"/>
            <a:ext cx="8344401" cy="1078346"/>
          </a:xfrm>
          <a:prstGeom prst="rect">
            <a:avLst/>
          </a:prstGeom>
          <a:solidFill>
            <a:schemeClr val="accent2">
              <a:lumMod val="60000"/>
              <a:lumOff val="40000"/>
              <a:alpha val="12157"/>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91440" rIns="274320" bIns="91440" numCol="1" spcCol="0" rtlCol="0" fromWordArt="0" anchor="t" anchorCtr="0" forceAA="0" compatLnSpc="1">
            <a:prstTxWarp prst="textNoShape">
              <a:avLst/>
            </a:prstTxWarp>
            <a:noAutofit/>
          </a:bodyPr>
          <a:lstStyle/>
          <a:p>
            <a:pPr algn="l"/>
            <a:r>
              <a:rPr lang="en-US" sz="1800" b="1" dirty="0">
                <a:solidFill>
                  <a:schemeClr val="tx1"/>
                </a:solidFill>
              </a:rPr>
              <a:t>The Problem</a:t>
            </a:r>
            <a:endParaRPr lang="en-US" sz="800" b="1" dirty="0">
              <a:solidFill>
                <a:schemeClr val="tx1"/>
              </a:solidFill>
            </a:endParaRPr>
          </a:p>
          <a:p>
            <a:pPr algn="l"/>
            <a:r>
              <a:rPr lang="en-US" sz="1600" dirty="0">
                <a:solidFill>
                  <a:schemeClr val="tx1"/>
                </a:solidFill>
              </a:rPr>
              <a:t>Select the location of the next three oil production wells to be drilled in order to maximize the production for the next two years using Machine Learning models.</a:t>
            </a:r>
          </a:p>
        </p:txBody>
      </p:sp>
      <p:sp>
        <p:nvSpPr>
          <p:cNvPr id="4" name="Rectangle 3">
            <a:extLst>
              <a:ext uri="{FF2B5EF4-FFF2-40B4-BE49-F238E27FC236}">
                <a16:creationId xmlns:a16="http://schemas.microsoft.com/office/drawing/2014/main" id="{C3780B15-A16C-4C6A-A077-8ED27029CFB6}"/>
              </a:ext>
            </a:extLst>
          </p:cNvPr>
          <p:cNvSpPr/>
          <p:nvPr/>
        </p:nvSpPr>
        <p:spPr>
          <a:xfrm>
            <a:off x="419692" y="2361236"/>
            <a:ext cx="8344401" cy="1178644"/>
          </a:xfrm>
          <a:prstGeom prst="rect">
            <a:avLst/>
          </a:prstGeom>
          <a:solidFill>
            <a:schemeClr val="accent2">
              <a:lumMod val="60000"/>
              <a:lumOff val="40000"/>
              <a:alpha val="29804"/>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91440" rIns="274320" bIns="91440" numCol="1" spcCol="0" rtlCol="0" fromWordArt="0" anchor="t" anchorCtr="0" forceAA="0" compatLnSpc="1">
            <a:prstTxWarp prst="textNoShape">
              <a:avLst/>
            </a:prstTxWarp>
            <a:noAutofit/>
          </a:bodyPr>
          <a:lstStyle/>
          <a:p>
            <a:pPr algn="l"/>
            <a:r>
              <a:rPr lang="en-US" sz="1800" b="1" dirty="0">
                <a:solidFill>
                  <a:schemeClr val="tx1"/>
                </a:solidFill>
              </a:rPr>
              <a:t>Our Solution </a:t>
            </a:r>
            <a:endParaRPr lang="en-US" sz="900" b="1" dirty="0">
              <a:solidFill>
                <a:schemeClr val="tx1"/>
              </a:solidFill>
            </a:endParaRPr>
          </a:p>
          <a:p>
            <a:pPr algn="l"/>
            <a:r>
              <a:rPr lang="en-US" sz="1600" dirty="0">
                <a:solidFill>
                  <a:schemeClr val="tx1"/>
                </a:solidFill>
              </a:rPr>
              <a:t>Integrate expert knowledge, geostatistical methods, and uncertainty modelling into our machine learning workflow to maximize the production of the following three wells to be drilled</a:t>
            </a:r>
          </a:p>
        </p:txBody>
      </p:sp>
      <p:sp>
        <p:nvSpPr>
          <p:cNvPr id="5" name="Rectangle 4">
            <a:extLst>
              <a:ext uri="{FF2B5EF4-FFF2-40B4-BE49-F238E27FC236}">
                <a16:creationId xmlns:a16="http://schemas.microsoft.com/office/drawing/2014/main" id="{12EC8467-348A-4F12-9146-2C6BF9CC9164}"/>
              </a:ext>
            </a:extLst>
          </p:cNvPr>
          <p:cNvSpPr/>
          <p:nvPr/>
        </p:nvSpPr>
        <p:spPr>
          <a:xfrm>
            <a:off x="419692" y="3678750"/>
            <a:ext cx="8346631" cy="1896360"/>
          </a:xfrm>
          <a:prstGeom prst="rect">
            <a:avLst/>
          </a:prstGeom>
          <a:solidFill>
            <a:schemeClr val="accent2">
              <a:lumMod val="60000"/>
              <a:lumOff val="40000"/>
              <a:alpha val="50196"/>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91440" rIns="274320" bIns="91440" numCol="1" spcCol="0" rtlCol="0" fromWordArt="0" anchor="t" anchorCtr="0" forceAA="0" compatLnSpc="1">
            <a:prstTxWarp prst="textNoShape">
              <a:avLst/>
            </a:prstTxWarp>
            <a:noAutofit/>
          </a:bodyPr>
          <a:lstStyle/>
          <a:p>
            <a:pPr algn="l"/>
            <a:r>
              <a:rPr lang="en-US" sz="1800" b="1" dirty="0">
                <a:solidFill>
                  <a:schemeClr val="tx1"/>
                </a:solidFill>
              </a:rPr>
              <a:t>Our Learning Outcomes</a:t>
            </a:r>
          </a:p>
          <a:p>
            <a:pPr algn="l"/>
            <a:r>
              <a:rPr lang="en-US" sz="1600" dirty="0">
                <a:solidFill>
                  <a:schemeClr val="tx1"/>
                </a:solidFill>
              </a:rPr>
              <a:t>• Actually, cleaning and preparing the data </a:t>
            </a:r>
            <a:r>
              <a:rPr lang="en-US" sz="1600" b="1" u="sng" dirty="0">
                <a:solidFill>
                  <a:schemeClr val="tx1"/>
                </a:solidFill>
              </a:rPr>
              <a:t>really</a:t>
            </a:r>
            <a:r>
              <a:rPr lang="en-US" sz="1600" dirty="0">
                <a:solidFill>
                  <a:schemeClr val="tx1"/>
                </a:solidFill>
              </a:rPr>
              <a:t> takes more than % of the time in a ML project.</a:t>
            </a:r>
          </a:p>
          <a:p>
            <a:pPr algn="l"/>
            <a:r>
              <a:rPr lang="en-US" sz="1600" dirty="0">
                <a:solidFill>
                  <a:schemeClr val="tx1"/>
                </a:solidFill>
              </a:rPr>
              <a:t>• Expertise knowledge is a critical skill in every ML step.  (</a:t>
            </a:r>
            <a:r>
              <a:rPr lang="en-US" sz="1600" u="sng" dirty="0">
                <a:solidFill>
                  <a:schemeClr val="tx1"/>
                </a:solidFill>
              </a:rPr>
              <a:t>Thanks to all our advisors in this Hackathon for share their knowledge with us</a:t>
            </a:r>
            <a:r>
              <a:rPr lang="en-US" sz="1600" dirty="0">
                <a:solidFill>
                  <a:schemeClr val="tx1"/>
                </a:solidFill>
              </a:rPr>
              <a:t>!)</a:t>
            </a:r>
          </a:p>
          <a:p>
            <a:pPr algn="l"/>
            <a:r>
              <a:rPr lang="en-US" sz="1600" dirty="0">
                <a:solidFill>
                  <a:schemeClr val="tx1"/>
                </a:solidFill>
              </a:rPr>
              <a:t>• There is a big potential in the Oil and Gas industry , which is a highly productor of big data, to solve problems by using ML techniques</a:t>
            </a:r>
          </a:p>
        </p:txBody>
      </p:sp>
      <p:sp>
        <p:nvSpPr>
          <p:cNvPr id="6" name="Rectangle 5">
            <a:extLst>
              <a:ext uri="{FF2B5EF4-FFF2-40B4-BE49-F238E27FC236}">
                <a16:creationId xmlns:a16="http://schemas.microsoft.com/office/drawing/2014/main" id="{302B5824-37F3-4294-84BE-CFFBDFF724CD}"/>
              </a:ext>
            </a:extLst>
          </p:cNvPr>
          <p:cNvSpPr/>
          <p:nvPr/>
        </p:nvSpPr>
        <p:spPr>
          <a:xfrm>
            <a:off x="421922" y="5632950"/>
            <a:ext cx="8344401" cy="1225050"/>
          </a:xfrm>
          <a:prstGeom prst="rect">
            <a:avLst/>
          </a:prstGeom>
          <a:solidFill>
            <a:schemeClr val="accent2">
              <a:lumMod val="60000"/>
              <a:lumOff val="4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91440" rIns="274320" bIns="91440" numCol="1" spcCol="0" rtlCol="0" fromWordArt="0" anchor="t" anchorCtr="0" forceAA="0" compatLnSpc="1">
            <a:prstTxWarp prst="textNoShape">
              <a:avLst/>
            </a:prstTxWarp>
            <a:noAutofit/>
          </a:bodyPr>
          <a:lstStyle/>
          <a:p>
            <a:pPr algn="l"/>
            <a:r>
              <a:rPr lang="en-US" sz="1800" b="1" dirty="0">
                <a:solidFill>
                  <a:schemeClr val="tx1"/>
                </a:solidFill>
              </a:rPr>
              <a:t>Our Recommendation</a:t>
            </a:r>
          </a:p>
          <a:p>
            <a:r>
              <a:rPr lang="en-US" sz="1600" dirty="0">
                <a:solidFill>
                  <a:schemeClr val="tx1"/>
                </a:solidFill>
              </a:rPr>
              <a:t>• We have made some assumptions due to time constrain. However, in real life, we need to consider things such as the drainage radius of each well, workovers, maintenances of superficial facilities among other things that can affect the forecasting of oil production.</a:t>
            </a:r>
          </a:p>
        </p:txBody>
      </p:sp>
    </p:spTree>
    <p:extLst>
      <p:ext uri="{BB962C8B-B14F-4D97-AF65-F5344CB8AC3E}">
        <p14:creationId xmlns:p14="http://schemas.microsoft.com/office/powerpoint/2010/main" val="270605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31DEE25F-6C9E-41C8-A555-F384E92CDA3E}"/>
              </a:ext>
            </a:extLst>
          </p:cNvPr>
          <p:cNvSpPr/>
          <p:nvPr/>
        </p:nvSpPr>
        <p:spPr>
          <a:xfrm>
            <a:off x="5237748" y="1317459"/>
            <a:ext cx="2927682" cy="994611"/>
          </a:xfrm>
          <a:prstGeom prst="roundRect">
            <a:avLst/>
          </a:prstGeom>
          <a:solidFill>
            <a:srgbClr val="BF5700">
              <a:hueOff val="0"/>
              <a:satOff val="0"/>
              <a:lumOff val="0"/>
              <a:alphaOff val="0"/>
            </a:srgbClr>
          </a:solidFill>
          <a:ln>
            <a:noFill/>
          </a:ln>
          <a:effectLst/>
          <a:scene3d>
            <a:camera prst="orthographicFront"/>
            <a:lightRig rig="chilly" dir="t"/>
          </a:scene3d>
          <a:sp3d prstMaterial="translucentPowder">
            <a:bevelT w="127000" h="25400" prst="softRound"/>
          </a:sp3d>
        </p:spPr>
        <p:txBody>
          <a:bodyPr spcFirstLastPara="0" vert="horz" wrap="square" lIns="113792" tIns="113792" rIns="113792" bIns="60960" numCol="1" spcCol="1270" anchor="t" anchorCtr="0">
            <a:noAutofit/>
          </a:bodyPr>
          <a:lstStyle/>
          <a:p>
            <a:r>
              <a:rPr lang="en-US" sz="1600" b="1" dirty="0">
                <a:solidFill>
                  <a:schemeClr val="bg1"/>
                </a:solidFill>
              </a:rPr>
              <a:t>1. Visualize, Cleaning and Prepare the data</a:t>
            </a:r>
          </a:p>
        </p:txBody>
      </p:sp>
      <p:sp>
        <p:nvSpPr>
          <p:cNvPr id="11" name="Rectangle 10">
            <a:extLst>
              <a:ext uri="{FF2B5EF4-FFF2-40B4-BE49-F238E27FC236}">
                <a16:creationId xmlns:a16="http://schemas.microsoft.com/office/drawing/2014/main" id="{396B15CE-E128-41D6-9CF7-B796775A65B1}"/>
              </a:ext>
            </a:extLst>
          </p:cNvPr>
          <p:cNvSpPr/>
          <p:nvPr/>
        </p:nvSpPr>
        <p:spPr>
          <a:xfrm>
            <a:off x="5237747" y="1970373"/>
            <a:ext cx="2927683" cy="1256097"/>
          </a:xfrm>
          <a:prstGeom prst="rect">
            <a:avLst/>
          </a:prstGeom>
          <a:solidFill>
            <a:srgbClr val="FFFFFF">
              <a:alpha val="90000"/>
              <a:hueOff val="0"/>
              <a:satOff val="0"/>
              <a:lumOff val="0"/>
              <a:alphaOff val="0"/>
            </a:srgbClr>
          </a:solidFill>
          <a:ln w="9525" cap="flat" cmpd="sng" algn="ctr">
            <a:solidFill>
              <a:srgbClr val="BF5700">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p:spPr>
        <p:txBody>
          <a:bodyPr spcFirstLastPara="0" vert="horz" wrap="square" lIns="113792" tIns="113792" rIns="113792" bIns="113792" numCol="1" spcCol="1270" anchor="t" anchorCtr="0">
            <a:noAutofit/>
          </a:bodyPr>
          <a:lstStyle/>
          <a:p>
            <a:pPr marL="285750" lvl="0" indent="-285750">
              <a:buFont typeface="Arial" panose="020B0604020202020204" pitchFamily="34" charset="0"/>
              <a:buChar char="•"/>
            </a:pPr>
            <a:r>
              <a:rPr lang="en-US" sz="1600" dirty="0"/>
              <a:t>Examine for missing and erroneous values</a:t>
            </a:r>
          </a:p>
          <a:p>
            <a:pPr marL="285750" lvl="0" indent="-285750">
              <a:buFont typeface="Arial" panose="020B0604020202020204" pitchFamily="34" charset="0"/>
              <a:buChar char="•"/>
            </a:pPr>
            <a:r>
              <a:rPr lang="en-US" sz="1600" dirty="0"/>
              <a:t>Feature Imputation</a:t>
            </a:r>
          </a:p>
          <a:p>
            <a:pPr marL="285750" lvl="0" indent="-285750">
              <a:buFont typeface="Arial" panose="020B0604020202020204" pitchFamily="34" charset="0"/>
              <a:buChar char="•"/>
            </a:pPr>
            <a:r>
              <a:rPr lang="en-US" sz="1600" dirty="0"/>
              <a:t>Feature Selection</a:t>
            </a:r>
          </a:p>
          <a:p>
            <a:endParaRPr lang="en-US" sz="1600" dirty="0"/>
          </a:p>
        </p:txBody>
      </p:sp>
      <p:sp>
        <p:nvSpPr>
          <p:cNvPr id="12" name="Arrow: Right 11">
            <a:extLst>
              <a:ext uri="{FF2B5EF4-FFF2-40B4-BE49-F238E27FC236}">
                <a16:creationId xmlns:a16="http://schemas.microsoft.com/office/drawing/2014/main" id="{76286DE0-162E-413E-90C4-4F7F15BA71D0}"/>
              </a:ext>
            </a:extLst>
          </p:cNvPr>
          <p:cNvSpPr/>
          <p:nvPr/>
        </p:nvSpPr>
        <p:spPr>
          <a:xfrm flipH="1">
            <a:off x="4074695" y="5209271"/>
            <a:ext cx="794084" cy="662539"/>
          </a:xfrm>
          <a:prstGeom prst="rightArrow">
            <a:avLst/>
          </a:prstGeom>
          <a:solidFill>
            <a:srgbClr val="BF5700">
              <a:hueOff val="0"/>
              <a:satOff val="0"/>
              <a:lumOff val="0"/>
              <a:alphaOff val="0"/>
            </a:srgbClr>
          </a:solidFill>
          <a:ln>
            <a:noFill/>
          </a:ln>
          <a:effectLst/>
          <a:scene3d>
            <a:camera prst="orthographicFront"/>
            <a:lightRig rig="chilly" dir="t"/>
          </a:scene3d>
          <a:sp3d z="-70000" extrusionH="1700" prstMaterial="translucentPowder">
            <a:bevelT w="25400" h="6350" prst="softRound"/>
            <a:bevelB w="0" h="0" prst="convex"/>
          </a:sp3d>
        </p:spPr>
        <p:txBody>
          <a:bodyPr spcFirstLastPara="0" vert="horz" wrap="square" lIns="0" tIns="0" rIns="0" bIns="0" numCol="1" spcCol="1270" anchor="ctr" anchorCtr="0">
            <a:noAutofit/>
          </a:bodyPr>
          <a:lstStyle/>
          <a:p>
            <a:endParaRPr lang="en-US" sz="1600"/>
          </a:p>
        </p:txBody>
      </p:sp>
      <p:sp>
        <p:nvSpPr>
          <p:cNvPr id="13" name="Rectangle: Rounded Corners 12">
            <a:extLst>
              <a:ext uri="{FF2B5EF4-FFF2-40B4-BE49-F238E27FC236}">
                <a16:creationId xmlns:a16="http://schemas.microsoft.com/office/drawing/2014/main" id="{AE65040A-0112-4242-8D36-8B6D731D10D0}"/>
              </a:ext>
            </a:extLst>
          </p:cNvPr>
          <p:cNvSpPr/>
          <p:nvPr/>
        </p:nvSpPr>
        <p:spPr>
          <a:xfrm>
            <a:off x="5285876" y="4309710"/>
            <a:ext cx="3204405" cy="994611"/>
          </a:xfrm>
          <a:prstGeom prst="roundRect">
            <a:avLst/>
          </a:prstGeom>
          <a:solidFill>
            <a:srgbClr val="BF5700">
              <a:hueOff val="5117430"/>
              <a:satOff val="0"/>
              <a:lumOff val="-5588"/>
              <a:alphaOff val="0"/>
            </a:srgbClr>
          </a:solidFill>
          <a:ln>
            <a:noFill/>
          </a:ln>
          <a:effectLst/>
          <a:scene3d>
            <a:camera prst="orthographicFront"/>
            <a:lightRig rig="chilly" dir="t"/>
          </a:scene3d>
          <a:sp3d prstMaterial="translucentPowder">
            <a:bevelT w="127000" h="25400" prst="softRound"/>
          </a:sp3d>
        </p:spPr>
        <p:txBody>
          <a:bodyPr spcFirstLastPara="0" vert="horz" wrap="square" lIns="113792" tIns="113792" rIns="113792" bIns="60960" numCol="1" spcCol="1270" anchor="t" anchorCtr="0">
            <a:noAutofit/>
          </a:bodyPr>
          <a:lstStyle/>
          <a:p>
            <a:r>
              <a:rPr lang="en-US" sz="1600" dirty="0">
                <a:solidFill>
                  <a:schemeClr val="bg1"/>
                </a:solidFill>
              </a:rPr>
              <a:t>2. Machine Learning Model</a:t>
            </a:r>
          </a:p>
        </p:txBody>
      </p:sp>
      <p:sp>
        <p:nvSpPr>
          <p:cNvPr id="14" name="Rectangle 13">
            <a:extLst>
              <a:ext uri="{FF2B5EF4-FFF2-40B4-BE49-F238E27FC236}">
                <a16:creationId xmlns:a16="http://schemas.microsoft.com/office/drawing/2014/main" id="{2CC9BCE1-5647-498E-9EE2-3EBB21EFB9CC}"/>
              </a:ext>
            </a:extLst>
          </p:cNvPr>
          <p:cNvSpPr/>
          <p:nvPr/>
        </p:nvSpPr>
        <p:spPr>
          <a:xfrm>
            <a:off x="5285876" y="4962624"/>
            <a:ext cx="3204406" cy="1384434"/>
          </a:xfrm>
          <a:prstGeom prst="rect">
            <a:avLst/>
          </a:prstGeom>
          <a:solidFill>
            <a:srgbClr val="FFFFFF">
              <a:alpha val="90000"/>
              <a:hueOff val="0"/>
              <a:satOff val="0"/>
              <a:lumOff val="0"/>
              <a:alphaOff val="0"/>
            </a:srgbClr>
          </a:solidFill>
          <a:ln w="9525" cap="flat" cmpd="sng" algn="ctr">
            <a:solidFill>
              <a:srgbClr val="BF5700">
                <a:hueOff val="5117430"/>
                <a:satOff val="0"/>
                <a:lumOff val="-5588"/>
                <a:alphaOff val="0"/>
              </a:srgbClr>
            </a:solidFill>
            <a:prstDash val="solid"/>
          </a:ln>
          <a:effectLst/>
          <a:scene3d>
            <a:camera prst="orthographicFront"/>
            <a:lightRig rig="chilly" dir="t"/>
          </a:scene3d>
          <a:sp3d z="12700" extrusionH="1700" prstMaterial="dkEdge">
            <a:bevelT w="25400" h="6350" prst="softRound"/>
            <a:bevelB w="0" h="0" prst="convex"/>
          </a:sp3d>
        </p:spPr>
        <p:txBody>
          <a:bodyPr spcFirstLastPara="0" vert="horz" wrap="square" lIns="113792" tIns="113792" rIns="113792" bIns="113792" numCol="1" spcCol="1270" anchor="t" anchorCtr="0">
            <a:noAutofit/>
          </a:bodyPr>
          <a:lstStyle/>
          <a:p>
            <a:pPr lvl="0"/>
            <a:r>
              <a:rPr lang="en-US" sz="1600" dirty="0"/>
              <a:t>Split the data in training and testing</a:t>
            </a:r>
          </a:p>
          <a:p>
            <a:pPr lvl="0"/>
            <a:r>
              <a:rPr lang="en-US" sz="1600" dirty="0"/>
              <a:t>Train the model</a:t>
            </a:r>
          </a:p>
          <a:p>
            <a:pPr lvl="0"/>
            <a:r>
              <a:rPr lang="en-US" sz="1600" dirty="0"/>
              <a:t>Test the model</a:t>
            </a:r>
          </a:p>
          <a:p>
            <a:pPr lvl="0"/>
            <a:r>
              <a:rPr lang="en-US" sz="1600" dirty="0"/>
              <a:t>Tunning Hyperparameters</a:t>
            </a:r>
          </a:p>
          <a:p>
            <a:pPr lvl="0"/>
            <a:r>
              <a:rPr lang="en-US" sz="1600" dirty="0"/>
              <a:t>Evaluation</a:t>
            </a:r>
          </a:p>
          <a:p>
            <a:endParaRPr lang="en-US" sz="1600" dirty="0"/>
          </a:p>
        </p:txBody>
      </p:sp>
      <p:sp>
        <p:nvSpPr>
          <p:cNvPr id="15" name="Rectangle: Rounded Corners 14">
            <a:extLst>
              <a:ext uri="{FF2B5EF4-FFF2-40B4-BE49-F238E27FC236}">
                <a16:creationId xmlns:a16="http://schemas.microsoft.com/office/drawing/2014/main" id="{05219D47-0BC8-4881-B517-F25ED731A076}"/>
              </a:ext>
            </a:extLst>
          </p:cNvPr>
          <p:cNvSpPr/>
          <p:nvPr/>
        </p:nvSpPr>
        <p:spPr>
          <a:xfrm>
            <a:off x="653720" y="4660230"/>
            <a:ext cx="3204405" cy="994611"/>
          </a:xfrm>
          <a:prstGeom prst="roundRect">
            <a:avLst/>
          </a:prstGeom>
          <a:solidFill>
            <a:srgbClr val="002060"/>
          </a:solidFill>
          <a:ln>
            <a:noFill/>
          </a:ln>
          <a:effectLst/>
          <a:scene3d>
            <a:camera prst="orthographicFront"/>
            <a:lightRig rig="chilly" dir="t"/>
          </a:scene3d>
          <a:sp3d prstMaterial="translucentPowder">
            <a:bevelT w="127000" h="25400" prst="softRound"/>
          </a:sp3d>
        </p:spPr>
        <p:txBody>
          <a:bodyPr spcFirstLastPara="0" vert="horz" wrap="square" lIns="113792" tIns="113792" rIns="113792" bIns="60960" numCol="1" spcCol="1270" anchor="t" anchorCtr="0">
            <a:noAutofit/>
          </a:bodyPr>
          <a:lstStyle/>
          <a:p>
            <a:r>
              <a:rPr lang="en-US" sz="1600" dirty="0">
                <a:solidFill>
                  <a:schemeClr val="bg1"/>
                </a:solidFill>
              </a:rPr>
              <a:t>3. Use the model to predict </a:t>
            </a:r>
          </a:p>
        </p:txBody>
      </p:sp>
      <p:sp>
        <p:nvSpPr>
          <p:cNvPr id="16" name="Rectangle 15">
            <a:extLst>
              <a:ext uri="{FF2B5EF4-FFF2-40B4-BE49-F238E27FC236}">
                <a16:creationId xmlns:a16="http://schemas.microsoft.com/office/drawing/2014/main" id="{70798415-14DC-4DA6-A35F-3E28A26DA900}"/>
              </a:ext>
            </a:extLst>
          </p:cNvPr>
          <p:cNvSpPr/>
          <p:nvPr/>
        </p:nvSpPr>
        <p:spPr>
          <a:xfrm>
            <a:off x="653720" y="5313144"/>
            <a:ext cx="3204406" cy="994611"/>
          </a:xfrm>
          <a:prstGeom prst="rect">
            <a:avLst/>
          </a:prstGeom>
          <a:solidFill>
            <a:srgbClr val="FFFFFF">
              <a:alpha val="90000"/>
              <a:hueOff val="0"/>
              <a:satOff val="0"/>
              <a:lumOff val="0"/>
              <a:alphaOff val="0"/>
            </a:srgbClr>
          </a:solidFill>
          <a:ln w="9525" cap="flat" cmpd="sng" algn="ctr">
            <a:solidFill>
              <a:srgbClr val="7030A0"/>
            </a:solidFill>
            <a:prstDash val="solid"/>
          </a:ln>
          <a:effectLst/>
          <a:scene3d>
            <a:camera prst="orthographicFront"/>
            <a:lightRig rig="chilly" dir="t"/>
          </a:scene3d>
          <a:sp3d z="12700" extrusionH="1700" prstMaterial="dkEdge">
            <a:bevelT w="25400" h="6350" prst="softRound"/>
            <a:bevelB w="0" h="0" prst="convex"/>
          </a:sp3d>
        </p:spPr>
        <p:txBody>
          <a:bodyPr spcFirstLastPara="0" vert="horz" wrap="square" lIns="113792" tIns="113792" rIns="113792" bIns="113792" numCol="1" spcCol="1270" anchor="t" anchorCtr="0">
            <a:noAutofit/>
          </a:bodyPr>
          <a:lstStyle/>
          <a:p>
            <a:pPr lvl="0"/>
            <a:r>
              <a:rPr lang="en-US" sz="1600" dirty="0"/>
              <a:t>Use the final model to predict the production of our following wells </a:t>
            </a:r>
          </a:p>
          <a:p>
            <a:endParaRPr lang="en-US" sz="1600" dirty="0"/>
          </a:p>
        </p:txBody>
      </p:sp>
      <p:sp>
        <p:nvSpPr>
          <p:cNvPr id="17" name="Arrow: Right 16">
            <a:extLst>
              <a:ext uri="{FF2B5EF4-FFF2-40B4-BE49-F238E27FC236}">
                <a16:creationId xmlns:a16="http://schemas.microsoft.com/office/drawing/2014/main" id="{94741586-A5AB-44A5-8FB9-A0CC535C1A38}"/>
              </a:ext>
            </a:extLst>
          </p:cNvPr>
          <p:cNvSpPr/>
          <p:nvPr/>
        </p:nvSpPr>
        <p:spPr>
          <a:xfrm rot="5400000">
            <a:off x="6557211" y="3410553"/>
            <a:ext cx="657726" cy="662539"/>
          </a:xfrm>
          <a:prstGeom prst="rightArrow">
            <a:avLst/>
          </a:prstGeom>
          <a:solidFill>
            <a:schemeClr val="accent5">
              <a:lumMod val="60000"/>
              <a:lumOff val="40000"/>
            </a:schemeClr>
          </a:solidFill>
          <a:ln>
            <a:noFill/>
          </a:ln>
          <a:effectLst/>
          <a:scene3d>
            <a:camera prst="orthographicFront"/>
            <a:lightRig rig="chilly" dir="t"/>
          </a:scene3d>
          <a:sp3d z="-70000" extrusionH="1700" prstMaterial="translucentPowder">
            <a:bevelT w="25400" h="6350" prst="softRound"/>
            <a:bevelB w="0" h="0" prst="convex"/>
          </a:sp3d>
        </p:spPr>
        <p:txBody>
          <a:bodyPr spcFirstLastPara="0" vert="horz" wrap="square" lIns="0" tIns="0" rIns="0" bIns="0" numCol="1" spcCol="1270" anchor="ctr" anchorCtr="0">
            <a:noAutofit/>
          </a:bodyPr>
          <a:lstStyle/>
          <a:p>
            <a:endParaRPr lang="en-US" sz="1600"/>
          </a:p>
        </p:txBody>
      </p:sp>
      <p:sp>
        <p:nvSpPr>
          <p:cNvPr id="21" name="Arrow: Right 20">
            <a:extLst>
              <a:ext uri="{FF2B5EF4-FFF2-40B4-BE49-F238E27FC236}">
                <a16:creationId xmlns:a16="http://schemas.microsoft.com/office/drawing/2014/main" id="{31CE16C8-5252-4089-9E12-0C3520304762}"/>
              </a:ext>
            </a:extLst>
          </p:cNvPr>
          <p:cNvSpPr/>
          <p:nvPr/>
        </p:nvSpPr>
        <p:spPr>
          <a:xfrm rot="10800000" flipH="1">
            <a:off x="4036093" y="2241487"/>
            <a:ext cx="794084" cy="662539"/>
          </a:xfrm>
          <a:prstGeom prst="rightArrow">
            <a:avLst/>
          </a:prstGeom>
          <a:solidFill>
            <a:schemeClr val="bg1">
              <a:lumMod val="75000"/>
            </a:schemeClr>
          </a:solidFill>
          <a:ln>
            <a:noFill/>
          </a:ln>
          <a:effectLst/>
          <a:scene3d>
            <a:camera prst="orthographicFront"/>
            <a:lightRig rig="chilly" dir="t"/>
          </a:scene3d>
          <a:sp3d z="-70000" extrusionH="1700" prstMaterial="translucentPowder">
            <a:bevelT w="25400" h="6350" prst="softRound"/>
            <a:bevelB w="0" h="0" prst="convex"/>
          </a:sp3d>
        </p:spPr>
        <p:txBody>
          <a:bodyPr spcFirstLastPara="0" vert="horz" wrap="square" lIns="0" tIns="0" rIns="0" bIns="0" numCol="1" spcCol="1270" anchor="ctr" anchorCtr="0">
            <a:noAutofit/>
          </a:bodyPr>
          <a:lstStyle/>
          <a:p>
            <a:endParaRPr lang="en-US" sz="1600"/>
          </a:p>
        </p:txBody>
      </p:sp>
      <p:sp>
        <p:nvSpPr>
          <p:cNvPr id="22" name="Rectangle: Rounded Corners 21">
            <a:extLst>
              <a:ext uri="{FF2B5EF4-FFF2-40B4-BE49-F238E27FC236}">
                <a16:creationId xmlns:a16="http://schemas.microsoft.com/office/drawing/2014/main" id="{2C363E51-DD25-4384-A84B-606D3F64D78E}"/>
              </a:ext>
            </a:extLst>
          </p:cNvPr>
          <p:cNvSpPr/>
          <p:nvPr/>
        </p:nvSpPr>
        <p:spPr>
          <a:xfrm>
            <a:off x="1432762" y="2312070"/>
            <a:ext cx="1646319" cy="662540"/>
          </a:xfrm>
          <a:prstGeom prst="roundRect">
            <a:avLst/>
          </a:prstGeom>
          <a:solidFill>
            <a:schemeClr val="accent5">
              <a:lumMod val="40000"/>
              <a:lumOff val="60000"/>
            </a:schemeClr>
          </a:solidFill>
          <a:ln>
            <a:noFill/>
          </a:ln>
          <a:effectLst/>
          <a:scene3d>
            <a:camera prst="orthographicFront"/>
            <a:lightRig rig="chilly" dir="t"/>
          </a:scene3d>
          <a:sp3d prstMaterial="translucentPowder">
            <a:bevelT w="127000" h="25400" prst="softRound"/>
          </a:sp3d>
        </p:spPr>
        <p:txBody>
          <a:bodyPr spcFirstLastPara="0" vert="horz" wrap="square" lIns="113792" tIns="113792" rIns="113792" bIns="60960" numCol="1" spcCol="1270" anchor="t" anchorCtr="0">
            <a:noAutofit/>
          </a:bodyPr>
          <a:lstStyle/>
          <a:p>
            <a:pPr algn="ctr"/>
            <a:r>
              <a:rPr lang="en-US" sz="1600" b="1" dirty="0"/>
              <a:t>Raw Data</a:t>
            </a:r>
          </a:p>
        </p:txBody>
      </p:sp>
    </p:spTree>
    <p:extLst>
      <p:ext uri="{BB962C8B-B14F-4D97-AF65-F5344CB8AC3E}">
        <p14:creationId xmlns:p14="http://schemas.microsoft.com/office/powerpoint/2010/main" val="378468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703138"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Feature Imputation</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
        <p:nvSpPr>
          <p:cNvPr id="4" name="TextBox 3">
            <a:extLst>
              <a:ext uri="{FF2B5EF4-FFF2-40B4-BE49-F238E27FC236}">
                <a16:creationId xmlns:a16="http://schemas.microsoft.com/office/drawing/2014/main" id="{47C0192C-D6E0-498E-930F-9A454480845C}"/>
              </a:ext>
            </a:extLst>
          </p:cNvPr>
          <p:cNvSpPr txBox="1"/>
          <p:nvPr/>
        </p:nvSpPr>
        <p:spPr>
          <a:xfrm>
            <a:off x="495141" y="1186123"/>
            <a:ext cx="8251166" cy="2308324"/>
          </a:xfrm>
          <a:prstGeom prst="rect">
            <a:avLst/>
          </a:prstGeom>
          <a:noFill/>
        </p:spPr>
        <p:txBody>
          <a:bodyPr wrap="square">
            <a:spAutoFit/>
          </a:bodyPr>
          <a:lstStyle/>
          <a:p>
            <a:pPr algn="just"/>
            <a:r>
              <a:rPr lang="en-US" sz="1600" b="1" dirty="0">
                <a:latin typeface="+mn-lt"/>
                <a:cs typeface="Arial" panose="020B0604020202020204" pitchFamily="34" charset="0"/>
              </a:rPr>
              <a:t>1. Density</a:t>
            </a:r>
          </a:p>
          <a:p>
            <a:pPr marL="742950" lvl="1" indent="-285750" algn="just">
              <a:buFont typeface="Arial" panose="020B0604020202020204" pitchFamily="34" charset="0"/>
              <a:buChar char="•"/>
            </a:pPr>
            <a:r>
              <a:rPr lang="en-US" sz="1600" dirty="0">
                <a:latin typeface="+mn-lt"/>
                <a:cs typeface="Arial" panose="020B0604020202020204" pitchFamily="34" charset="0"/>
              </a:rPr>
              <a:t>K-Nearest Neighbors</a:t>
            </a:r>
          </a:p>
          <a:p>
            <a:pPr algn="just"/>
            <a:r>
              <a:rPr lang="en-US" sz="1600" b="1" dirty="0">
                <a:latin typeface="+mn-lt"/>
                <a:cs typeface="Arial" panose="020B0604020202020204" pitchFamily="34" charset="0"/>
              </a:rPr>
              <a:t>2. Porosity</a:t>
            </a:r>
          </a:p>
          <a:p>
            <a:pPr marL="742950" lvl="1" indent="-285750" algn="just">
              <a:buFont typeface="Arial" panose="020B0604020202020204" pitchFamily="34" charset="0"/>
              <a:buChar char="•"/>
            </a:pPr>
            <a:r>
              <a:rPr lang="en-US" sz="1600" dirty="0">
                <a:latin typeface="+mn-lt"/>
                <a:cs typeface="Arial" panose="020B0604020202020204" pitchFamily="34" charset="0"/>
              </a:rPr>
              <a:t>Multilinear regression (Density, NPHI)</a:t>
            </a:r>
          </a:p>
          <a:p>
            <a:pPr algn="just"/>
            <a:r>
              <a:rPr lang="en-US" sz="1600" b="1" dirty="0">
                <a:latin typeface="+mn-lt"/>
                <a:cs typeface="Arial" panose="020B0604020202020204" pitchFamily="34" charset="0"/>
              </a:rPr>
              <a:t>3. Acoustic Impedance Imputation </a:t>
            </a:r>
          </a:p>
          <a:p>
            <a:pPr marL="742950" lvl="1" indent="-285750" algn="just">
              <a:buFont typeface="Arial" panose="020B0604020202020204" pitchFamily="34" charset="0"/>
              <a:buChar char="•"/>
            </a:pPr>
            <a:r>
              <a:rPr lang="en-US" sz="1600" dirty="0">
                <a:latin typeface="+mn-lt"/>
                <a:cs typeface="Arial" panose="020B0604020202020204" pitchFamily="34" charset="0"/>
              </a:rPr>
              <a:t>Interpolation from the 2D MAP</a:t>
            </a:r>
          </a:p>
          <a:p>
            <a:pPr algn="just"/>
            <a:r>
              <a:rPr lang="en-US" sz="1600" b="1" dirty="0">
                <a:latin typeface="+mn-lt"/>
                <a:cs typeface="Arial" panose="020B0604020202020204" pitchFamily="34" charset="0"/>
              </a:rPr>
              <a:t>4. Permeability Imputation</a:t>
            </a:r>
          </a:p>
          <a:p>
            <a:pPr marL="742950" lvl="1" indent="-285750" algn="just">
              <a:buFont typeface="Arial" panose="020B0604020202020204" pitchFamily="34" charset="0"/>
              <a:buChar char="•"/>
            </a:pPr>
            <a:r>
              <a:rPr lang="en-US" sz="1600" dirty="0">
                <a:latin typeface="+mn-lt"/>
                <a:cs typeface="Arial" panose="020B0604020202020204" pitchFamily="34" charset="0"/>
              </a:rPr>
              <a:t>Petrophysics equations (Karman-</a:t>
            </a:r>
            <a:r>
              <a:rPr lang="en-US" sz="1600" dirty="0" err="1">
                <a:latin typeface="+mn-lt"/>
                <a:cs typeface="Arial" panose="020B0604020202020204" pitchFamily="34" charset="0"/>
              </a:rPr>
              <a:t>Kozeny</a:t>
            </a:r>
            <a:r>
              <a:rPr lang="en-US" sz="1600" dirty="0">
                <a:latin typeface="+mn-lt"/>
                <a:cs typeface="Arial" panose="020B0604020202020204" pitchFamily="34" charset="0"/>
              </a:rPr>
              <a:t> relation)</a:t>
            </a:r>
          </a:p>
          <a:p>
            <a:pPr marL="742950" lvl="1" indent="-285750" algn="just">
              <a:buFont typeface="Arial" panose="020B0604020202020204" pitchFamily="34" charset="0"/>
              <a:buChar char="•"/>
            </a:pPr>
            <a:endParaRPr lang="en-US" sz="1600" dirty="0">
              <a:latin typeface="+mn-lt"/>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067852AA-6694-45F2-82F0-84F692CAD845}"/>
              </a:ext>
            </a:extLst>
          </p:cNvPr>
          <p:cNvPicPr>
            <a:picLocks noChangeAspect="1"/>
          </p:cNvPicPr>
          <p:nvPr/>
        </p:nvPicPr>
        <p:blipFill rotWithShape="1">
          <a:blip r:embed="rId2"/>
          <a:srcRect t="38842"/>
          <a:stretch/>
        </p:blipFill>
        <p:spPr>
          <a:xfrm>
            <a:off x="0" y="3429000"/>
            <a:ext cx="9144000" cy="3112082"/>
          </a:xfrm>
          <a:prstGeom prst="rect">
            <a:avLst/>
          </a:prstGeom>
        </p:spPr>
      </p:pic>
      <p:sp>
        <p:nvSpPr>
          <p:cNvPr id="8" name="TextBox 7">
            <a:extLst>
              <a:ext uri="{FF2B5EF4-FFF2-40B4-BE49-F238E27FC236}">
                <a16:creationId xmlns:a16="http://schemas.microsoft.com/office/drawing/2014/main" id="{843EA598-E6E2-4FE2-83E7-D74347BAD99B}"/>
              </a:ext>
            </a:extLst>
          </p:cNvPr>
          <p:cNvSpPr txBox="1"/>
          <p:nvPr/>
        </p:nvSpPr>
        <p:spPr>
          <a:xfrm>
            <a:off x="3370521" y="3221665"/>
            <a:ext cx="3232298" cy="400110"/>
          </a:xfrm>
          <a:prstGeom prst="rect">
            <a:avLst/>
          </a:prstGeom>
          <a:solidFill>
            <a:schemeClr val="bg1"/>
          </a:solidFill>
        </p:spPr>
        <p:txBody>
          <a:bodyPr wrap="square" rtlCol="0">
            <a:spAutoFit/>
          </a:bodyPr>
          <a:lstStyle/>
          <a:p>
            <a:r>
              <a:rPr lang="en-US" sz="2000" dirty="0"/>
              <a:t>Data Completeness</a:t>
            </a:r>
          </a:p>
        </p:txBody>
      </p:sp>
      <p:sp>
        <p:nvSpPr>
          <p:cNvPr id="12" name="TextBox 11">
            <a:extLst>
              <a:ext uri="{FF2B5EF4-FFF2-40B4-BE49-F238E27FC236}">
                <a16:creationId xmlns:a16="http://schemas.microsoft.com/office/drawing/2014/main" id="{6110484A-82B9-4C52-B723-9A881E4C5185}"/>
              </a:ext>
            </a:extLst>
          </p:cNvPr>
          <p:cNvSpPr txBox="1"/>
          <p:nvPr/>
        </p:nvSpPr>
        <p:spPr>
          <a:xfrm rot="16200000">
            <a:off x="-1518701" y="4099452"/>
            <a:ext cx="3232298" cy="369332"/>
          </a:xfrm>
          <a:prstGeom prst="rect">
            <a:avLst/>
          </a:prstGeom>
          <a:solidFill>
            <a:schemeClr val="bg1"/>
          </a:solidFill>
        </p:spPr>
        <p:txBody>
          <a:bodyPr wrap="square" rtlCol="0">
            <a:spAutoFit/>
          </a:bodyPr>
          <a:lstStyle/>
          <a:p>
            <a:r>
              <a:rPr lang="en-US" sz="1800" dirty="0"/>
              <a:t>Fraction of Missing Data</a:t>
            </a:r>
          </a:p>
        </p:txBody>
      </p:sp>
      <p:sp>
        <p:nvSpPr>
          <p:cNvPr id="13" name="Oval 12">
            <a:extLst>
              <a:ext uri="{FF2B5EF4-FFF2-40B4-BE49-F238E27FC236}">
                <a16:creationId xmlns:a16="http://schemas.microsoft.com/office/drawing/2014/main" id="{D701F183-7029-4562-BE45-883B532A33B8}"/>
              </a:ext>
            </a:extLst>
          </p:cNvPr>
          <p:cNvSpPr/>
          <p:nvPr/>
        </p:nvSpPr>
        <p:spPr>
          <a:xfrm>
            <a:off x="3756126" y="3621775"/>
            <a:ext cx="637954" cy="247526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D88AA70-1FF7-438D-BE00-5A9EA9E7345A}"/>
              </a:ext>
            </a:extLst>
          </p:cNvPr>
          <p:cNvCxnSpPr>
            <a:cxnSpLocks/>
            <a:stCxn id="16" idx="1"/>
          </p:cNvCxnSpPr>
          <p:nvPr/>
        </p:nvCxnSpPr>
        <p:spPr>
          <a:xfrm flipH="1">
            <a:off x="4394080" y="3881104"/>
            <a:ext cx="1334211" cy="530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18FCF20-851F-40A5-9449-B73A82BBC6D8}"/>
              </a:ext>
            </a:extLst>
          </p:cNvPr>
          <p:cNvSpPr txBox="1"/>
          <p:nvPr/>
        </p:nvSpPr>
        <p:spPr>
          <a:xfrm>
            <a:off x="5728291" y="3650271"/>
            <a:ext cx="2081498" cy="461665"/>
          </a:xfrm>
          <a:prstGeom prst="rect">
            <a:avLst/>
          </a:prstGeom>
          <a:noFill/>
        </p:spPr>
        <p:txBody>
          <a:bodyPr wrap="square" rtlCol="0">
            <a:spAutoFit/>
          </a:bodyPr>
          <a:lstStyle/>
          <a:p>
            <a:r>
              <a:rPr lang="en-US" dirty="0"/>
              <a:t>Permeability</a:t>
            </a:r>
          </a:p>
        </p:txBody>
      </p:sp>
      <p:sp>
        <p:nvSpPr>
          <p:cNvPr id="17" name="Oval 16">
            <a:extLst>
              <a:ext uri="{FF2B5EF4-FFF2-40B4-BE49-F238E27FC236}">
                <a16:creationId xmlns:a16="http://schemas.microsoft.com/office/drawing/2014/main" id="{EBFC10F4-D433-41EB-B72E-B61148C67D9D}"/>
              </a:ext>
            </a:extLst>
          </p:cNvPr>
          <p:cNvSpPr/>
          <p:nvPr/>
        </p:nvSpPr>
        <p:spPr>
          <a:xfrm>
            <a:off x="3204120" y="3610340"/>
            <a:ext cx="637954" cy="2475260"/>
          </a:xfrm>
          <a:prstGeom prst="ellipse">
            <a:avLst/>
          </a:prstGeom>
          <a:no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735F3F2-AAAA-4063-8269-5238F6651BF6}"/>
              </a:ext>
            </a:extLst>
          </p:cNvPr>
          <p:cNvCxnSpPr>
            <a:cxnSpLocks/>
          </p:cNvCxnSpPr>
          <p:nvPr/>
        </p:nvCxnSpPr>
        <p:spPr>
          <a:xfrm>
            <a:off x="1869909" y="4088890"/>
            <a:ext cx="1334211" cy="293916"/>
          </a:xfrm>
          <a:prstGeom prst="straightConnector1">
            <a:avLst/>
          </a:prstGeom>
          <a:ln>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0B6DADF-9FE5-4972-8985-54C54C2BF845}"/>
              </a:ext>
            </a:extLst>
          </p:cNvPr>
          <p:cNvSpPr txBox="1"/>
          <p:nvPr/>
        </p:nvSpPr>
        <p:spPr>
          <a:xfrm>
            <a:off x="712022" y="3667377"/>
            <a:ext cx="2081498" cy="461665"/>
          </a:xfrm>
          <a:prstGeom prst="rect">
            <a:avLst/>
          </a:prstGeom>
          <a:noFill/>
        </p:spPr>
        <p:txBody>
          <a:bodyPr wrap="square" rtlCol="0">
            <a:spAutoFit/>
          </a:bodyPr>
          <a:lstStyle/>
          <a:p>
            <a:r>
              <a:rPr lang="en-US" dirty="0"/>
              <a:t>Core Porosity</a:t>
            </a:r>
          </a:p>
        </p:txBody>
      </p:sp>
    </p:spTree>
    <p:extLst>
      <p:ext uri="{BB962C8B-B14F-4D97-AF65-F5344CB8AC3E}">
        <p14:creationId xmlns:p14="http://schemas.microsoft.com/office/powerpoint/2010/main" val="192669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703138"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Feature Imputation</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
        <p:nvSpPr>
          <p:cNvPr id="2" name="TextBox 1">
            <a:extLst>
              <a:ext uri="{FF2B5EF4-FFF2-40B4-BE49-F238E27FC236}">
                <a16:creationId xmlns:a16="http://schemas.microsoft.com/office/drawing/2014/main" id="{49576892-0C73-4B8F-87D9-9CA308AC4B76}"/>
              </a:ext>
            </a:extLst>
          </p:cNvPr>
          <p:cNvSpPr txBox="1"/>
          <p:nvPr/>
        </p:nvSpPr>
        <p:spPr>
          <a:xfrm>
            <a:off x="0" y="1349526"/>
            <a:ext cx="4077409" cy="461665"/>
          </a:xfrm>
          <a:prstGeom prst="rect">
            <a:avLst/>
          </a:prstGeom>
          <a:noFill/>
        </p:spPr>
        <p:txBody>
          <a:bodyPr wrap="square" rtlCol="0">
            <a:spAutoFit/>
          </a:bodyPr>
          <a:lstStyle/>
          <a:p>
            <a:r>
              <a:rPr lang="en-US" b="1" dirty="0"/>
              <a:t>Porosity</a:t>
            </a:r>
          </a:p>
        </p:txBody>
      </p:sp>
      <p:pic>
        <p:nvPicPr>
          <p:cNvPr id="7" name="Picture 6">
            <a:extLst>
              <a:ext uri="{FF2B5EF4-FFF2-40B4-BE49-F238E27FC236}">
                <a16:creationId xmlns:a16="http://schemas.microsoft.com/office/drawing/2014/main" id="{87D835B8-DC3C-444B-B81F-90A2F84718F5}"/>
              </a:ext>
            </a:extLst>
          </p:cNvPr>
          <p:cNvPicPr>
            <a:picLocks noChangeAspect="1"/>
          </p:cNvPicPr>
          <p:nvPr/>
        </p:nvPicPr>
        <p:blipFill>
          <a:blip r:embed="rId2"/>
          <a:stretch>
            <a:fillRect/>
          </a:stretch>
        </p:blipFill>
        <p:spPr>
          <a:xfrm>
            <a:off x="2371417" y="1093796"/>
            <a:ext cx="3411983" cy="2611930"/>
          </a:xfrm>
          <a:prstGeom prst="rect">
            <a:avLst/>
          </a:prstGeom>
        </p:spPr>
      </p:pic>
      <p:pic>
        <p:nvPicPr>
          <p:cNvPr id="10" name="Picture 9">
            <a:extLst>
              <a:ext uri="{FF2B5EF4-FFF2-40B4-BE49-F238E27FC236}">
                <a16:creationId xmlns:a16="http://schemas.microsoft.com/office/drawing/2014/main" id="{67F3E59A-DFC7-49C3-A86B-91AB59048646}"/>
              </a:ext>
            </a:extLst>
          </p:cNvPr>
          <p:cNvPicPr>
            <a:picLocks noChangeAspect="1"/>
          </p:cNvPicPr>
          <p:nvPr/>
        </p:nvPicPr>
        <p:blipFill>
          <a:blip r:embed="rId3"/>
          <a:stretch>
            <a:fillRect/>
          </a:stretch>
        </p:blipFill>
        <p:spPr>
          <a:xfrm>
            <a:off x="943895" y="4094608"/>
            <a:ext cx="2855044" cy="2708255"/>
          </a:xfrm>
          <a:prstGeom prst="rect">
            <a:avLst/>
          </a:prstGeom>
        </p:spPr>
      </p:pic>
      <p:pic>
        <p:nvPicPr>
          <p:cNvPr id="14" name="Picture 13">
            <a:extLst>
              <a:ext uri="{FF2B5EF4-FFF2-40B4-BE49-F238E27FC236}">
                <a16:creationId xmlns:a16="http://schemas.microsoft.com/office/drawing/2014/main" id="{DD01F9F8-E7FF-4287-8030-9A6B21D54EC2}"/>
              </a:ext>
            </a:extLst>
          </p:cNvPr>
          <p:cNvPicPr>
            <a:picLocks noChangeAspect="1"/>
          </p:cNvPicPr>
          <p:nvPr/>
        </p:nvPicPr>
        <p:blipFill>
          <a:blip r:embed="rId4"/>
          <a:stretch>
            <a:fillRect/>
          </a:stretch>
        </p:blipFill>
        <p:spPr>
          <a:xfrm>
            <a:off x="4101674" y="4039472"/>
            <a:ext cx="3137753" cy="2818528"/>
          </a:xfrm>
          <a:prstGeom prst="rect">
            <a:avLst/>
          </a:prstGeom>
        </p:spPr>
      </p:pic>
      <p:sp>
        <p:nvSpPr>
          <p:cNvPr id="18" name="TextBox 17">
            <a:extLst>
              <a:ext uri="{FF2B5EF4-FFF2-40B4-BE49-F238E27FC236}">
                <a16:creationId xmlns:a16="http://schemas.microsoft.com/office/drawing/2014/main" id="{4E588D9A-B15B-4939-BD7E-74FCCCDB6610}"/>
              </a:ext>
            </a:extLst>
          </p:cNvPr>
          <p:cNvSpPr txBox="1"/>
          <p:nvPr/>
        </p:nvSpPr>
        <p:spPr>
          <a:xfrm>
            <a:off x="5954379" y="1580358"/>
            <a:ext cx="2570096" cy="1569660"/>
          </a:xfrm>
          <a:prstGeom prst="rect">
            <a:avLst/>
          </a:prstGeom>
          <a:noFill/>
        </p:spPr>
        <p:txBody>
          <a:bodyPr wrap="square" rtlCol="0">
            <a:spAutoFit/>
          </a:bodyPr>
          <a:lstStyle/>
          <a:p>
            <a:r>
              <a:rPr lang="en-US" dirty="0"/>
              <a:t>Linear Regression between NPHI and Core Porosity </a:t>
            </a:r>
          </a:p>
          <a:p>
            <a:r>
              <a:rPr lang="en-US" dirty="0">
                <a:highlight>
                  <a:srgbClr val="FF0000"/>
                </a:highlight>
              </a:rPr>
              <a:t>Not good</a:t>
            </a:r>
          </a:p>
        </p:txBody>
      </p:sp>
      <p:sp>
        <p:nvSpPr>
          <p:cNvPr id="22" name="TextBox 21">
            <a:extLst>
              <a:ext uri="{FF2B5EF4-FFF2-40B4-BE49-F238E27FC236}">
                <a16:creationId xmlns:a16="http://schemas.microsoft.com/office/drawing/2014/main" id="{83506F90-A6E0-435F-86DE-A4F533489279}"/>
              </a:ext>
            </a:extLst>
          </p:cNvPr>
          <p:cNvSpPr txBox="1"/>
          <p:nvPr/>
        </p:nvSpPr>
        <p:spPr>
          <a:xfrm>
            <a:off x="310489" y="3611218"/>
            <a:ext cx="8828466" cy="923330"/>
          </a:xfrm>
          <a:prstGeom prst="rect">
            <a:avLst/>
          </a:prstGeom>
          <a:noFill/>
        </p:spPr>
        <p:txBody>
          <a:bodyPr wrap="square" rtlCol="0">
            <a:spAutoFit/>
          </a:bodyPr>
          <a:lstStyle/>
          <a:p>
            <a:r>
              <a:rPr lang="en-US" sz="1800" dirty="0"/>
              <a:t>Multivariate Linear Regression to predict porosity as a function of Density and NPHI </a:t>
            </a:r>
          </a:p>
          <a:p>
            <a:r>
              <a:rPr lang="en-US" sz="1800" dirty="0">
                <a:highlight>
                  <a:srgbClr val="00FF00"/>
                </a:highlight>
              </a:rPr>
              <a:t>Good</a:t>
            </a:r>
          </a:p>
          <a:p>
            <a:r>
              <a:rPr lang="en-US" sz="1800" dirty="0"/>
              <a:t> </a:t>
            </a:r>
          </a:p>
        </p:txBody>
      </p:sp>
      <p:sp>
        <p:nvSpPr>
          <p:cNvPr id="23" name="TextBox 22">
            <a:extLst>
              <a:ext uri="{FF2B5EF4-FFF2-40B4-BE49-F238E27FC236}">
                <a16:creationId xmlns:a16="http://schemas.microsoft.com/office/drawing/2014/main" id="{A350E6E2-35F2-4538-A2D5-8F31148EABD8}"/>
              </a:ext>
            </a:extLst>
          </p:cNvPr>
          <p:cNvSpPr txBox="1"/>
          <p:nvPr/>
        </p:nvSpPr>
        <p:spPr>
          <a:xfrm>
            <a:off x="2596166" y="5876223"/>
            <a:ext cx="1481242" cy="369332"/>
          </a:xfrm>
          <a:prstGeom prst="rect">
            <a:avLst/>
          </a:prstGeom>
          <a:noFill/>
        </p:spPr>
        <p:txBody>
          <a:bodyPr wrap="square" rtlCol="0">
            <a:spAutoFit/>
          </a:bodyPr>
          <a:lstStyle/>
          <a:p>
            <a:r>
              <a:rPr lang="en-US" sz="1800" dirty="0"/>
              <a:t>UPPER</a:t>
            </a:r>
          </a:p>
        </p:txBody>
      </p:sp>
      <p:sp>
        <p:nvSpPr>
          <p:cNvPr id="24" name="TextBox 23">
            <a:extLst>
              <a:ext uri="{FF2B5EF4-FFF2-40B4-BE49-F238E27FC236}">
                <a16:creationId xmlns:a16="http://schemas.microsoft.com/office/drawing/2014/main" id="{FE408ADD-2926-459F-AE76-AA4321BBA5CD}"/>
              </a:ext>
            </a:extLst>
          </p:cNvPr>
          <p:cNvSpPr txBox="1"/>
          <p:nvPr/>
        </p:nvSpPr>
        <p:spPr>
          <a:xfrm>
            <a:off x="5954379" y="6028623"/>
            <a:ext cx="1481242" cy="369332"/>
          </a:xfrm>
          <a:prstGeom prst="rect">
            <a:avLst/>
          </a:prstGeom>
          <a:noFill/>
        </p:spPr>
        <p:txBody>
          <a:bodyPr wrap="square" rtlCol="0">
            <a:spAutoFit/>
          </a:bodyPr>
          <a:lstStyle/>
          <a:p>
            <a:r>
              <a:rPr lang="en-US" sz="1800" dirty="0"/>
              <a:t>Lower</a:t>
            </a:r>
          </a:p>
        </p:txBody>
      </p:sp>
    </p:spTree>
    <p:extLst>
      <p:ext uri="{BB962C8B-B14F-4D97-AF65-F5344CB8AC3E}">
        <p14:creationId xmlns:p14="http://schemas.microsoft.com/office/powerpoint/2010/main" val="83743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703138"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Feature Imputation</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
        <p:nvSpPr>
          <p:cNvPr id="2" name="TextBox 1">
            <a:extLst>
              <a:ext uri="{FF2B5EF4-FFF2-40B4-BE49-F238E27FC236}">
                <a16:creationId xmlns:a16="http://schemas.microsoft.com/office/drawing/2014/main" id="{49576892-0C73-4B8F-87D9-9CA308AC4B76}"/>
              </a:ext>
            </a:extLst>
          </p:cNvPr>
          <p:cNvSpPr txBox="1"/>
          <p:nvPr/>
        </p:nvSpPr>
        <p:spPr>
          <a:xfrm>
            <a:off x="0" y="1349526"/>
            <a:ext cx="4077409" cy="461665"/>
          </a:xfrm>
          <a:prstGeom prst="rect">
            <a:avLst/>
          </a:prstGeom>
          <a:noFill/>
        </p:spPr>
        <p:txBody>
          <a:bodyPr wrap="square" rtlCol="0">
            <a:spAutoFit/>
          </a:bodyPr>
          <a:lstStyle/>
          <a:p>
            <a:r>
              <a:rPr lang="en-US" b="1" dirty="0"/>
              <a:t>Permeability</a:t>
            </a:r>
          </a:p>
        </p:txBody>
      </p:sp>
      <p:sp>
        <p:nvSpPr>
          <p:cNvPr id="22" name="TextBox 21">
            <a:extLst>
              <a:ext uri="{FF2B5EF4-FFF2-40B4-BE49-F238E27FC236}">
                <a16:creationId xmlns:a16="http://schemas.microsoft.com/office/drawing/2014/main" id="{83506F90-A6E0-435F-86DE-A4F533489279}"/>
              </a:ext>
            </a:extLst>
          </p:cNvPr>
          <p:cNvSpPr txBox="1"/>
          <p:nvPr/>
        </p:nvSpPr>
        <p:spPr>
          <a:xfrm>
            <a:off x="310489" y="3611218"/>
            <a:ext cx="8828466" cy="369332"/>
          </a:xfrm>
          <a:prstGeom prst="rect">
            <a:avLst/>
          </a:prstGeom>
          <a:noFill/>
        </p:spPr>
        <p:txBody>
          <a:bodyPr wrap="square" rtlCol="0">
            <a:spAutoFit/>
          </a:bodyPr>
          <a:lstStyle/>
          <a:p>
            <a:r>
              <a:rPr lang="en-US" sz="1800" dirty="0"/>
              <a:t>Permeability (Porosity)</a:t>
            </a:r>
          </a:p>
        </p:txBody>
      </p:sp>
      <p:pic>
        <p:nvPicPr>
          <p:cNvPr id="5" name="Picture 4">
            <a:extLst>
              <a:ext uri="{FF2B5EF4-FFF2-40B4-BE49-F238E27FC236}">
                <a16:creationId xmlns:a16="http://schemas.microsoft.com/office/drawing/2014/main" id="{2A2A19EE-3465-4BAB-97D4-B6796C4618BC}"/>
              </a:ext>
            </a:extLst>
          </p:cNvPr>
          <p:cNvPicPr>
            <a:picLocks noChangeAspect="1"/>
          </p:cNvPicPr>
          <p:nvPr/>
        </p:nvPicPr>
        <p:blipFill>
          <a:blip r:embed="rId2"/>
          <a:stretch>
            <a:fillRect/>
          </a:stretch>
        </p:blipFill>
        <p:spPr>
          <a:xfrm>
            <a:off x="2416786" y="1114052"/>
            <a:ext cx="3486254" cy="2467705"/>
          </a:xfrm>
          <a:prstGeom prst="rect">
            <a:avLst/>
          </a:prstGeom>
        </p:spPr>
      </p:pic>
      <p:pic>
        <p:nvPicPr>
          <p:cNvPr id="8" name="Picture 7">
            <a:extLst>
              <a:ext uri="{FF2B5EF4-FFF2-40B4-BE49-F238E27FC236}">
                <a16:creationId xmlns:a16="http://schemas.microsoft.com/office/drawing/2014/main" id="{D4E55089-A29B-4AF0-A508-6403EB43FA5A}"/>
              </a:ext>
            </a:extLst>
          </p:cNvPr>
          <p:cNvPicPr>
            <a:picLocks noChangeAspect="1"/>
          </p:cNvPicPr>
          <p:nvPr/>
        </p:nvPicPr>
        <p:blipFill>
          <a:blip r:embed="rId3"/>
          <a:stretch>
            <a:fillRect/>
          </a:stretch>
        </p:blipFill>
        <p:spPr>
          <a:xfrm>
            <a:off x="2416786" y="4213722"/>
            <a:ext cx="4941276" cy="2559328"/>
          </a:xfrm>
          <a:prstGeom prst="rect">
            <a:avLst/>
          </a:prstGeom>
        </p:spPr>
      </p:pic>
    </p:spTree>
    <p:extLst>
      <p:ext uri="{BB962C8B-B14F-4D97-AF65-F5344CB8AC3E}">
        <p14:creationId xmlns:p14="http://schemas.microsoft.com/office/powerpoint/2010/main" val="76666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318128" y="859073"/>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Feature Ranking and  Selection</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pic>
        <p:nvPicPr>
          <p:cNvPr id="9" name="Picture 8" descr="Chart, line chart&#10;&#10;Description automatically generated">
            <a:extLst>
              <a:ext uri="{FF2B5EF4-FFF2-40B4-BE49-F238E27FC236}">
                <a16:creationId xmlns:a16="http://schemas.microsoft.com/office/drawing/2014/main" id="{371D2EC5-48A2-443B-929A-59A315135AC5}"/>
              </a:ext>
            </a:extLst>
          </p:cNvPr>
          <p:cNvPicPr>
            <a:picLocks noChangeAspect="1"/>
          </p:cNvPicPr>
          <p:nvPr/>
        </p:nvPicPr>
        <p:blipFill>
          <a:blip r:embed="rId2"/>
          <a:stretch>
            <a:fillRect/>
          </a:stretch>
        </p:blipFill>
        <p:spPr>
          <a:xfrm>
            <a:off x="160420" y="2098382"/>
            <a:ext cx="8751291" cy="3758629"/>
          </a:xfrm>
          <a:prstGeom prst="rect">
            <a:avLst/>
          </a:prstGeom>
        </p:spPr>
      </p:pic>
    </p:spTree>
    <p:extLst>
      <p:ext uri="{BB962C8B-B14F-4D97-AF65-F5344CB8AC3E}">
        <p14:creationId xmlns:p14="http://schemas.microsoft.com/office/powerpoint/2010/main" val="323498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205833"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Decision Tree</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pic>
        <p:nvPicPr>
          <p:cNvPr id="5" name="Picture 4" descr="Chart&#10;&#10;Description automatically generated with medium confidence">
            <a:extLst>
              <a:ext uri="{FF2B5EF4-FFF2-40B4-BE49-F238E27FC236}">
                <a16:creationId xmlns:a16="http://schemas.microsoft.com/office/drawing/2014/main" id="{9A6CFDF9-875A-4C25-8002-1F442801234B}"/>
              </a:ext>
            </a:extLst>
          </p:cNvPr>
          <p:cNvPicPr>
            <a:picLocks noChangeAspect="1"/>
          </p:cNvPicPr>
          <p:nvPr/>
        </p:nvPicPr>
        <p:blipFill rotWithShape="1">
          <a:blip r:embed="rId2"/>
          <a:srcRect r="32377"/>
          <a:stretch/>
        </p:blipFill>
        <p:spPr>
          <a:xfrm>
            <a:off x="-64169" y="2098382"/>
            <a:ext cx="9272337" cy="4418299"/>
          </a:xfrm>
          <a:prstGeom prst="rect">
            <a:avLst/>
          </a:prstGeom>
        </p:spPr>
      </p:pic>
      <p:sp>
        <p:nvSpPr>
          <p:cNvPr id="6" name="TextBox 5">
            <a:extLst>
              <a:ext uri="{FF2B5EF4-FFF2-40B4-BE49-F238E27FC236}">
                <a16:creationId xmlns:a16="http://schemas.microsoft.com/office/drawing/2014/main" id="{24F59483-BD7B-4BE4-85EA-76448E0F2A75}"/>
              </a:ext>
            </a:extLst>
          </p:cNvPr>
          <p:cNvSpPr txBox="1"/>
          <p:nvPr/>
        </p:nvSpPr>
        <p:spPr>
          <a:xfrm>
            <a:off x="1302125" y="1390496"/>
            <a:ext cx="3930316" cy="461665"/>
          </a:xfrm>
          <a:prstGeom prst="rect">
            <a:avLst/>
          </a:prstGeom>
          <a:noFill/>
        </p:spPr>
        <p:txBody>
          <a:bodyPr wrap="square" rtlCol="0">
            <a:spAutoFit/>
          </a:bodyPr>
          <a:lstStyle/>
          <a:p>
            <a:r>
              <a:rPr lang="en-US" dirty="0"/>
              <a:t>Training</a:t>
            </a:r>
          </a:p>
        </p:txBody>
      </p:sp>
      <p:sp>
        <p:nvSpPr>
          <p:cNvPr id="8" name="TextBox 7">
            <a:extLst>
              <a:ext uri="{FF2B5EF4-FFF2-40B4-BE49-F238E27FC236}">
                <a16:creationId xmlns:a16="http://schemas.microsoft.com/office/drawing/2014/main" id="{C5F46CDD-FBF7-4397-98C6-8F4AB386DE3F}"/>
              </a:ext>
            </a:extLst>
          </p:cNvPr>
          <p:cNvSpPr txBox="1"/>
          <p:nvPr/>
        </p:nvSpPr>
        <p:spPr>
          <a:xfrm>
            <a:off x="5826967" y="1424019"/>
            <a:ext cx="3930316" cy="461665"/>
          </a:xfrm>
          <a:prstGeom prst="rect">
            <a:avLst/>
          </a:prstGeom>
          <a:noFill/>
        </p:spPr>
        <p:txBody>
          <a:bodyPr wrap="square" rtlCol="0">
            <a:spAutoFit/>
          </a:bodyPr>
          <a:lstStyle/>
          <a:p>
            <a:r>
              <a:rPr lang="en-US" dirty="0"/>
              <a:t>Testing</a:t>
            </a:r>
          </a:p>
        </p:txBody>
      </p:sp>
    </p:spTree>
    <p:extLst>
      <p:ext uri="{BB962C8B-B14F-4D97-AF65-F5344CB8AC3E}">
        <p14:creationId xmlns:p14="http://schemas.microsoft.com/office/powerpoint/2010/main" val="109436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7D2E1-031D-4174-9249-4E2FA3776019}"/>
              </a:ext>
            </a:extLst>
          </p:cNvPr>
          <p:cNvSpPr txBox="1"/>
          <p:nvPr/>
        </p:nvSpPr>
        <p:spPr>
          <a:xfrm>
            <a:off x="205833" y="682610"/>
            <a:ext cx="8043169" cy="1415772"/>
          </a:xfrm>
          <a:prstGeom prst="rect">
            <a:avLst/>
          </a:prstGeom>
          <a:noFill/>
        </p:spPr>
        <p:txBody>
          <a:bodyPr wrap="square">
            <a:spAutoFit/>
          </a:bodyPr>
          <a:lstStyle/>
          <a:p>
            <a:pPr algn="ctr"/>
            <a:r>
              <a:rPr lang="en-US" sz="2600" b="1" dirty="0">
                <a:latin typeface="+mn-lt"/>
                <a:cs typeface="Arial" panose="020B0604020202020204" pitchFamily="34" charset="0"/>
              </a:rPr>
              <a:t>Decision Tree</a:t>
            </a:r>
            <a:endParaRPr lang="en-US" sz="2600" b="1" u="sng"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pic>
        <p:nvPicPr>
          <p:cNvPr id="5" name="Picture 4" descr="Chart&#10;&#10;Description automatically generated with medium confidence">
            <a:extLst>
              <a:ext uri="{FF2B5EF4-FFF2-40B4-BE49-F238E27FC236}">
                <a16:creationId xmlns:a16="http://schemas.microsoft.com/office/drawing/2014/main" id="{9A6CFDF9-875A-4C25-8002-1F442801234B}"/>
              </a:ext>
            </a:extLst>
          </p:cNvPr>
          <p:cNvPicPr>
            <a:picLocks noChangeAspect="1"/>
          </p:cNvPicPr>
          <p:nvPr/>
        </p:nvPicPr>
        <p:blipFill rotWithShape="1">
          <a:blip r:embed="rId2"/>
          <a:srcRect l="67338" r="-3508"/>
          <a:stretch/>
        </p:blipFill>
        <p:spPr>
          <a:xfrm>
            <a:off x="1267648" y="1711338"/>
            <a:ext cx="5919537" cy="5273334"/>
          </a:xfrm>
          <a:prstGeom prst="rect">
            <a:avLst/>
          </a:prstGeom>
        </p:spPr>
      </p:pic>
      <p:sp>
        <p:nvSpPr>
          <p:cNvPr id="2" name="TextBox 1">
            <a:extLst>
              <a:ext uri="{FF2B5EF4-FFF2-40B4-BE49-F238E27FC236}">
                <a16:creationId xmlns:a16="http://schemas.microsoft.com/office/drawing/2014/main" id="{51015D43-FDAB-4980-A83C-DBAD258FD3E0}"/>
              </a:ext>
            </a:extLst>
          </p:cNvPr>
          <p:cNvSpPr txBox="1"/>
          <p:nvPr/>
        </p:nvSpPr>
        <p:spPr>
          <a:xfrm>
            <a:off x="-160421" y="1167517"/>
            <a:ext cx="9464842" cy="461665"/>
          </a:xfrm>
          <a:prstGeom prst="rect">
            <a:avLst/>
          </a:prstGeom>
          <a:noFill/>
        </p:spPr>
        <p:txBody>
          <a:bodyPr wrap="square" rtlCol="0">
            <a:spAutoFit/>
          </a:bodyPr>
          <a:lstStyle/>
          <a:p>
            <a:pPr algn="ctr"/>
            <a:r>
              <a:rPr lang="en-US" b="1" dirty="0"/>
              <a:t>Testing data Prediction Accuracy before hyperparameter tunning</a:t>
            </a:r>
          </a:p>
        </p:txBody>
      </p:sp>
    </p:spTree>
    <p:extLst>
      <p:ext uri="{BB962C8B-B14F-4D97-AF65-F5344CB8AC3E}">
        <p14:creationId xmlns:p14="http://schemas.microsoft.com/office/powerpoint/2010/main" val="607154951"/>
      </p:ext>
    </p:extLst>
  </p:cSld>
  <p:clrMapOvr>
    <a:masterClrMapping/>
  </p:clrMapOvr>
</p:sld>
</file>

<file path=ppt/theme/theme1.xml><?xml version="1.0" encoding="utf-8"?>
<a:theme xmlns:a="http://schemas.openxmlformats.org/drawingml/2006/main" name="PGE PPT Presentation">
  <a:themeElements>
    <a:clrScheme name="Custom 5">
      <a:dk1>
        <a:srgbClr val="000000"/>
      </a:dk1>
      <a:lt1>
        <a:srgbClr val="FFFFFF"/>
      </a:lt1>
      <a:dk2>
        <a:srgbClr val="3A3E40"/>
      </a:dk2>
      <a:lt2>
        <a:srgbClr val="595A5B"/>
      </a:lt2>
      <a:accent1>
        <a:srgbClr val="F2A900"/>
      </a:accent1>
      <a:accent2>
        <a:srgbClr val="BF5700"/>
      </a:accent2>
      <a:accent3>
        <a:srgbClr val="005E86"/>
      </a:accent3>
      <a:accent4>
        <a:srgbClr val="43695B"/>
      </a:accent4>
      <a:accent5>
        <a:srgbClr val="333F48"/>
      </a:accent5>
      <a:accent6>
        <a:srgbClr val="C1B688"/>
      </a:accent6>
      <a:hlink>
        <a:srgbClr val="003E5C"/>
      </a:hlink>
      <a:folHlink>
        <a:srgbClr val="787A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PGE PPT Presentation</Template>
  <TotalTime>8246</TotalTime>
  <Words>605</Words>
  <Application>Microsoft Office PowerPoint</Application>
  <PresentationFormat>On-screen Show (4:3)</PresentationFormat>
  <Paragraphs>131</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Lucida Grande</vt:lpstr>
      <vt:lpstr>PGE PPT Presentation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Can Take Two or More Lines</dc:title>
  <dc:creator>Microsoft Office User</dc:creator>
  <cp:lastModifiedBy>Salazar Mendez, Viridiana</cp:lastModifiedBy>
  <cp:revision>50</cp:revision>
  <dcterms:created xsi:type="dcterms:W3CDTF">2017-10-04T14:25:29Z</dcterms:created>
  <dcterms:modified xsi:type="dcterms:W3CDTF">2022-03-27T16:57:21Z</dcterms:modified>
</cp:coreProperties>
</file>