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71" r:id="rId9"/>
    <p:sldId id="273" r:id="rId10"/>
    <p:sldId id="274" r:id="rId11"/>
    <p:sldId id="275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A539E-F270-4AF9-8FD5-44DDFB0B147F}" type="datetimeFigureOut">
              <a:rPr lang="en-US" smtClean="0"/>
              <a:t>10/01/2018</a:t>
            </a:fld>
            <a:endParaRPr lang="en-US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1E1AD-0F87-4E88-85FE-36A705E17B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83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1E1AD-0F87-4E88-85FE-36A705E17BC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00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1E1AD-0F87-4E88-85FE-36A705E17BC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28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303C-087B-4AE4-8382-8452B8C032B3}" type="datetimeFigureOut">
              <a:rPr lang="en-US" smtClean="0"/>
              <a:t>10/01/2018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4F81-6923-4198-8CD8-74C750D84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7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303C-087B-4AE4-8382-8452B8C032B3}" type="datetimeFigureOut">
              <a:rPr lang="en-US" smtClean="0"/>
              <a:t>10/01/2018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4F81-6923-4198-8CD8-74C750D84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1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303C-087B-4AE4-8382-8452B8C032B3}" type="datetimeFigureOut">
              <a:rPr lang="en-US" smtClean="0"/>
              <a:t>10/01/2018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4F81-6923-4198-8CD8-74C750D84EF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7750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303C-087B-4AE4-8382-8452B8C032B3}" type="datetimeFigureOut">
              <a:rPr lang="en-US" smtClean="0"/>
              <a:t>10/01/2018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4F81-6923-4198-8CD8-74C750D84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96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303C-087B-4AE4-8382-8452B8C032B3}" type="datetimeFigureOut">
              <a:rPr lang="en-US" smtClean="0"/>
              <a:t>10/01/2018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4F81-6923-4198-8CD8-74C750D84EF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1749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303C-087B-4AE4-8382-8452B8C032B3}" type="datetimeFigureOut">
              <a:rPr lang="en-US" smtClean="0"/>
              <a:t>10/01/2018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4F81-6923-4198-8CD8-74C750D84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468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303C-087B-4AE4-8382-8452B8C032B3}" type="datetimeFigureOut">
              <a:rPr lang="en-US" smtClean="0"/>
              <a:t>10/01/2018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4F81-6923-4198-8CD8-74C750D84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30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303C-087B-4AE4-8382-8452B8C032B3}" type="datetimeFigureOut">
              <a:rPr lang="en-US" smtClean="0"/>
              <a:t>10/01/2018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4F81-6923-4198-8CD8-74C750D84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3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303C-087B-4AE4-8382-8452B8C032B3}" type="datetimeFigureOut">
              <a:rPr lang="en-US" smtClean="0"/>
              <a:t>10/01/2018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4F81-6923-4198-8CD8-74C750D84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36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303C-087B-4AE4-8382-8452B8C032B3}" type="datetimeFigureOut">
              <a:rPr lang="en-US" smtClean="0"/>
              <a:t>10/01/2018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4F81-6923-4198-8CD8-74C750D84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0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303C-087B-4AE4-8382-8452B8C032B3}" type="datetimeFigureOut">
              <a:rPr lang="en-US" smtClean="0"/>
              <a:t>10/01/2018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4F81-6923-4198-8CD8-74C750D84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34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303C-087B-4AE4-8382-8452B8C032B3}" type="datetimeFigureOut">
              <a:rPr lang="en-US" smtClean="0"/>
              <a:t>10/01/2018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4F81-6923-4198-8CD8-74C750D84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6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303C-087B-4AE4-8382-8452B8C032B3}" type="datetimeFigureOut">
              <a:rPr lang="en-US" smtClean="0"/>
              <a:t>10/01/2018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4F81-6923-4198-8CD8-74C750D84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7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303C-087B-4AE4-8382-8452B8C032B3}" type="datetimeFigureOut">
              <a:rPr lang="en-US" smtClean="0"/>
              <a:t>10/01/2018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4F81-6923-4198-8CD8-74C750D84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58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303C-087B-4AE4-8382-8452B8C032B3}" type="datetimeFigureOut">
              <a:rPr lang="en-US" smtClean="0"/>
              <a:t>10/01/2018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4F81-6923-4198-8CD8-74C750D84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0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4F81-6923-4198-8CD8-74C750D84EF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303C-087B-4AE4-8382-8452B8C032B3}" type="datetimeFigureOut">
              <a:rPr lang="en-US" smtClean="0"/>
              <a:t>10/01/2018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54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2303C-087B-4AE4-8382-8452B8C032B3}" type="datetimeFigureOut">
              <a:rPr lang="en-US" smtClean="0"/>
              <a:t>10/01/2018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F04F81-6923-4198-8CD8-74C750D84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98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pt-PT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de Gestão de Terminal Portuário 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Caso de </a:t>
            </a:r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estudo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Portos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Maputo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40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643"/>
          </a:xfrm>
        </p:spPr>
        <p:txBody>
          <a:bodyPr>
            <a:normAutofit fontScale="90000"/>
          </a:bodyPr>
          <a:lstStyle/>
          <a:p>
            <a:r>
              <a:rPr lang="pt-PT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pt-PT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.1. Principais Atributos</a:t>
            </a:r>
            <a:r>
              <a:rPr lang="pt-PT" b="1" dirty="0"/>
              <a:t/>
            </a:r>
            <a:br>
              <a:rPr lang="pt-PT" b="1" dirty="0"/>
            </a:b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0389"/>
            <a:ext cx="8596668" cy="4780974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Mercadoria</a:t>
            </a:r>
          </a:p>
          <a:p>
            <a:pPr algn="just"/>
            <a:r>
              <a:rPr lang="en-US" sz="2800" dirty="0" smtClean="0"/>
              <a:t>Navio</a:t>
            </a:r>
          </a:p>
          <a:p>
            <a:pPr algn="just"/>
            <a:r>
              <a:rPr lang="en-US" sz="2800" dirty="0" smtClean="0"/>
              <a:t>Responsavel</a:t>
            </a:r>
            <a:endParaRPr lang="pt-PT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z="1800" dirty="0" smtClean="0"/>
              <a:t>Victor Tesoura Júnior | Portos de Maputo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/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677334" y="3422822"/>
            <a:ext cx="1658093" cy="506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Navio</a:t>
            </a:r>
            <a:endParaRPr lang="pt-PT" dirty="0"/>
          </a:p>
        </p:txBody>
      </p:sp>
      <p:sp>
        <p:nvSpPr>
          <p:cNvPr id="7" name="Rectangle 6"/>
          <p:cNvSpPr/>
          <p:nvPr/>
        </p:nvSpPr>
        <p:spPr>
          <a:xfrm>
            <a:off x="5215311" y="3422822"/>
            <a:ext cx="1658093" cy="506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Mercadoria</a:t>
            </a:r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7533325" y="4470751"/>
            <a:ext cx="1658093" cy="506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Responsavel</a:t>
            </a:r>
            <a:endParaRPr lang="pt-PT" dirty="0"/>
          </a:p>
        </p:txBody>
      </p:sp>
      <p:sp>
        <p:nvSpPr>
          <p:cNvPr id="9" name="Diamond 8"/>
          <p:cNvSpPr/>
          <p:nvPr/>
        </p:nvSpPr>
        <p:spPr>
          <a:xfrm>
            <a:off x="2969175" y="3447535"/>
            <a:ext cx="1594615" cy="4572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transporta</a:t>
            </a:r>
            <a:endParaRPr lang="pt-PT" sz="1000" dirty="0"/>
          </a:p>
        </p:txBody>
      </p:sp>
      <p:sp>
        <p:nvSpPr>
          <p:cNvPr id="10" name="Diamond 9"/>
          <p:cNvSpPr/>
          <p:nvPr/>
        </p:nvSpPr>
        <p:spPr>
          <a:xfrm>
            <a:off x="7545534" y="3465524"/>
            <a:ext cx="1652738" cy="4572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gerida</a:t>
            </a:r>
            <a:endParaRPr lang="pt-PT" sz="1000" dirty="0"/>
          </a:p>
        </p:txBody>
      </p:sp>
      <p:cxnSp>
        <p:nvCxnSpPr>
          <p:cNvPr id="12" name="Straight Arrow Connector 11"/>
          <p:cNvCxnSpPr>
            <a:stCxn id="6" idx="3"/>
            <a:endCxn id="9" idx="1"/>
          </p:cNvCxnSpPr>
          <p:nvPr/>
        </p:nvCxnSpPr>
        <p:spPr>
          <a:xfrm flipV="1">
            <a:off x="2335427" y="3676135"/>
            <a:ext cx="6337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81563" y="3671050"/>
            <a:ext cx="633748" cy="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911786" y="3665965"/>
            <a:ext cx="633748" cy="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362372" y="3930962"/>
            <a:ext cx="9531" cy="489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06676" y="3399137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pt-PT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881274" y="3392198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endParaRPr lang="pt-PT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8371903" y="4193751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pt-PT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857731" y="3396593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732441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59243"/>
          </a:xfrm>
        </p:spPr>
        <p:txBody>
          <a:bodyPr>
            <a:normAutofit fontScale="90000"/>
          </a:bodyPr>
          <a:lstStyle/>
          <a:p>
            <a:r>
              <a:rPr lang="pt-PT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pt-PT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.2. Diagrama de Caso de Uso Mercadoria</a:t>
            </a:r>
            <a:r>
              <a:rPr lang="pt-PT" b="1" dirty="0"/>
              <a:t/>
            </a:r>
            <a:br>
              <a:rPr lang="pt-PT" b="1" dirty="0"/>
            </a:b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z="1800" dirty="0" smtClean="0"/>
              <a:t>Victor Tesoura Júnior | Portos de Maputo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/>
              <a:t>9</a:t>
            </a:r>
          </a:p>
        </p:txBody>
      </p:sp>
      <p:pic>
        <p:nvPicPr>
          <p:cNvPr id="16" name="Content Placeholder 15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5522" t="7530" r="22389" b="4936"/>
          <a:stretch/>
        </p:blipFill>
        <p:spPr bwMode="auto">
          <a:xfrm>
            <a:off x="1444488" y="1359243"/>
            <a:ext cx="7146176" cy="46827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83429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4858" y="706733"/>
            <a:ext cx="10058400" cy="763721"/>
          </a:xfrm>
        </p:spPr>
        <p:txBody>
          <a:bodyPr/>
          <a:lstStyle/>
          <a:p>
            <a:r>
              <a:rPr lang="pt-P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Apresentação do Sistema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36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733167"/>
            <a:ext cx="8596668" cy="1320800"/>
          </a:xfrm>
        </p:spPr>
        <p:txBody>
          <a:bodyPr/>
          <a:lstStyle/>
          <a:p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pt-P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Conclusão e Recomendações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93324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pt-PT" sz="2800" dirty="0"/>
              <a:t>Espera-se que com a implementação do Sistema de Gestão Portuário nos Portos de Maputo, mude </a:t>
            </a:r>
            <a:r>
              <a:rPr lang="pt-PT" sz="2800" dirty="0" smtClean="0"/>
              <a:t>para </a:t>
            </a:r>
            <a:r>
              <a:rPr lang="pt-PT" sz="2800" dirty="0"/>
              <a:t>melhor e aumente a gestão das instituições que o usarem.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z="1800" dirty="0" smtClean="0"/>
              <a:t>Victor Tesoura Júnior | Portos de Maputo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 smtClean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78953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1751" y="2895332"/>
            <a:ext cx="10058400" cy="1450757"/>
          </a:xfrm>
        </p:spPr>
        <p:txBody>
          <a:bodyPr/>
          <a:lstStyle/>
          <a:p>
            <a:pPr algn="ctr"/>
            <a:r>
              <a:rPr lang="pt-P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Obrigado pela atenção!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22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7924"/>
          </a:xfrm>
        </p:spPr>
        <p:txBody>
          <a:bodyPr>
            <a:normAutofit/>
          </a:bodyPr>
          <a:lstStyle/>
          <a:p>
            <a:pPr algn="just"/>
            <a:r>
              <a:rPr lang="pt-PT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  <a:endParaRPr lang="pt-PT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07523"/>
            <a:ext cx="8596668" cy="5066271"/>
          </a:xfrm>
        </p:spPr>
        <p:txBody>
          <a:bodyPr>
            <a:normAutofit lnSpcReduction="10000"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pt-PT" sz="3000" dirty="0" smtClean="0">
                <a:cs typeface="Times New Roman" panose="02020603050405020304" pitchFamily="18" charset="0"/>
              </a:rPr>
              <a:t>Introdução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pt-PT" sz="3000" dirty="0" smtClean="0">
                <a:cs typeface="Times New Roman" panose="02020603050405020304" pitchFamily="18" charset="0"/>
              </a:rPr>
              <a:t>Objetivos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pt-PT" sz="3000" dirty="0" smtClean="0">
                <a:cs typeface="Times New Roman" panose="02020603050405020304" pitchFamily="18" charset="0"/>
              </a:rPr>
              <a:t>Metodologia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pt-PT" sz="3000" dirty="0" smtClean="0">
                <a:cs typeface="Times New Roman" panose="02020603050405020304" pitchFamily="18" charset="0"/>
              </a:rPr>
              <a:t>Situação Atual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pt-PT" sz="3000" dirty="0" smtClean="0">
                <a:cs typeface="Times New Roman" panose="02020603050405020304" pitchFamily="18" charset="0"/>
              </a:rPr>
              <a:t>Principais Funções do Sistema Proposto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pt-PT" sz="3000" dirty="0">
                <a:cs typeface="Times New Roman" panose="02020603050405020304" pitchFamily="18" charset="0"/>
              </a:rPr>
              <a:t>Modelação de Dados</a:t>
            </a:r>
            <a:endParaRPr lang="pt-PT" sz="3000" dirty="0" smtClean="0"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pt-PT" sz="3000" dirty="0" smtClean="0">
                <a:cs typeface="Times New Roman" panose="02020603050405020304" pitchFamily="18" charset="0"/>
              </a:rPr>
              <a:t>Apresentação</a:t>
            </a:r>
            <a:r>
              <a:rPr lang="en-US" sz="3000" dirty="0" smtClean="0">
                <a:cs typeface="Times New Roman" panose="02020603050405020304" pitchFamily="18" charset="0"/>
              </a:rPr>
              <a:t> do Sistema</a:t>
            </a:r>
            <a:endParaRPr lang="pt-PT" sz="3000" dirty="0" smtClean="0"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pt-PT" sz="3000" dirty="0" smtClean="0">
                <a:cs typeface="Times New Roman" panose="02020603050405020304" pitchFamily="18" charset="0"/>
              </a:rPr>
              <a:t>Conclusão e Recomendações</a:t>
            </a:r>
          </a:p>
          <a:p>
            <a:endParaRPr lang="pt-P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0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6642"/>
          </a:xfrm>
        </p:spPr>
        <p:txBody>
          <a:bodyPr>
            <a:normAutofit/>
          </a:bodyPr>
          <a:lstStyle/>
          <a:p>
            <a:r>
              <a:rPr lang="pt-PT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Introdução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8920" y="1499745"/>
            <a:ext cx="9530367" cy="4326466"/>
          </a:xfrm>
        </p:spPr>
        <p:txBody>
          <a:bodyPr>
            <a:noAutofit/>
          </a:bodyPr>
          <a:lstStyle/>
          <a:p>
            <a:pPr marL="400050" lvl="1" indent="0" algn="just">
              <a:buNone/>
            </a:pPr>
            <a:r>
              <a:rPr lang="pt-PT" sz="2800" dirty="0" smtClean="0"/>
              <a:t>Moçambique  é responsável </a:t>
            </a:r>
            <a:r>
              <a:rPr lang="pt-PT" sz="2800" dirty="0"/>
              <a:t>por 50</a:t>
            </a:r>
            <a:r>
              <a:rPr lang="pt-PT" sz="2800" dirty="0" smtClean="0"/>
              <a:t>% das </a:t>
            </a:r>
            <a:r>
              <a:rPr lang="pt-PT" sz="2800" dirty="0"/>
              <a:t>entradas e saídas de </a:t>
            </a:r>
            <a:r>
              <a:rPr lang="pt-PT" sz="2800" dirty="0" smtClean="0"/>
              <a:t>mercadorias na africa austral por </a:t>
            </a:r>
            <a:r>
              <a:rPr lang="pt-PT" sz="2800" smtClean="0"/>
              <a:t>meios marítimos.</a:t>
            </a:r>
            <a:endParaRPr lang="pt-PT" sz="2800" dirty="0" smtClean="0"/>
          </a:p>
          <a:p>
            <a:pPr marL="400050" lvl="1" indent="0" algn="just">
              <a:buNone/>
            </a:pPr>
            <a:r>
              <a:rPr lang="pt-PT" sz="2800" dirty="0" smtClean="0"/>
              <a:t>Assim</a:t>
            </a:r>
            <a:r>
              <a:rPr lang="en-US" sz="2800" dirty="0" smtClean="0"/>
              <a:t> </a:t>
            </a:r>
            <a:r>
              <a:rPr lang="pt-PT" sz="2800" dirty="0" smtClean="0"/>
              <a:t>sendo</a:t>
            </a:r>
            <a:r>
              <a:rPr lang="en-US" sz="2800" dirty="0" smtClean="0"/>
              <a:t>, </a:t>
            </a:r>
            <a:r>
              <a:rPr lang="pt-PT" sz="2800" dirty="0" smtClean="0"/>
              <a:t>houve</a:t>
            </a:r>
            <a:r>
              <a:rPr lang="en-US" sz="2800" dirty="0" smtClean="0"/>
              <a:t> </a:t>
            </a:r>
            <a:r>
              <a:rPr lang="pt-PT" sz="2800" dirty="0" smtClean="0"/>
              <a:t>necessidade</a:t>
            </a:r>
            <a:r>
              <a:rPr lang="en-US" sz="2800" dirty="0" smtClean="0"/>
              <a:t> de se criar um Sistema </a:t>
            </a:r>
            <a:r>
              <a:rPr lang="pt-PT" sz="2800" dirty="0" smtClean="0"/>
              <a:t>informático</a:t>
            </a:r>
            <a:r>
              <a:rPr lang="en-US" sz="2800" dirty="0" smtClean="0"/>
              <a:t> para </a:t>
            </a:r>
            <a:r>
              <a:rPr lang="pt-PT" sz="2800" dirty="0" smtClean="0"/>
              <a:t>fazer</a:t>
            </a:r>
            <a:r>
              <a:rPr lang="en-US" sz="2800" dirty="0" smtClean="0"/>
              <a:t> a </a:t>
            </a:r>
            <a:r>
              <a:rPr lang="pt-PT" sz="2800" dirty="0" smtClean="0"/>
              <a:t>gestão</a:t>
            </a:r>
            <a:r>
              <a:rPr lang="en-US" sz="2800" dirty="0" smtClean="0"/>
              <a:t> dos </a:t>
            </a:r>
            <a:r>
              <a:rPr lang="pt-PT" sz="2800" dirty="0" smtClean="0"/>
              <a:t>mesmos</a:t>
            </a:r>
            <a:r>
              <a:rPr lang="en-US" sz="2800" dirty="0" smtClean="0"/>
              <a:t>. </a:t>
            </a:r>
            <a:endParaRPr lang="pt-PT" sz="2800" dirty="0"/>
          </a:p>
          <a:p>
            <a:pPr algn="just">
              <a:lnSpc>
                <a:spcPct val="170000"/>
              </a:lnSpc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/>
              <a:t>Victor Tesoura Júnior | </a:t>
            </a:r>
            <a:r>
              <a:rPr lang="pt-PT" sz="1800" dirty="0" smtClean="0"/>
              <a:t>Portos</a:t>
            </a:r>
            <a:r>
              <a:rPr lang="en-US" sz="1800" dirty="0" smtClean="0"/>
              <a:t> de Maputo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830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79622"/>
            <a:ext cx="10478346" cy="778475"/>
          </a:xfrm>
        </p:spPr>
        <p:txBody>
          <a:bodyPr>
            <a:normAutofit/>
          </a:bodyPr>
          <a:lstStyle/>
          <a:p>
            <a:r>
              <a:rPr lang="pt-PT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Objetivos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58097"/>
            <a:ext cx="8596668" cy="4324865"/>
          </a:xfrm>
        </p:spPr>
        <p:txBody>
          <a:bodyPr/>
          <a:lstStyle/>
          <a:p>
            <a:pPr marL="0" indent="0" algn="just">
              <a:buNone/>
            </a:pPr>
            <a:r>
              <a:rPr lang="pt-PT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2.1.</a:t>
            </a:r>
            <a:r>
              <a:rPr lang="pt-PT" sz="4000" dirty="0" smtClean="0"/>
              <a:t> </a:t>
            </a:r>
            <a:r>
              <a:rPr lang="pt-PT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Geral:</a:t>
            </a:r>
            <a:endParaRPr lang="en-US" sz="4000" b="1" dirty="0" smtClean="0"/>
          </a:p>
          <a:p>
            <a:r>
              <a:rPr lang="pt-P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800" dirty="0"/>
              <a:t>Desenvolver um Sistema de Gestão de Terminal Portuário (importação</a:t>
            </a:r>
            <a:r>
              <a:rPr lang="pt-PT" sz="2800" dirty="0" smtClean="0"/>
              <a:t>)</a:t>
            </a:r>
          </a:p>
          <a:p>
            <a:pPr lvl="0"/>
            <a:endParaRPr lang="pt-PT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b="1" dirty="0"/>
          </a:p>
          <a:p>
            <a:pPr marL="0" indent="0">
              <a:buNone/>
            </a:pPr>
            <a:endParaRPr lang="pt-PT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z="1800" dirty="0" smtClean="0"/>
              <a:t>Victor Tesoura Júnior | Portos de Maputo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31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724616"/>
            <a:ext cx="10478346" cy="912001"/>
          </a:xfrm>
        </p:spPr>
        <p:txBody>
          <a:bodyPr>
            <a:normAutofit/>
          </a:bodyPr>
          <a:lstStyle/>
          <a:p>
            <a:r>
              <a:rPr lang="pt-PT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Objetivos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45741"/>
            <a:ext cx="8596668" cy="4238367"/>
          </a:xfrm>
        </p:spPr>
        <p:txBody>
          <a:bodyPr/>
          <a:lstStyle/>
          <a:p>
            <a:pPr marL="0" indent="0" algn="just">
              <a:buNone/>
            </a:pPr>
            <a:r>
              <a:rPr lang="pt-PT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2.2.</a:t>
            </a:r>
            <a:r>
              <a:rPr lang="pt-PT" sz="4000" dirty="0" smtClean="0"/>
              <a:t> </a:t>
            </a:r>
            <a:r>
              <a:rPr lang="pt-PT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Específicos:</a:t>
            </a:r>
          </a:p>
          <a:p>
            <a:pPr lvl="0"/>
            <a:r>
              <a:rPr lang="pt-PT" sz="2800" dirty="0" smtClean="0"/>
              <a:t>Analisar </a:t>
            </a:r>
            <a:r>
              <a:rPr lang="pt-PT" sz="2800" dirty="0"/>
              <a:t>o funcionamento dos portos;</a:t>
            </a:r>
          </a:p>
          <a:p>
            <a:pPr lvl="0"/>
            <a:r>
              <a:rPr lang="pt-PT" sz="2800" dirty="0"/>
              <a:t>Identificar os problemas do sistema atual;</a:t>
            </a:r>
          </a:p>
          <a:p>
            <a:pPr lvl="0"/>
            <a:r>
              <a:rPr lang="pt-PT" sz="2800" dirty="0"/>
              <a:t>Solucionar os problemas;</a:t>
            </a:r>
          </a:p>
          <a:p>
            <a:pPr lvl="0"/>
            <a:r>
              <a:rPr lang="pt-PT" sz="2800" dirty="0"/>
              <a:t>Desenvolver a solução </a:t>
            </a:r>
            <a:r>
              <a:rPr lang="pt-PT" sz="2800" dirty="0" smtClean="0"/>
              <a:t>proposta.</a:t>
            </a:r>
            <a:endParaRPr lang="pt-PT" sz="28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b="1" dirty="0"/>
          </a:p>
          <a:p>
            <a:pPr marL="0" indent="0">
              <a:buNone/>
            </a:pPr>
            <a:endParaRPr lang="pt-PT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z="1800" dirty="0" smtClean="0"/>
              <a:t>Victor Tesoura Júnior | Portos de Maputo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8178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720811"/>
            <a:ext cx="8596668" cy="1320800"/>
          </a:xfrm>
        </p:spPr>
        <p:txBody>
          <a:bodyPr>
            <a:normAutofit/>
          </a:bodyPr>
          <a:lstStyle/>
          <a:p>
            <a:r>
              <a:rPr lang="pt-PT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Metodologia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29492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800" dirty="0">
                <a:cs typeface="Times New Roman" panose="02020603050405020304" pitchFamily="18" charset="0"/>
              </a:rPr>
              <a:t>A elaboração deste trabalho obedeceu </a:t>
            </a:r>
            <a:r>
              <a:rPr lang="pt-PT" sz="2800" dirty="0" smtClean="0">
                <a:cs typeface="Times New Roman" panose="02020603050405020304" pitchFamily="18" charset="0"/>
              </a:rPr>
              <a:t>as seguintes </a:t>
            </a:r>
            <a:r>
              <a:rPr lang="pt-PT" sz="2800" dirty="0">
                <a:cs typeface="Times New Roman" panose="02020603050405020304" pitchFamily="18" charset="0"/>
              </a:rPr>
              <a:t>fases:</a:t>
            </a:r>
            <a:endParaRPr lang="en-US" sz="2800" dirty="0"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sz="2800" dirty="0" smtClean="0">
                <a:cs typeface="Times New Roman" panose="02020603050405020304" pitchFamily="18" charset="0"/>
              </a:rPr>
              <a:t> Definição dos </a:t>
            </a:r>
            <a:r>
              <a:rPr lang="pt-PT" sz="2800" dirty="0" smtClean="0">
                <a:cs typeface="Times New Roman" panose="02020603050405020304" pitchFamily="18" charset="0"/>
              </a:rPr>
              <a:t>problemas;</a:t>
            </a:r>
            <a:endParaRPr lang="pt-PT" sz="2800" dirty="0" smtClean="0"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sz="2800" dirty="0">
                <a:cs typeface="Times New Roman" panose="02020603050405020304" pitchFamily="18" charset="0"/>
              </a:rPr>
              <a:t> </a:t>
            </a:r>
            <a:r>
              <a:rPr lang="pt-PT" sz="2800" dirty="0" smtClean="0">
                <a:cs typeface="Times New Roman" panose="02020603050405020304" pitchFamily="18" charset="0"/>
              </a:rPr>
              <a:t>Recolha de informações;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sz="2800" dirty="0" smtClean="0">
                <a:cs typeface="Times New Roman" panose="02020603050405020304" pitchFamily="18" charset="0"/>
              </a:rPr>
              <a:t> Desenvolvimento do Sistema.</a:t>
            </a:r>
            <a:endParaRPr lang="en-US" sz="2800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/>
              <a:t>Victor Tesoura Júnior | </a:t>
            </a:r>
            <a:r>
              <a:rPr lang="pt-PT" sz="1800" dirty="0" smtClean="0"/>
              <a:t>Portos</a:t>
            </a:r>
            <a:r>
              <a:rPr lang="en-US" sz="1800" dirty="0" smtClean="0"/>
              <a:t> </a:t>
            </a:r>
            <a:r>
              <a:rPr lang="en-US" sz="1800" dirty="0"/>
              <a:t>de </a:t>
            </a:r>
            <a:r>
              <a:rPr lang="en-US" sz="1800" dirty="0" smtClean="0"/>
              <a:t>Maputo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3102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733167"/>
            <a:ext cx="8596668" cy="1320800"/>
          </a:xfrm>
        </p:spPr>
        <p:txBody>
          <a:bodyPr>
            <a:normAutofit/>
          </a:bodyPr>
          <a:lstStyle/>
          <a:p>
            <a:pPr algn="just"/>
            <a:r>
              <a:rPr lang="pt-PT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Situação Actual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56951"/>
            <a:ext cx="8596668" cy="4385557"/>
          </a:xfrm>
        </p:spPr>
        <p:txBody>
          <a:bodyPr>
            <a:normAutofit/>
          </a:bodyPr>
          <a:lstStyle/>
          <a:p>
            <a:r>
              <a:rPr lang="pt-PT" sz="2800" dirty="0"/>
              <a:t>As operações </a:t>
            </a:r>
            <a:r>
              <a:rPr lang="pt-PT" sz="2800" dirty="0" smtClean="0"/>
              <a:t>são </a:t>
            </a:r>
            <a:r>
              <a:rPr lang="pt-PT" sz="2800" dirty="0"/>
              <a:t>armazenadas em </a:t>
            </a:r>
            <a:r>
              <a:rPr lang="pt-PT" sz="2800" dirty="0" smtClean="0"/>
              <a:t>livros;</a:t>
            </a:r>
            <a:endParaRPr lang="pt-PT" sz="2800" dirty="0"/>
          </a:p>
          <a:p>
            <a:r>
              <a:rPr lang="pt-PT" sz="2800" dirty="0"/>
              <a:t>As requisições de permissão </a:t>
            </a:r>
            <a:r>
              <a:rPr lang="pt-PT" sz="2800" dirty="0" smtClean="0"/>
              <a:t>são</a:t>
            </a:r>
            <a:r>
              <a:rPr lang="pt-PT" sz="2800" dirty="0" smtClean="0"/>
              <a:t> feitas </a:t>
            </a:r>
            <a:r>
              <a:rPr lang="pt-PT" sz="2800" dirty="0"/>
              <a:t>por emails, </a:t>
            </a:r>
            <a:r>
              <a:rPr lang="pt-PT" sz="2800" dirty="0" smtClean="0"/>
              <a:t>cartas e </a:t>
            </a:r>
            <a:r>
              <a:rPr lang="pt-PT" sz="2800" dirty="0"/>
              <a:t>chamadas </a:t>
            </a:r>
            <a:r>
              <a:rPr lang="pt-PT" sz="2800" dirty="0" smtClean="0"/>
              <a:t>telefónicas;</a:t>
            </a:r>
          </a:p>
          <a:p>
            <a:r>
              <a:rPr lang="pt-PT" sz="2800" dirty="0" smtClean="0"/>
              <a:t>Não há controle dos meios disponíveis e a caminho.</a:t>
            </a:r>
            <a:endParaRPr lang="pt-PT" sz="2800" dirty="0"/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z="1800" dirty="0" smtClean="0"/>
              <a:t>Victor Tesoura Júnior | Portos de Maputo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2461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269856" cy="749643"/>
          </a:xfrm>
        </p:spPr>
        <p:txBody>
          <a:bodyPr>
            <a:normAutofit/>
          </a:bodyPr>
          <a:lstStyle/>
          <a:p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P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Principais Funções do Sistema Proposto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0389"/>
            <a:ext cx="8596668" cy="4780974"/>
          </a:xfrm>
        </p:spPr>
        <p:txBody>
          <a:bodyPr>
            <a:normAutofit fontScale="92500"/>
          </a:bodyPr>
          <a:lstStyle/>
          <a:p>
            <a:pPr lvl="0">
              <a:lnSpc>
                <a:spcPct val="110000"/>
              </a:lnSpc>
            </a:pPr>
            <a:r>
              <a:rPr lang="pt-PT" sz="2800" dirty="0" smtClean="0"/>
              <a:t>Fornecer </a:t>
            </a:r>
            <a:r>
              <a:rPr lang="pt-PT" sz="2800" dirty="0"/>
              <a:t>previsão de chegada de navios e cargas;</a:t>
            </a:r>
          </a:p>
          <a:p>
            <a:pPr lvl="0">
              <a:lnSpc>
                <a:spcPct val="110000"/>
              </a:lnSpc>
            </a:pPr>
            <a:r>
              <a:rPr lang="pt-PT" sz="2800" dirty="0"/>
              <a:t>Programar e controlar operações (terra/navio);</a:t>
            </a:r>
          </a:p>
          <a:p>
            <a:pPr lvl="0">
              <a:lnSpc>
                <a:spcPct val="110000"/>
              </a:lnSpc>
            </a:pPr>
            <a:r>
              <a:rPr lang="pt-PT" sz="2800" dirty="0"/>
              <a:t>Registar todas as movimentações de cargas;</a:t>
            </a:r>
          </a:p>
          <a:p>
            <a:pPr lvl="0">
              <a:lnSpc>
                <a:spcPct val="110000"/>
              </a:lnSpc>
            </a:pPr>
            <a:r>
              <a:rPr lang="pt-PT" sz="2800" dirty="0"/>
              <a:t>Controlar a entrada e saída de </a:t>
            </a:r>
            <a:r>
              <a:rPr lang="pt-PT" sz="2800" dirty="0" smtClean="0"/>
              <a:t>carga</a:t>
            </a:r>
            <a:r>
              <a:rPr lang="pt-PT" sz="2800" dirty="0"/>
              <a:t> </a:t>
            </a:r>
            <a:r>
              <a:rPr lang="pt-PT" sz="2800" dirty="0" smtClean="0"/>
              <a:t>e equipamentos;</a:t>
            </a:r>
            <a:endParaRPr lang="pt-PT" sz="2800" dirty="0"/>
          </a:p>
          <a:p>
            <a:pPr lvl="0">
              <a:lnSpc>
                <a:spcPct val="110000"/>
              </a:lnSpc>
            </a:pPr>
            <a:r>
              <a:rPr lang="pt-PT" sz="2800" dirty="0"/>
              <a:t>Informar sobre operações em andamento;</a:t>
            </a:r>
          </a:p>
          <a:p>
            <a:pPr lvl="0">
              <a:lnSpc>
                <a:spcPct val="110000"/>
              </a:lnSpc>
            </a:pPr>
            <a:r>
              <a:rPr lang="pt-PT" sz="2800" dirty="0"/>
              <a:t>Calculo automático dos preços de permanecia, bem como multas e prazos;</a:t>
            </a:r>
          </a:p>
          <a:p>
            <a:pPr lvl="0">
              <a:lnSpc>
                <a:spcPct val="110000"/>
              </a:lnSpc>
            </a:pPr>
            <a:r>
              <a:rPr lang="pt-PT" sz="2800" dirty="0"/>
              <a:t> Programação previa de recebimentos e entregas de </a:t>
            </a:r>
            <a:r>
              <a:rPr lang="pt-PT" sz="2800" dirty="0" smtClean="0"/>
              <a:t>carga.</a:t>
            </a:r>
            <a:endParaRPr lang="pt-PT" sz="2800" dirty="0"/>
          </a:p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z="1800" dirty="0" smtClean="0"/>
              <a:t>Victor Tesoura Júnior | Portos de Maputo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70483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643"/>
          </a:xfrm>
        </p:spPr>
        <p:txBody>
          <a:bodyPr>
            <a:normAutofit fontScale="90000"/>
          </a:bodyPr>
          <a:lstStyle/>
          <a:p>
            <a:r>
              <a:rPr lang="pt-PT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pt-PT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PT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Modelação de Dados</a:t>
            </a:r>
            <a:r>
              <a:rPr lang="pt-PT" b="1" dirty="0"/>
              <a:t/>
            </a:r>
            <a:br>
              <a:rPr lang="pt-PT" b="1" dirty="0"/>
            </a:b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0389"/>
            <a:ext cx="8596668" cy="47809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sz="2800" dirty="0" smtClean="0"/>
              <a:t>é </a:t>
            </a:r>
            <a:r>
              <a:rPr lang="pt-PT" sz="2800" dirty="0"/>
              <a:t>um </a:t>
            </a:r>
            <a:r>
              <a:rPr lang="pt-PT" sz="2800" dirty="0" smtClean="0"/>
              <a:t>mecanismo, </a:t>
            </a:r>
            <a:r>
              <a:rPr lang="pt-PT" sz="2800" dirty="0"/>
              <a:t>baseado no conceito de que o mundo real é constituído por conjunto de objetos chamados de entidades e pelo conjunto de relacionamentos entre estes objetos.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z="1800" dirty="0" smtClean="0"/>
              <a:t>Victor Tesoura Júnior | Portos de Maputo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10902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3946</TotalTime>
  <Words>435</Words>
  <Application>Microsoft Office PowerPoint</Application>
  <PresentationFormat>Widescreen</PresentationFormat>
  <Paragraphs>83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Sistema de Gestão de Terminal Portuário </vt:lpstr>
      <vt:lpstr>Índice</vt:lpstr>
      <vt:lpstr>1. Introdução</vt:lpstr>
      <vt:lpstr>2. Objetivos</vt:lpstr>
      <vt:lpstr>2. Objetivos</vt:lpstr>
      <vt:lpstr>3. Metodologia</vt:lpstr>
      <vt:lpstr>4. Situação Actual</vt:lpstr>
      <vt:lpstr>5. Principais Funções do Sistema Proposto</vt:lpstr>
      <vt:lpstr>6. Modelação de Dados </vt:lpstr>
      <vt:lpstr>6.1. Principais Atributos </vt:lpstr>
      <vt:lpstr>6.2. Diagrama de Caso de Uso Mercadoria </vt:lpstr>
      <vt:lpstr>7. Apresentação do Sistema</vt:lpstr>
      <vt:lpstr>8. Conclusão e Recomendações</vt:lpstr>
      <vt:lpstr>Obrigado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Gestão de Stock</dc:title>
  <dc:creator>Abiezer</dc:creator>
  <cp:lastModifiedBy>Victor Tesoura</cp:lastModifiedBy>
  <cp:revision>94</cp:revision>
  <dcterms:created xsi:type="dcterms:W3CDTF">2017-02-01T07:26:03Z</dcterms:created>
  <dcterms:modified xsi:type="dcterms:W3CDTF">2018-10-01T12:38:22Z</dcterms:modified>
</cp:coreProperties>
</file>