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8" r:id="rId2"/>
    <p:sldId id="281" r:id="rId3"/>
    <p:sldId id="309" r:id="rId4"/>
    <p:sldId id="306" r:id="rId5"/>
    <p:sldId id="311" r:id="rId6"/>
    <p:sldId id="315" r:id="rId7"/>
    <p:sldId id="307" r:id="rId8"/>
    <p:sldId id="308" r:id="rId9"/>
    <p:sldId id="312" r:id="rId10"/>
    <p:sldId id="313" r:id="rId11"/>
    <p:sldId id="314" r:id="rId12"/>
    <p:sldId id="310" r:id="rId13"/>
    <p:sldId id="316" r:id="rId14"/>
    <p:sldId id="29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8D7"/>
    <a:srgbClr val="E1E1E1"/>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9648" autoAdjust="0"/>
  </p:normalViewPr>
  <p:slideViewPr>
    <p:cSldViewPr snapToGrid="0" showGuides="1">
      <p:cViewPr varScale="1">
        <p:scale>
          <a:sx n="77" d="100"/>
          <a:sy n="77" d="100"/>
        </p:scale>
        <p:origin x="102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t>‹#›</a:t>
            </a:fld>
            <a:endParaRPr lang="zh-CN" altLang="en-US"/>
          </a:p>
        </p:txBody>
      </p:sp>
    </p:spTree>
    <p:extLst>
      <p:ext uri="{BB962C8B-B14F-4D97-AF65-F5344CB8AC3E}">
        <p14:creationId xmlns:p14="http://schemas.microsoft.com/office/powerpoint/2010/main" val="137208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a:t>
            </a:fld>
            <a:endParaRPr lang="zh-CN" altLang="en-US"/>
          </a:p>
        </p:txBody>
      </p:sp>
    </p:spTree>
    <p:extLst>
      <p:ext uri="{BB962C8B-B14F-4D97-AF65-F5344CB8AC3E}">
        <p14:creationId xmlns:p14="http://schemas.microsoft.com/office/powerpoint/2010/main" val="3197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10</a:t>
            </a:fld>
            <a:endParaRPr lang="zh-CN" altLang="en-US"/>
          </a:p>
        </p:txBody>
      </p:sp>
    </p:spTree>
    <p:extLst>
      <p:ext uri="{BB962C8B-B14F-4D97-AF65-F5344CB8AC3E}">
        <p14:creationId xmlns:p14="http://schemas.microsoft.com/office/powerpoint/2010/main" val="1692865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11</a:t>
            </a:fld>
            <a:endParaRPr lang="zh-CN" altLang="en-US"/>
          </a:p>
        </p:txBody>
      </p:sp>
    </p:spTree>
    <p:extLst>
      <p:ext uri="{BB962C8B-B14F-4D97-AF65-F5344CB8AC3E}">
        <p14:creationId xmlns:p14="http://schemas.microsoft.com/office/powerpoint/2010/main" val="321169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12</a:t>
            </a:fld>
            <a:endParaRPr lang="zh-CN" altLang="en-US"/>
          </a:p>
        </p:txBody>
      </p:sp>
    </p:spTree>
    <p:extLst>
      <p:ext uri="{BB962C8B-B14F-4D97-AF65-F5344CB8AC3E}">
        <p14:creationId xmlns:p14="http://schemas.microsoft.com/office/powerpoint/2010/main" val="2861598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13</a:t>
            </a:fld>
            <a:endParaRPr lang="zh-CN" altLang="en-US"/>
          </a:p>
        </p:txBody>
      </p:sp>
    </p:spTree>
    <p:extLst>
      <p:ext uri="{BB962C8B-B14F-4D97-AF65-F5344CB8AC3E}">
        <p14:creationId xmlns:p14="http://schemas.microsoft.com/office/powerpoint/2010/main" val="162833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14</a:t>
            </a:fld>
            <a:endParaRPr lang="zh-CN" altLang="en-US"/>
          </a:p>
        </p:txBody>
      </p:sp>
    </p:spTree>
    <p:extLst>
      <p:ext uri="{BB962C8B-B14F-4D97-AF65-F5344CB8AC3E}">
        <p14:creationId xmlns:p14="http://schemas.microsoft.com/office/powerpoint/2010/main" val="36247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2</a:t>
            </a:fld>
            <a:endParaRPr lang="zh-CN" altLang="en-US"/>
          </a:p>
        </p:txBody>
      </p:sp>
    </p:spTree>
    <p:extLst>
      <p:ext uri="{BB962C8B-B14F-4D97-AF65-F5344CB8AC3E}">
        <p14:creationId xmlns:p14="http://schemas.microsoft.com/office/powerpoint/2010/main" val="200402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3</a:t>
            </a:fld>
            <a:endParaRPr lang="zh-CN" altLang="en-US"/>
          </a:p>
        </p:txBody>
      </p:sp>
    </p:spTree>
    <p:extLst>
      <p:ext uri="{BB962C8B-B14F-4D97-AF65-F5344CB8AC3E}">
        <p14:creationId xmlns:p14="http://schemas.microsoft.com/office/powerpoint/2010/main" val="199080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4</a:t>
            </a:fld>
            <a:endParaRPr lang="zh-CN" altLang="en-US"/>
          </a:p>
        </p:txBody>
      </p:sp>
    </p:spTree>
    <p:extLst>
      <p:ext uri="{BB962C8B-B14F-4D97-AF65-F5344CB8AC3E}">
        <p14:creationId xmlns:p14="http://schemas.microsoft.com/office/powerpoint/2010/main" val="3585863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5</a:t>
            </a:fld>
            <a:endParaRPr lang="zh-CN" altLang="en-US"/>
          </a:p>
        </p:txBody>
      </p:sp>
    </p:spTree>
    <p:extLst>
      <p:ext uri="{BB962C8B-B14F-4D97-AF65-F5344CB8AC3E}">
        <p14:creationId xmlns:p14="http://schemas.microsoft.com/office/powerpoint/2010/main" val="410294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6</a:t>
            </a:fld>
            <a:endParaRPr lang="zh-CN" altLang="en-US"/>
          </a:p>
        </p:txBody>
      </p:sp>
    </p:spTree>
    <p:extLst>
      <p:ext uri="{BB962C8B-B14F-4D97-AF65-F5344CB8AC3E}">
        <p14:creationId xmlns:p14="http://schemas.microsoft.com/office/powerpoint/2010/main" val="346383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7</a:t>
            </a:fld>
            <a:endParaRPr lang="zh-CN" altLang="en-US"/>
          </a:p>
        </p:txBody>
      </p:sp>
    </p:spTree>
    <p:extLst>
      <p:ext uri="{BB962C8B-B14F-4D97-AF65-F5344CB8AC3E}">
        <p14:creationId xmlns:p14="http://schemas.microsoft.com/office/powerpoint/2010/main" val="915059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8</a:t>
            </a:fld>
            <a:endParaRPr lang="zh-CN" altLang="en-US"/>
          </a:p>
        </p:txBody>
      </p:sp>
    </p:spTree>
    <p:extLst>
      <p:ext uri="{BB962C8B-B14F-4D97-AF65-F5344CB8AC3E}">
        <p14:creationId xmlns:p14="http://schemas.microsoft.com/office/powerpoint/2010/main" val="56989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9</a:t>
            </a:fld>
            <a:endParaRPr lang="zh-CN" altLang="en-US"/>
          </a:p>
        </p:txBody>
      </p:sp>
    </p:spTree>
    <p:extLst>
      <p:ext uri="{BB962C8B-B14F-4D97-AF65-F5344CB8AC3E}">
        <p14:creationId xmlns:p14="http://schemas.microsoft.com/office/powerpoint/2010/main" val="145533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96463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69809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49250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22858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94903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3289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7376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95252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83571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58159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87BCA0E-3945-47E9-A9AA-27ACE9347398}"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857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BCA0E-3945-47E9-A9AA-27ACE9347398}" type="datetimeFigureOut">
              <a:rPr lang="zh-CN" altLang="en-US" smtClean="0"/>
              <a:t>2019/4/15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64595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tags" Target="../tags/tag40.xml"/><Relationship Id="rId7" Type="http://schemas.openxmlformats.org/officeDocument/2006/relationships/image" Target="../media/image2.jpe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41.xml"/><Relationship Id="rId9" Type="http://schemas.openxmlformats.org/officeDocument/2006/relationships/image" Target="../media/image8.tmp"/></Relationships>
</file>

<file path=ppt/slides/_rels/slide11.xml.rels><?xml version="1.0" encoding="UTF-8" standalone="yes"?>
<Relationships xmlns="http://schemas.openxmlformats.org/package/2006/relationships"><Relationship Id="rId8" Type="http://schemas.openxmlformats.org/officeDocument/2006/relationships/image" Target="../media/image9.tmp"/><Relationship Id="rId3" Type="http://schemas.openxmlformats.org/officeDocument/2006/relationships/tags" Target="../tags/tag44.xml"/><Relationship Id="rId7" Type="http://schemas.openxmlformats.org/officeDocument/2006/relationships/image" Target="../media/image2.jpe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45.xml"/><Relationship Id="rId9" Type="http://schemas.openxmlformats.org/officeDocument/2006/relationships/image" Target="../media/image10.tmp"/></Relationships>
</file>

<file path=ppt/slides/_rels/slide12.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49.xml"/></Relationships>
</file>

<file path=ppt/slides/_rels/slide13.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2.jpe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53.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56.xml"/><Relationship Id="rId7" Type="http://schemas.openxmlformats.org/officeDocument/2006/relationships/notesSlide" Target="../notesSlides/notesSlide14.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Layout" Target="../slideLayouts/slideLayout7.xml"/><Relationship Id="rId5" Type="http://schemas.openxmlformats.org/officeDocument/2006/relationships/tags" Target="../tags/tag58.xml"/><Relationship Id="rId4" Type="http://schemas.openxmlformats.org/officeDocument/2006/relationships/tags" Target="../tags/tag57.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jpe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jpe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3.xml"/></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5.xml.rels><?xml version="1.0" encoding="UTF-8" standalone="yes"?>
<Relationships xmlns="http://schemas.openxmlformats.org/package/2006/relationships"><Relationship Id="rId8" Type="http://schemas.openxmlformats.org/officeDocument/2006/relationships/image" Target="../media/image3.tmp"/><Relationship Id="rId3" Type="http://schemas.openxmlformats.org/officeDocument/2006/relationships/tags" Target="../tags/tag20.xml"/><Relationship Id="rId7" Type="http://schemas.openxmlformats.org/officeDocument/2006/relationships/image" Target="../media/image2.jpe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6.xml.rels><?xml version="1.0" encoding="UTF-8" standalone="yes"?>
<Relationships xmlns="http://schemas.openxmlformats.org/package/2006/relationships"><Relationship Id="rId8" Type="http://schemas.openxmlformats.org/officeDocument/2006/relationships/image" Target="../media/image4.tmp"/><Relationship Id="rId3" Type="http://schemas.openxmlformats.org/officeDocument/2006/relationships/tags" Target="../tags/tag24.xml"/><Relationship Id="rId7" Type="http://schemas.openxmlformats.org/officeDocument/2006/relationships/image" Target="../media/image2.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5.xml"/><Relationship Id="rId9" Type="http://schemas.openxmlformats.org/officeDocument/2006/relationships/hyperlink" Target="https://github.com/txsun1997/Graduation/tree/master/materials" TargetMode="Externa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9.xml"/></Relationships>
</file>

<file path=ppt/slides/_rels/slide8.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jpe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33.xml"/></Relationships>
</file>

<file path=ppt/slides/_rels/slide9.xml.rels><?xml version="1.0" encoding="UTF-8" standalone="yes"?>
<Relationships xmlns="http://schemas.openxmlformats.org/package/2006/relationships"><Relationship Id="rId8" Type="http://schemas.openxmlformats.org/officeDocument/2006/relationships/image" Target="../media/image5.tmp"/><Relationship Id="rId3" Type="http://schemas.openxmlformats.org/officeDocument/2006/relationships/tags" Target="../tags/tag36.xml"/><Relationship Id="rId7" Type="http://schemas.openxmlformats.org/officeDocument/2006/relationships/image" Target="../media/image2.jpe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37.xml"/><Relationship Id="rId9"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5211" y="189980"/>
            <a:ext cx="2870282" cy="834695"/>
          </a:xfrm>
          <a:prstGeom prst="rect">
            <a:avLst/>
          </a:prstGeom>
        </p:spPr>
      </p:pic>
      <p:sp>
        <p:nvSpPr>
          <p:cNvPr id="3" name="PA_矩形 2"/>
          <p:cNvSpPr/>
          <p:nvPr>
            <p:custDataLst>
              <p:tags r:id="rId3"/>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4"/>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5"/>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30901B-08E6-40C4-839C-A2F3FDB430C9}"/>
              </a:ext>
            </a:extLst>
          </p:cNvPr>
          <p:cNvSpPr/>
          <p:nvPr/>
        </p:nvSpPr>
        <p:spPr>
          <a:xfrm>
            <a:off x="2115378" y="2525492"/>
            <a:ext cx="7924800" cy="646331"/>
          </a:xfrm>
          <a:prstGeom prst="rect">
            <a:avLst/>
          </a:prstGeom>
        </p:spPr>
        <p:txBody>
          <a:bodyPr wrap="square">
            <a:spAutoFit/>
          </a:bodyPr>
          <a:lstStyle/>
          <a:p>
            <a:pPr algn="ctr"/>
            <a:r>
              <a:rPr lang="zh-CN" altLang="en-US" sz="3600" dirty="0">
                <a:solidFill>
                  <a:schemeClr val="tx1">
                    <a:lumMod val="75000"/>
                    <a:lumOff val="25000"/>
                  </a:schemeClr>
                </a:solidFill>
                <a:latin typeface="黑体" panose="02010609060101010101" pitchFamily="49" charset="-122"/>
                <a:ea typeface="黑体" panose="02010609060101010101" pitchFamily="49" charset="-122"/>
              </a:rPr>
              <a:t>基于多任务学习的文本表示方法研究</a:t>
            </a:r>
          </a:p>
        </p:txBody>
      </p:sp>
      <p:sp>
        <p:nvSpPr>
          <p:cNvPr id="30" name="文本框 29">
            <a:extLst>
              <a:ext uri="{FF2B5EF4-FFF2-40B4-BE49-F238E27FC236}">
                <a16:creationId xmlns:a16="http://schemas.microsoft.com/office/drawing/2014/main" id="{DD8E72B6-F603-45AC-A00E-6D7979243064}"/>
              </a:ext>
            </a:extLst>
          </p:cNvPr>
          <p:cNvSpPr txBox="1"/>
          <p:nvPr/>
        </p:nvSpPr>
        <p:spPr>
          <a:xfrm>
            <a:off x="4523509" y="4832283"/>
            <a:ext cx="3108543" cy="830997"/>
          </a:xfrm>
          <a:prstGeom prst="rect">
            <a:avLst/>
          </a:prstGeom>
          <a:noFill/>
        </p:spPr>
        <p:txBody>
          <a:bodyPr wrap="none" rtlCol="0">
            <a:spAutoFit/>
          </a:bodyPr>
          <a:lstStyle/>
          <a:p>
            <a:pPr algn="ctr"/>
            <a:r>
              <a:rPr lang="zh-CN" altLang="en-US" sz="2400" dirty="0">
                <a:latin typeface="华文楷体" panose="02010600040101010101" pitchFamily="2" charset="-122"/>
                <a:ea typeface="华文楷体" panose="02010600040101010101" pitchFamily="2" charset="-122"/>
              </a:rPr>
              <a:t>孙天祥</a:t>
            </a:r>
            <a:endParaRPr lang="en-US" altLang="zh-CN" sz="2400" dirty="0">
              <a:latin typeface="华文楷体" panose="02010600040101010101" pitchFamily="2" charset="-122"/>
              <a:ea typeface="华文楷体" panose="02010600040101010101" pitchFamily="2" charset="-122"/>
            </a:endParaRPr>
          </a:p>
          <a:p>
            <a:pPr algn="ctr"/>
            <a:r>
              <a:rPr lang="en-US" altLang="zh-CN" sz="2400" dirty="0">
                <a:latin typeface="华文楷体" panose="02010600040101010101" pitchFamily="2" charset="-122"/>
                <a:ea typeface="华文楷体" panose="02010600040101010101" pitchFamily="2" charset="-122"/>
              </a:rPr>
              <a:t>txsun@stu.xidian.edu.cn</a:t>
            </a:r>
          </a:p>
        </p:txBody>
      </p:sp>
      <p:sp>
        <p:nvSpPr>
          <p:cNvPr id="8" name="矩形 7">
            <a:extLst>
              <a:ext uri="{FF2B5EF4-FFF2-40B4-BE49-F238E27FC236}">
                <a16:creationId xmlns:a16="http://schemas.microsoft.com/office/drawing/2014/main" id="{14FCBBAD-4BEA-46C3-AE65-1BBD1EF99F26}"/>
              </a:ext>
            </a:extLst>
          </p:cNvPr>
          <p:cNvSpPr/>
          <p:nvPr/>
        </p:nvSpPr>
        <p:spPr>
          <a:xfrm>
            <a:off x="1010058" y="2179958"/>
            <a:ext cx="9750705" cy="2190660"/>
          </a:xfrm>
          <a:prstGeom prst="rect">
            <a:avLst/>
          </a:prstGeom>
          <a:noFill/>
          <a:ln w="19050">
            <a:solidFill>
              <a:srgbClr val="C55A1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C2A69419-FB02-4EC0-9C9C-8F7EEDF3C5CD}"/>
              </a:ext>
            </a:extLst>
          </p:cNvPr>
          <p:cNvSpPr/>
          <p:nvPr/>
        </p:nvSpPr>
        <p:spPr>
          <a:xfrm>
            <a:off x="1010058" y="2179958"/>
            <a:ext cx="337930" cy="2190658"/>
          </a:xfrm>
          <a:prstGeom prst="rect">
            <a:avLst/>
          </a:prstGeom>
          <a:solidFill>
            <a:srgbClr val="C55A11"/>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文本框 32">
            <a:extLst>
              <a:ext uri="{FF2B5EF4-FFF2-40B4-BE49-F238E27FC236}">
                <a16:creationId xmlns:a16="http://schemas.microsoft.com/office/drawing/2014/main" id="{25F0CAF7-B2D8-4903-9F55-37A1AAE7EA69}"/>
              </a:ext>
            </a:extLst>
          </p:cNvPr>
          <p:cNvSpPr txBox="1"/>
          <p:nvPr/>
        </p:nvSpPr>
        <p:spPr>
          <a:xfrm>
            <a:off x="10598294" y="6252074"/>
            <a:ext cx="1521571" cy="461665"/>
          </a:xfrm>
          <a:prstGeom prst="rect">
            <a:avLst/>
          </a:prstGeom>
          <a:noFill/>
        </p:spPr>
        <p:txBody>
          <a:bodyPr wrap="none" rtlCol="0">
            <a:spAutoFit/>
          </a:bodyPr>
          <a:lstStyle/>
          <a:p>
            <a:pPr algn="ctr"/>
            <a:r>
              <a:rPr lang="en-US" altLang="zh-CN" sz="2400" dirty="0">
                <a:latin typeface="华文楷体" panose="02010600040101010101" pitchFamily="2" charset="-122"/>
                <a:ea typeface="华文楷体" panose="02010600040101010101" pitchFamily="2" charset="-122"/>
              </a:rPr>
              <a:t>2019</a:t>
            </a:r>
            <a:r>
              <a:rPr lang="zh-CN" altLang="en-US" sz="2400" dirty="0">
                <a:latin typeface="华文楷体" panose="02010600040101010101" pitchFamily="2" charset="-122"/>
                <a:ea typeface="华文楷体" panose="02010600040101010101" pitchFamily="2" charset="-122"/>
              </a:rPr>
              <a:t>年</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月</a:t>
            </a:r>
            <a:endParaRPr lang="en-US" altLang="zh-CN" sz="2400" dirty="0">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499C9E49-376C-47FF-A8FA-EF475D75D2CC}"/>
              </a:ext>
            </a:extLst>
          </p:cNvPr>
          <p:cNvSpPr txBox="1"/>
          <p:nvPr/>
        </p:nvSpPr>
        <p:spPr>
          <a:xfrm>
            <a:off x="1805609" y="3296943"/>
            <a:ext cx="8600688" cy="584775"/>
          </a:xfrm>
          <a:prstGeom prst="rect">
            <a:avLst/>
          </a:prstGeom>
          <a:noFill/>
        </p:spPr>
        <p:txBody>
          <a:bodyPr wrap="none" rtlCol="0">
            <a:spAutoFit/>
          </a:bodyPr>
          <a:lstStyle/>
          <a:p>
            <a:r>
              <a:rPr lang="en-US" altLang="zh-CN" sz="3200" dirty="0"/>
              <a:t>Language Representation with Multi-Task Learning</a:t>
            </a:r>
            <a:endParaRPr lang="zh-CN" altLang="en-US" sz="3200" dirty="0"/>
          </a:p>
        </p:txBody>
      </p:sp>
    </p:spTree>
    <p:custDataLst>
      <p:tags r:id="rId1"/>
    </p:custDataLst>
    <p:extLst>
      <p:ext uri="{BB962C8B-B14F-4D97-AF65-F5344CB8AC3E}">
        <p14:creationId xmlns:p14="http://schemas.microsoft.com/office/powerpoint/2010/main" val="2944085634"/>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MTL with Transformer</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F30DB10-849A-4A92-9190-5792830070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821" y="1823810"/>
            <a:ext cx="5302645" cy="3427060"/>
          </a:xfrm>
          <a:prstGeom prst="rect">
            <a:avLst/>
          </a:prstGeom>
        </p:spPr>
      </p:pic>
      <p:pic>
        <p:nvPicPr>
          <p:cNvPr id="11" name="图片 10">
            <a:extLst>
              <a:ext uri="{FF2B5EF4-FFF2-40B4-BE49-F238E27FC236}">
                <a16:creationId xmlns:a16="http://schemas.microsoft.com/office/drawing/2014/main" id="{3939C823-0514-4C1B-9F19-7C8C0BAB8D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1823810"/>
            <a:ext cx="5715286" cy="3427053"/>
          </a:xfrm>
          <a:prstGeom prst="rect">
            <a:avLst/>
          </a:prstGeom>
        </p:spPr>
      </p:pic>
    </p:spTree>
    <p:custDataLst>
      <p:tags r:id="rId1"/>
    </p:custDataLst>
    <p:extLst>
      <p:ext uri="{BB962C8B-B14F-4D97-AF65-F5344CB8AC3E}">
        <p14:creationId xmlns:p14="http://schemas.microsoft.com/office/powerpoint/2010/main" val="903799066"/>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Experiments</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F8EE8E7-BC1E-45F5-86B3-BEE67CE278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808" y="1294743"/>
            <a:ext cx="4443445" cy="5138775"/>
          </a:xfrm>
          <a:prstGeom prst="rect">
            <a:avLst/>
          </a:prstGeom>
        </p:spPr>
      </p:pic>
      <p:pic>
        <p:nvPicPr>
          <p:cNvPr id="9" name="图片 8">
            <a:extLst>
              <a:ext uri="{FF2B5EF4-FFF2-40B4-BE49-F238E27FC236}">
                <a16:creationId xmlns:a16="http://schemas.microsoft.com/office/drawing/2014/main" id="{EAF7FA68-5EDC-4BE1-955F-FCAAF5DDBB8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77701" y="1481225"/>
            <a:ext cx="5691229" cy="4833973"/>
          </a:xfrm>
          <a:prstGeom prst="rect">
            <a:avLst/>
          </a:prstGeom>
        </p:spPr>
      </p:pic>
    </p:spTree>
    <p:custDataLst>
      <p:tags r:id="rId1"/>
    </p:custDataLst>
    <p:extLst>
      <p:ext uri="{BB962C8B-B14F-4D97-AF65-F5344CB8AC3E}">
        <p14:creationId xmlns:p14="http://schemas.microsoft.com/office/powerpoint/2010/main" val="3929207600"/>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三、存在的问题与解决方案</a:t>
            </a:r>
          </a:p>
        </p:txBody>
      </p:sp>
      <p:sp>
        <p:nvSpPr>
          <p:cNvPr id="11" name="文本框 10">
            <a:extLst>
              <a:ext uri="{FF2B5EF4-FFF2-40B4-BE49-F238E27FC236}">
                <a16:creationId xmlns:a16="http://schemas.microsoft.com/office/drawing/2014/main" id="{7982F957-CE34-4724-A644-098701D857A9}"/>
              </a:ext>
            </a:extLst>
          </p:cNvPr>
          <p:cNvSpPr txBox="1"/>
          <p:nvPr/>
        </p:nvSpPr>
        <p:spPr>
          <a:xfrm>
            <a:off x="181821" y="1294743"/>
            <a:ext cx="11828358" cy="5201424"/>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存在的问题</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仅在文本分类任务上进行了实验</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提出的</a:t>
            </a:r>
            <a:r>
              <a:rPr lang="en-US" altLang="zh-CN" sz="2800" dirty="0">
                <a:latin typeface="华文楷体" panose="02010600040101010101" pitchFamily="2" charset="-122"/>
                <a:ea typeface="华文楷体" panose="02010600040101010101" pitchFamily="2" charset="-122"/>
              </a:rPr>
              <a:t>L-E</a:t>
            </a:r>
            <a:r>
              <a:rPr lang="zh-CN" altLang="en-US" sz="2800" dirty="0">
                <a:latin typeface="华文楷体" panose="02010600040101010101" pitchFamily="2" charset="-122"/>
                <a:ea typeface="华文楷体" panose="02010600040101010101" pitchFamily="2" charset="-122"/>
              </a:rPr>
              <a:t>共享模式没有达到预期效果</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使用的数据集规模较小</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解决方案</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在自然语言推理等</a:t>
            </a:r>
            <a:r>
              <a:rPr lang="zh-CN" altLang="en-US" sz="2800">
                <a:latin typeface="华文楷体" panose="02010600040101010101" pitchFamily="2" charset="-122"/>
                <a:ea typeface="华文楷体" panose="02010600040101010101" pitchFamily="2" charset="-122"/>
              </a:rPr>
              <a:t>其他经典</a:t>
            </a:r>
            <a:r>
              <a:rPr lang="en-US" altLang="zh-CN" sz="2800">
                <a:latin typeface="华文楷体" panose="02010600040101010101" pitchFamily="2" charset="-122"/>
                <a:ea typeface="华文楷体" panose="02010600040101010101" pitchFamily="2" charset="-122"/>
              </a:rPr>
              <a:t>NLP</a:t>
            </a:r>
            <a:r>
              <a:rPr lang="zh-CN" altLang="en-US" sz="2800">
                <a:latin typeface="华文楷体" panose="02010600040101010101" pitchFamily="2" charset="-122"/>
                <a:ea typeface="华文楷体" panose="02010600040101010101" pitchFamily="2" charset="-122"/>
              </a:rPr>
              <a:t>任务</a:t>
            </a:r>
            <a:r>
              <a:rPr lang="zh-CN" altLang="en-US" sz="2800" dirty="0">
                <a:latin typeface="华文楷体" panose="02010600040101010101" pitchFamily="2" charset="-122"/>
                <a:ea typeface="华文楷体" panose="02010600040101010101" pitchFamily="2" charset="-122"/>
              </a:rPr>
              <a:t>上实验</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改进坌圭坅共享模式，如为每个任务使用不同</a:t>
            </a:r>
            <a:r>
              <a:rPr lang="en-US" altLang="zh-CN" sz="2800" dirty="0">
                <a:latin typeface="华文楷体" panose="02010600040101010101" pitchFamily="2" charset="-122"/>
                <a:ea typeface="华文楷体" panose="02010600040101010101" pitchFamily="2" charset="-122"/>
              </a:rPr>
              <a:t>Query</a:t>
            </a:r>
            <a:r>
              <a:rPr lang="zh-CN" altLang="en-US" sz="2800" dirty="0">
                <a:latin typeface="华文楷体" panose="02010600040101010101" pitchFamily="2" charset="-122"/>
                <a:ea typeface="华文楷体" panose="02010600040101010101" pitchFamily="2" charset="-122"/>
              </a:rPr>
              <a:t>向量</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在不同规模的数据集上对模型进行更多测试</a:t>
            </a:r>
            <a:endParaRPr lang="en-US" altLang="zh-CN" sz="28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3622559143"/>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四、下一步计划</a:t>
            </a:r>
          </a:p>
        </p:txBody>
      </p:sp>
      <p:sp>
        <p:nvSpPr>
          <p:cNvPr id="11" name="文本框 10">
            <a:extLst>
              <a:ext uri="{FF2B5EF4-FFF2-40B4-BE49-F238E27FC236}">
                <a16:creationId xmlns:a16="http://schemas.microsoft.com/office/drawing/2014/main" id="{7982F957-CE34-4724-A644-098701D857A9}"/>
              </a:ext>
            </a:extLst>
          </p:cNvPr>
          <p:cNvSpPr txBox="1"/>
          <p:nvPr/>
        </p:nvSpPr>
        <p:spPr>
          <a:xfrm>
            <a:off x="181821" y="1294743"/>
            <a:ext cx="11828358" cy="3908762"/>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开始撰写毕业论文，完成背景知识和模型的介绍</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在</a:t>
            </a:r>
            <a:r>
              <a:rPr lang="en-US" altLang="zh-CN" sz="2800" dirty="0">
                <a:latin typeface="华文楷体" panose="02010600040101010101" pitchFamily="2" charset="-122"/>
                <a:ea typeface="华文楷体" panose="02010600040101010101" pitchFamily="2" charset="-122"/>
              </a:rPr>
              <a:t>GLUE</a:t>
            </a:r>
            <a:r>
              <a:rPr lang="zh-CN" altLang="en-US" sz="2800" dirty="0">
                <a:latin typeface="华文楷体" panose="02010600040101010101" pitchFamily="2" charset="-122"/>
                <a:ea typeface="华文楷体" panose="02010600040101010101" pitchFamily="2" charset="-122"/>
              </a:rPr>
              <a:t>等多任务基准数据集上使用更多样化的数据集和任务对模型进行测试</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试着对模型结构进行更细粒度的改进</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根据前两步的结果，完成毕业论文的实验部分及后续部分，并准备毕设答辩</a:t>
            </a:r>
            <a:endParaRPr lang="en-US" altLang="zh-CN" sz="28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499505429"/>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5211" y="189980"/>
            <a:ext cx="2870282" cy="834695"/>
          </a:xfrm>
          <a:prstGeom prst="rect">
            <a:avLst/>
          </a:prstGeom>
        </p:spPr>
      </p:pic>
      <p:sp>
        <p:nvSpPr>
          <p:cNvPr id="3" name="PA_矩形 2"/>
          <p:cNvSpPr/>
          <p:nvPr>
            <p:custDataLst>
              <p:tags r:id="rId3"/>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4"/>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5"/>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30901B-08E6-40C4-839C-A2F3FDB430C9}"/>
              </a:ext>
            </a:extLst>
          </p:cNvPr>
          <p:cNvSpPr/>
          <p:nvPr/>
        </p:nvSpPr>
        <p:spPr>
          <a:xfrm>
            <a:off x="4886740" y="2967335"/>
            <a:ext cx="2100470" cy="923330"/>
          </a:xfrm>
          <a:prstGeom prst="rect">
            <a:avLst/>
          </a:prstGeom>
        </p:spPr>
        <p:txBody>
          <a:bodyPr wrap="square">
            <a:spAutoFit/>
          </a:bodyPr>
          <a:lstStyle/>
          <a:p>
            <a:pPr algn="dist"/>
            <a:r>
              <a:rPr lang="en-US" altLang="zh-CN" sz="5400" dirty="0">
                <a:solidFill>
                  <a:schemeClr val="tx1">
                    <a:lumMod val="75000"/>
                    <a:lumOff val="25000"/>
                  </a:schemeClr>
                </a:solidFill>
                <a:latin typeface="华文楷体" panose="02010600040101010101" pitchFamily="2" charset="-122"/>
                <a:ea typeface="华文楷体" panose="02010600040101010101" pitchFamily="2" charset="-122"/>
              </a:rPr>
              <a:t>Q&amp;A</a:t>
            </a:r>
            <a:endParaRPr lang="zh-CN" altLang="en-US" sz="5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3423386161"/>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Outline</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C6BFFA9-EAFD-4EE0-B28B-57179435F72F}"/>
              </a:ext>
            </a:extLst>
          </p:cNvPr>
          <p:cNvSpPr txBox="1"/>
          <p:nvPr/>
        </p:nvSpPr>
        <p:spPr>
          <a:xfrm>
            <a:off x="181821" y="1294743"/>
            <a:ext cx="11828358" cy="2976649"/>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毕业设计完成情况</a:t>
            </a:r>
            <a:endParaRPr lang="en-US" altLang="zh-CN" sz="32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课题简介与实验结果</a:t>
            </a:r>
            <a:endParaRPr lang="en-US" altLang="zh-CN" sz="32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存在问题与解决方案</a:t>
            </a:r>
            <a:endParaRPr lang="en-US" altLang="zh-CN" sz="32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下一步计划</a:t>
            </a:r>
            <a:endParaRPr lang="en-US" altLang="zh-CN" sz="32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376054081"/>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一、毕业设计完成情况</a:t>
            </a:r>
          </a:p>
        </p:txBody>
      </p:sp>
      <p:sp>
        <p:nvSpPr>
          <p:cNvPr id="11" name="文本框 10">
            <a:extLst>
              <a:ext uri="{FF2B5EF4-FFF2-40B4-BE49-F238E27FC236}">
                <a16:creationId xmlns:a16="http://schemas.microsoft.com/office/drawing/2014/main" id="{7982F957-CE34-4724-A644-098701D857A9}"/>
              </a:ext>
            </a:extLst>
          </p:cNvPr>
          <p:cNvSpPr txBox="1"/>
          <p:nvPr/>
        </p:nvSpPr>
        <p:spPr>
          <a:xfrm>
            <a:off x="181821" y="1294743"/>
            <a:ext cx="11828358" cy="3908762"/>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调研</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学习已有工作、翻译外语文献</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设计</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设计新的多任务学习模型</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实现</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实现基线模型及新提出的模型</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实验</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搭建实验环境、对比试验</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solidFill>
                  <a:schemeClr val="bg2">
                    <a:lumMod val="75000"/>
                  </a:schemeClr>
                </a:solidFill>
                <a:latin typeface="华文楷体" panose="02010600040101010101" pitchFamily="2" charset="-122"/>
                <a:ea typeface="华文楷体" panose="02010600040101010101" pitchFamily="2" charset="-122"/>
              </a:rPr>
              <a:t>改进</a:t>
            </a:r>
            <a:r>
              <a:rPr lang="en-US" altLang="zh-CN" sz="2800" b="1" dirty="0">
                <a:solidFill>
                  <a:schemeClr val="bg2">
                    <a:lumMod val="75000"/>
                  </a:schemeClr>
                </a:solidFill>
                <a:latin typeface="华文楷体" panose="02010600040101010101" pitchFamily="2" charset="-122"/>
                <a:ea typeface="华文楷体" panose="02010600040101010101" pitchFamily="2" charset="-122"/>
              </a:rPr>
              <a:t>	</a:t>
            </a:r>
            <a:r>
              <a:rPr lang="zh-CN" altLang="en-US" sz="2800" dirty="0">
                <a:solidFill>
                  <a:schemeClr val="bg2">
                    <a:lumMod val="75000"/>
                  </a:schemeClr>
                </a:solidFill>
                <a:latin typeface="华文楷体" panose="02010600040101010101" pitchFamily="2" charset="-122"/>
                <a:ea typeface="华文楷体" panose="02010600040101010101" pitchFamily="2" charset="-122"/>
              </a:rPr>
              <a:t>根据存在的问题和实验结果改进模型</a:t>
            </a:r>
            <a:endParaRPr lang="en-US" altLang="zh-CN" sz="2800" dirty="0">
              <a:solidFill>
                <a:schemeClr val="bg2">
                  <a:lumMod val="75000"/>
                </a:schemeClr>
              </a:solidFill>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solidFill>
                  <a:schemeClr val="bg2">
                    <a:lumMod val="75000"/>
                  </a:schemeClr>
                </a:solidFill>
                <a:latin typeface="华文楷体" panose="02010600040101010101" pitchFamily="2" charset="-122"/>
                <a:ea typeface="华文楷体" panose="02010600040101010101" pitchFamily="2" charset="-122"/>
              </a:rPr>
              <a:t>写作</a:t>
            </a:r>
            <a:r>
              <a:rPr lang="en-US" altLang="zh-CN" sz="2800" b="1" dirty="0">
                <a:solidFill>
                  <a:schemeClr val="bg2">
                    <a:lumMod val="75000"/>
                  </a:schemeClr>
                </a:solidFill>
                <a:latin typeface="华文楷体" panose="02010600040101010101" pitchFamily="2" charset="-122"/>
                <a:ea typeface="华文楷体" panose="02010600040101010101" pitchFamily="2" charset="-122"/>
              </a:rPr>
              <a:t>	</a:t>
            </a:r>
            <a:r>
              <a:rPr lang="zh-CN" altLang="en-US" sz="2800" dirty="0">
                <a:solidFill>
                  <a:schemeClr val="bg2">
                    <a:lumMod val="75000"/>
                  </a:schemeClr>
                </a:solidFill>
                <a:latin typeface="华文楷体" panose="02010600040101010101" pitchFamily="2" charset="-122"/>
                <a:ea typeface="华文楷体" panose="02010600040101010101" pitchFamily="2" charset="-122"/>
              </a:rPr>
              <a:t>完成毕业论文</a:t>
            </a:r>
            <a:endParaRPr lang="en-US" altLang="zh-CN" sz="2800" dirty="0">
              <a:solidFill>
                <a:schemeClr val="bg2">
                  <a:lumMod val="75000"/>
                </a:schemeClr>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914180644"/>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10591474"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二、课题简介</a:t>
            </a:r>
          </a:p>
        </p:txBody>
      </p:sp>
      <p:sp>
        <p:nvSpPr>
          <p:cNvPr id="8" name="文本框 7">
            <a:extLst>
              <a:ext uri="{FF2B5EF4-FFF2-40B4-BE49-F238E27FC236}">
                <a16:creationId xmlns:a16="http://schemas.microsoft.com/office/drawing/2014/main" id="{7262D3FB-EB06-463C-9B29-2FF9AAB9860F}"/>
              </a:ext>
            </a:extLst>
          </p:cNvPr>
          <p:cNvSpPr txBox="1"/>
          <p:nvPr/>
        </p:nvSpPr>
        <p:spPr>
          <a:xfrm>
            <a:off x="181821" y="1294743"/>
            <a:ext cx="11828358" cy="677108"/>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题目</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基于多任务学习的文本表示方法研究</a:t>
            </a:r>
            <a:endParaRPr lang="en-US" altLang="zh-CN" sz="2800" dirty="0">
              <a:solidFill>
                <a:schemeClr val="bg2">
                  <a:lumMod val="75000"/>
                </a:schemeClr>
              </a:solidFill>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64574D53-18BE-4F5C-9452-E9D7352CF885}"/>
              </a:ext>
            </a:extLst>
          </p:cNvPr>
          <p:cNvSpPr txBox="1"/>
          <p:nvPr/>
        </p:nvSpPr>
        <p:spPr>
          <a:xfrm>
            <a:off x="676892" y="3083258"/>
            <a:ext cx="6378633" cy="2610843"/>
          </a:xfrm>
          <a:prstGeom prst="rect">
            <a:avLst/>
          </a:prstGeom>
          <a:noFill/>
        </p:spPr>
        <p:txBody>
          <a:bodyPr wrap="square" rtlCol="0">
            <a:spAutoFit/>
          </a:bodyPr>
          <a:lstStyle/>
          <a:p>
            <a:pPr marL="342900" indent="-342900">
              <a:lnSpc>
                <a:spcPct val="150000"/>
              </a:lnSpc>
              <a:buAutoNum type="arabicPeriod"/>
            </a:pPr>
            <a:r>
              <a:rPr lang="en-US" altLang="zh-CN" sz="2800" dirty="0"/>
              <a:t>Multi-Task Learning</a:t>
            </a:r>
          </a:p>
          <a:p>
            <a:pPr marL="342900" indent="-342900">
              <a:lnSpc>
                <a:spcPct val="150000"/>
              </a:lnSpc>
              <a:buAutoNum type="arabicPeriod"/>
            </a:pPr>
            <a:r>
              <a:rPr lang="en-US" altLang="zh-CN" sz="2800" dirty="0"/>
              <a:t>Natural Language Learning</a:t>
            </a:r>
          </a:p>
          <a:p>
            <a:pPr marL="342900" indent="-342900">
              <a:lnSpc>
                <a:spcPct val="150000"/>
              </a:lnSpc>
              <a:buAutoNum type="arabicPeriod"/>
            </a:pPr>
            <a:r>
              <a:rPr lang="en-US" altLang="zh-CN" sz="2800" dirty="0"/>
              <a:t>MTL for NLP</a:t>
            </a:r>
          </a:p>
          <a:p>
            <a:pPr marL="342900" indent="-342900">
              <a:lnSpc>
                <a:spcPct val="150000"/>
              </a:lnSpc>
              <a:buAutoNum type="arabicPeriod"/>
            </a:pPr>
            <a:r>
              <a:rPr lang="en-US" altLang="zh-CN" sz="2800" dirty="0"/>
              <a:t>Transformer</a:t>
            </a:r>
            <a:endParaRPr lang="zh-CN" altLang="en-US" sz="2400" dirty="0"/>
          </a:p>
        </p:txBody>
      </p:sp>
      <p:sp>
        <p:nvSpPr>
          <p:cNvPr id="9" name="矩形 8">
            <a:extLst>
              <a:ext uri="{FF2B5EF4-FFF2-40B4-BE49-F238E27FC236}">
                <a16:creationId xmlns:a16="http://schemas.microsoft.com/office/drawing/2014/main" id="{AC82B8E2-6A1A-43EB-AD4A-CA1D9B3723F5}"/>
              </a:ext>
            </a:extLst>
          </p:cNvPr>
          <p:cNvSpPr/>
          <p:nvPr/>
        </p:nvSpPr>
        <p:spPr>
          <a:xfrm>
            <a:off x="676892" y="2244755"/>
            <a:ext cx="7534242" cy="523220"/>
          </a:xfrm>
          <a:prstGeom prst="rect">
            <a:avLst/>
          </a:prstGeom>
        </p:spPr>
        <p:txBody>
          <a:bodyPr wrap="none">
            <a:spAutoFit/>
          </a:bodyPr>
          <a:lstStyle/>
          <a:p>
            <a:r>
              <a:rPr lang="en-US" altLang="zh-CN" sz="2800" dirty="0"/>
              <a:t>Language Representation with Multi-Task Learning</a:t>
            </a:r>
          </a:p>
        </p:txBody>
      </p:sp>
    </p:spTree>
    <p:custDataLst>
      <p:tags r:id="rId1"/>
    </p:custDataLst>
    <p:extLst>
      <p:ext uri="{BB962C8B-B14F-4D97-AF65-F5344CB8AC3E}">
        <p14:creationId xmlns:p14="http://schemas.microsoft.com/office/powerpoint/2010/main" val="4292706609"/>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Multi-Task Learning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C298EE3-80B1-439B-844A-1E7D18A6EE2D}"/>
              </a:ext>
            </a:extLst>
          </p:cNvPr>
          <p:cNvSpPr/>
          <p:nvPr/>
        </p:nvSpPr>
        <p:spPr>
          <a:xfrm>
            <a:off x="110837" y="6274596"/>
            <a:ext cx="11139054" cy="369332"/>
          </a:xfrm>
          <a:prstGeom prst="rect">
            <a:avLst/>
          </a:prstGeom>
        </p:spPr>
        <p:txBody>
          <a:bodyPr wrap="square">
            <a:spAutoFit/>
          </a:bodyPr>
          <a:lstStyle/>
          <a:p>
            <a:r>
              <a:rPr lang="en-US" altLang="zh-CN" dirty="0">
                <a:latin typeface="Arial" panose="020B0604020202020204" pitchFamily="34" charset="0"/>
              </a:rPr>
              <a:t>[1] R. Caruana, “Multitask Learning,” Machine Learning, vol. 28, no. 1, pp. 41–75, 1997.</a:t>
            </a:r>
            <a:endParaRPr lang="en-US" altLang="zh-CN" b="0" i="0" dirty="0">
              <a:effectLst/>
              <a:latin typeface="Arial" panose="020B0604020202020204" pitchFamily="34" charset="0"/>
            </a:endParaRPr>
          </a:p>
        </p:txBody>
      </p:sp>
      <p:pic>
        <p:nvPicPr>
          <p:cNvPr id="7" name="图片 6">
            <a:extLst>
              <a:ext uri="{FF2B5EF4-FFF2-40B4-BE49-F238E27FC236}">
                <a16:creationId xmlns:a16="http://schemas.microsoft.com/office/drawing/2014/main" id="{8CD0DC3E-49D5-438E-80BD-6E73C45EBD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553" y="1455480"/>
            <a:ext cx="3681439" cy="4210081"/>
          </a:xfrm>
          <a:prstGeom prst="rect">
            <a:avLst/>
          </a:prstGeom>
        </p:spPr>
      </p:pic>
      <p:sp>
        <p:nvSpPr>
          <p:cNvPr id="8" name="矩形 7">
            <a:extLst>
              <a:ext uri="{FF2B5EF4-FFF2-40B4-BE49-F238E27FC236}">
                <a16:creationId xmlns:a16="http://schemas.microsoft.com/office/drawing/2014/main" id="{CD4468DD-37BD-438E-813D-27E0DCE21CFE}"/>
              </a:ext>
            </a:extLst>
          </p:cNvPr>
          <p:cNvSpPr/>
          <p:nvPr/>
        </p:nvSpPr>
        <p:spPr>
          <a:xfrm>
            <a:off x="4777046" y="2996507"/>
            <a:ext cx="6960524" cy="954107"/>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多任务学习通过利用包含在相关任务训练信号 中的领域特定信息来提升泛化能力</a:t>
            </a:r>
            <a:r>
              <a:rPr lang="en-US" altLang="zh-CN" sz="2800" baseline="300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a:t>
            </a:r>
          </a:p>
        </p:txBody>
      </p:sp>
    </p:spTree>
    <p:custDataLst>
      <p:tags r:id="rId1"/>
    </p:custDataLst>
    <p:extLst>
      <p:ext uri="{BB962C8B-B14F-4D97-AF65-F5344CB8AC3E}">
        <p14:creationId xmlns:p14="http://schemas.microsoft.com/office/powerpoint/2010/main" val="3340825128"/>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Multi-Task Learning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FA3405C-86B2-4DAE-BEAB-C4095AB1B78A}"/>
              </a:ext>
            </a:extLst>
          </p:cNvPr>
          <p:cNvSpPr/>
          <p:nvPr/>
        </p:nvSpPr>
        <p:spPr>
          <a:xfrm>
            <a:off x="-62020" y="6358650"/>
            <a:ext cx="12436899" cy="369332"/>
          </a:xfrm>
          <a:prstGeom prst="rect">
            <a:avLst/>
          </a:prstGeom>
        </p:spPr>
        <p:txBody>
          <a:bodyPr wrap="square">
            <a:spAutoFit/>
          </a:bodyPr>
          <a:lstStyle/>
          <a:p>
            <a:r>
              <a:rPr lang="en-US" altLang="zh-CN" dirty="0">
                <a:solidFill>
                  <a:srgbClr val="222222"/>
                </a:solidFill>
                <a:latin typeface="Arial" panose="020B0604020202020204" pitchFamily="34" charset="0"/>
              </a:rPr>
              <a:t>Ruder, Sebastian. "An overview of multi-task learning in deep neural networks." </a:t>
            </a:r>
            <a:r>
              <a:rPr lang="en-US" altLang="zh-CN" i="1" dirty="0" err="1">
                <a:solidFill>
                  <a:srgbClr val="222222"/>
                </a:solidFill>
                <a:latin typeface="Arial" panose="020B0604020202020204" pitchFamily="34" charset="0"/>
              </a:rPr>
              <a:t>arXiv</a:t>
            </a:r>
            <a:r>
              <a:rPr lang="en-US" altLang="zh-CN" i="1" dirty="0">
                <a:solidFill>
                  <a:srgbClr val="222222"/>
                </a:solidFill>
                <a:latin typeface="Arial" panose="020B0604020202020204" pitchFamily="34" charset="0"/>
              </a:rPr>
              <a:t> preprint arXiv:1706.05098</a:t>
            </a:r>
            <a:r>
              <a:rPr lang="en-US" altLang="zh-CN" dirty="0">
                <a:solidFill>
                  <a:srgbClr val="222222"/>
                </a:solidFill>
                <a:latin typeface="Arial" panose="020B0604020202020204" pitchFamily="34" charset="0"/>
              </a:rPr>
              <a:t> (2017).</a:t>
            </a:r>
            <a:endParaRPr lang="zh-CN" altLang="en-US" dirty="0"/>
          </a:p>
        </p:txBody>
      </p:sp>
      <p:pic>
        <p:nvPicPr>
          <p:cNvPr id="11" name="图片 10">
            <a:extLst>
              <a:ext uri="{FF2B5EF4-FFF2-40B4-BE49-F238E27FC236}">
                <a16:creationId xmlns:a16="http://schemas.microsoft.com/office/drawing/2014/main" id="{787A2BBB-1E9C-4EE2-AA2F-8288B5D248B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9408" r="18685"/>
          <a:stretch/>
        </p:blipFill>
        <p:spPr>
          <a:xfrm>
            <a:off x="4861409" y="130018"/>
            <a:ext cx="5856467" cy="6039482"/>
          </a:xfrm>
          <a:prstGeom prst="rect">
            <a:avLst/>
          </a:prstGeom>
        </p:spPr>
      </p:pic>
      <p:sp>
        <p:nvSpPr>
          <p:cNvPr id="12" name="矩形 11">
            <a:extLst>
              <a:ext uri="{FF2B5EF4-FFF2-40B4-BE49-F238E27FC236}">
                <a16:creationId xmlns:a16="http://schemas.microsoft.com/office/drawing/2014/main" id="{9E0B81A2-A629-4AEA-AAB7-E1E2189CFA25}"/>
              </a:ext>
            </a:extLst>
          </p:cNvPr>
          <p:cNvSpPr/>
          <p:nvPr/>
        </p:nvSpPr>
        <p:spPr>
          <a:xfrm>
            <a:off x="588667" y="4099959"/>
            <a:ext cx="4197626" cy="646331"/>
          </a:xfrm>
          <a:prstGeom prst="rect">
            <a:avLst/>
          </a:prstGeom>
        </p:spPr>
        <p:txBody>
          <a:bodyPr wrap="square">
            <a:spAutoFit/>
          </a:bodyPr>
          <a:lstStyle/>
          <a:p>
            <a:r>
              <a:rPr lang="en-US" altLang="zh-CN" dirty="0">
                <a:hlinkClick r:id="rId9"/>
              </a:rPr>
              <a:t>https://github.com/txsun1997/Graduation/tree/master/materials</a:t>
            </a:r>
            <a:endParaRPr lang="zh-CN" altLang="en-US" dirty="0"/>
          </a:p>
        </p:txBody>
      </p:sp>
    </p:spTree>
    <p:custDataLst>
      <p:tags r:id="rId1"/>
    </p:custDataLst>
    <p:extLst>
      <p:ext uri="{BB962C8B-B14F-4D97-AF65-F5344CB8AC3E}">
        <p14:creationId xmlns:p14="http://schemas.microsoft.com/office/powerpoint/2010/main" val="1729355500"/>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B5B2CB0D-2E96-4D23-9017-406DDABAA7FA}"/>
              </a:ext>
            </a:extLst>
          </p:cNvPr>
          <p:cNvSpPr/>
          <p:nvPr/>
        </p:nvSpPr>
        <p:spPr>
          <a:xfrm>
            <a:off x="739381" y="4738254"/>
            <a:ext cx="3475615" cy="440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chemeClr val="tx1"/>
                </a:solidFill>
                <a:latin typeface="华文楷体" panose="02010600040101010101" pitchFamily="2" charset="-122"/>
                <a:ea typeface="华文楷体" panose="02010600040101010101" pitchFamily="2" charset="-122"/>
              </a:rPr>
              <a:t>I   love   cats   and   logs</a:t>
            </a: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Natural Language Processing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箭头连接符 14">
            <a:extLst>
              <a:ext uri="{FF2B5EF4-FFF2-40B4-BE49-F238E27FC236}">
                <a16:creationId xmlns:a16="http://schemas.microsoft.com/office/drawing/2014/main" id="{700C8088-3312-41F4-ADF0-02DB9D36EF94}"/>
              </a:ext>
            </a:extLst>
          </p:cNvPr>
          <p:cNvCxnSpPr>
            <a:cxnSpLocks/>
            <a:stCxn id="16" idx="0"/>
            <a:endCxn id="17" idx="2"/>
          </p:cNvCxnSpPr>
          <p:nvPr/>
        </p:nvCxnSpPr>
        <p:spPr>
          <a:xfrm flipV="1">
            <a:off x="2477189" y="4184071"/>
            <a:ext cx="0" cy="5541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CC5E33EC-5613-4349-9796-26A6CCBABB25}"/>
              </a:ext>
            </a:extLst>
          </p:cNvPr>
          <p:cNvSpPr/>
          <p:nvPr/>
        </p:nvSpPr>
        <p:spPr>
          <a:xfrm>
            <a:off x="653934" y="2970414"/>
            <a:ext cx="3646510" cy="1213657"/>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CNN / RNN / Transformer</a:t>
            </a:r>
            <a:endParaRPr lang="zh-CN" altLang="en-US" dirty="0"/>
          </a:p>
        </p:txBody>
      </p:sp>
      <p:sp>
        <p:nvSpPr>
          <p:cNvPr id="21" name="矩形 20">
            <a:extLst>
              <a:ext uri="{FF2B5EF4-FFF2-40B4-BE49-F238E27FC236}">
                <a16:creationId xmlns:a16="http://schemas.microsoft.com/office/drawing/2014/main" id="{E2F824A5-9433-4498-A977-4A4E9511E1E2}"/>
              </a:ext>
            </a:extLst>
          </p:cNvPr>
          <p:cNvSpPr/>
          <p:nvPr/>
        </p:nvSpPr>
        <p:spPr>
          <a:xfrm>
            <a:off x="739380" y="1923468"/>
            <a:ext cx="3475615" cy="440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chemeClr val="tx1"/>
                </a:solidFill>
                <a:latin typeface="华文楷体" panose="02010600040101010101" pitchFamily="2" charset="-122"/>
                <a:ea typeface="华文楷体" panose="02010600040101010101" pitchFamily="2" charset="-122"/>
              </a:rPr>
              <a:t>[ 0.012 , -0.76 , … , 0.005 ]</a:t>
            </a:r>
            <a:endParaRPr lang="zh-CN" altLang="en-US" sz="2400" dirty="0">
              <a:solidFill>
                <a:schemeClr val="tx1"/>
              </a:solidFill>
              <a:latin typeface="华文楷体" panose="02010600040101010101" pitchFamily="2" charset="-122"/>
              <a:ea typeface="华文楷体" panose="02010600040101010101" pitchFamily="2" charset="-122"/>
            </a:endParaRPr>
          </a:p>
        </p:txBody>
      </p:sp>
      <p:cxnSp>
        <p:nvCxnSpPr>
          <p:cNvPr id="22" name="直接箭头连接符 21">
            <a:extLst>
              <a:ext uri="{FF2B5EF4-FFF2-40B4-BE49-F238E27FC236}">
                <a16:creationId xmlns:a16="http://schemas.microsoft.com/office/drawing/2014/main" id="{F5459A71-7DFD-4172-A948-E62D12D468B1}"/>
              </a:ext>
            </a:extLst>
          </p:cNvPr>
          <p:cNvCxnSpPr>
            <a:cxnSpLocks/>
            <a:stCxn id="17" idx="0"/>
            <a:endCxn id="21" idx="2"/>
          </p:cNvCxnSpPr>
          <p:nvPr/>
        </p:nvCxnSpPr>
        <p:spPr>
          <a:xfrm flipH="1" flipV="1">
            <a:off x="2477188" y="2363585"/>
            <a:ext cx="1" cy="6068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D7173EA4-0262-4A7A-86DF-CE0CFA7B77DE}"/>
              </a:ext>
            </a:extLst>
          </p:cNvPr>
          <p:cNvSpPr/>
          <p:nvPr/>
        </p:nvSpPr>
        <p:spPr>
          <a:xfrm>
            <a:off x="4933277" y="1751142"/>
            <a:ext cx="6960524" cy="3903504"/>
          </a:xfrm>
          <a:prstGeom prst="rect">
            <a:avLst/>
          </a:prstGeom>
        </p:spPr>
        <p:txBody>
          <a:bodyPr wrap="square">
            <a:spAutoFit/>
          </a:bodyPr>
          <a:lstStyle/>
          <a:p>
            <a:pPr marL="457200" indent="-457200">
              <a:lnSpc>
                <a:spcPct val="150000"/>
              </a:lnSpc>
              <a:buFontTx/>
              <a:buChar char="-"/>
            </a:pPr>
            <a:r>
              <a:rPr lang="en-US" altLang="zh-CN" sz="2800" b="1" dirty="0">
                <a:ea typeface="华文楷体" panose="02010600040101010101" pitchFamily="2" charset="-122"/>
              </a:rPr>
              <a:t>Non-textualized</a:t>
            </a:r>
            <a:r>
              <a:rPr lang="en-US" altLang="zh-CN" sz="2800" dirty="0">
                <a:ea typeface="华文楷体" panose="02010600040101010101" pitchFamily="2" charset="-122"/>
              </a:rPr>
              <a:t> representation</a:t>
            </a:r>
          </a:p>
          <a:p>
            <a:pPr marL="914400" lvl="1" indent="-457200">
              <a:lnSpc>
                <a:spcPct val="150000"/>
              </a:lnSpc>
              <a:buFontTx/>
              <a:buChar char="-"/>
            </a:pPr>
            <a:r>
              <a:rPr lang="en-US" altLang="zh-CN" sz="2800" dirty="0">
                <a:ea typeface="华文楷体" panose="02010600040101010101" pitchFamily="2" charset="-122"/>
              </a:rPr>
              <a:t>word-level: </a:t>
            </a:r>
            <a:r>
              <a:rPr lang="en-US" altLang="zh-CN" sz="2800" dirty="0">
                <a:solidFill>
                  <a:srgbClr val="00B050"/>
                </a:solidFill>
                <a:ea typeface="华文楷体" panose="02010600040101010101" pitchFamily="2" charset="-122"/>
              </a:rPr>
              <a:t>word2vec</a:t>
            </a:r>
            <a:r>
              <a:rPr lang="en-US" altLang="zh-CN" sz="2800" dirty="0">
                <a:ea typeface="华文楷体" panose="02010600040101010101" pitchFamily="2" charset="-122"/>
              </a:rPr>
              <a:t>, </a:t>
            </a:r>
            <a:r>
              <a:rPr lang="en-US" altLang="zh-CN" sz="2800" dirty="0" err="1">
                <a:solidFill>
                  <a:srgbClr val="00B050"/>
                </a:solidFill>
                <a:ea typeface="华文楷体" panose="02010600040101010101" pitchFamily="2" charset="-122"/>
              </a:rPr>
              <a:t>GloVe</a:t>
            </a:r>
            <a:r>
              <a:rPr lang="en-US" altLang="zh-CN" sz="2800" dirty="0">
                <a:ea typeface="华文楷体" panose="02010600040101010101" pitchFamily="2" charset="-122"/>
              </a:rPr>
              <a:t>, etc.</a:t>
            </a:r>
          </a:p>
          <a:p>
            <a:pPr marL="914400" lvl="1" indent="-457200">
              <a:lnSpc>
                <a:spcPct val="150000"/>
              </a:lnSpc>
              <a:buFontTx/>
              <a:buChar char="-"/>
            </a:pPr>
            <a:r>
              <a:rPr lang="en-US" altLang="zh-CN" sz="2800" dirty="0">
                <a:ea typeface="华文楷体" panose="02010600040101010101" pitchFamily="2" charset="-122"/>
              </a:rPr>
              <a:t>char-level: </a:t>
            </a:r>
            <a:r>
              <a:rPr lang="en-US" altLang="zh-CN" sz="2800" dirty="0" err="1">
                <a:solidFill>
                  <a:srgbClr val="00B050"/>
                </a:solidFill>
                <a:ea typeface="华文楷体" panose="02010600040101010101" pitchFamily="2" charset="-122"/>
              </a:rPr>
              <a:t>fastText</a:t>
            </a:r>
            <a:r>
              <a:rPr lang="en-US" altLang="zh-CN" sz="2800" dirty="0">
                <a:ea typeface="华文楷体" panose="02010600040101010101" pitchFamily="2" charset="-122"/>
              </a:rPr>
              <a:t>, etc.</a:t>
            </a:r>
          </a:p>
          <a:p>
            <a:pPr marL="457200" indent="-457200">
              <a:lnSpc>
                <a:spcPct val="150000"/>
              </a:lnSpc>
              <a:buFontTx/>
              <a:buChar char="-"/>
            </a:pPr>
            <a:r>
              <a:rPr lang="en-US" altLang="zh-CN" sz="2800" b="1" dirty="0">
                <a:ea typeface="华文楷体" panose="02010600040101010101" pitchFamily="2" charset="-122"/>
              </a:rPr>
              <a:t>Contextual</a:t>
            </a:r>
            <a:r>
              <a:rPr lang="en-US" altLang="zh-CN" sz="2800" dirty="0">
                <a:ea typeface="华文楷体" panose="02010600040101010101" pitchFamily="2" charset="-122"/>
              </a:rPr>
              <a:t> representation</a:t>
            </a:r>
          </a:p>
          <a:p>
            <a:pPr marL="914400" lvl="1" indent="-457200">
              <a:lnSpc>
                <a:spcPct val="150000"/>
              </a:lnSpc>
              <a:buFontTx/>
              <a:buChar char="-"/>
            </a:pPr>
            <a:r>
              <a:rPr lang="en-US" altLang="zh-CN" sz="2800" dirty="0">
                <a:ea typeface="华文楷体" panose="02010600040101010101" pitchFamily="2" charset="-122"/>
              </a:rPr>
              <a:t>RNN: </a:t>
            </a:r>
            <a:r>
              <a:rPr lang="en-US" altLang="zh-CN" sz="2800" dirty="0" err="1">
                <a:solidFill>
                  <a:srgbClr val="00B050"/>
                </a:solidFill>
                <a:ea typeface="华文楷体" panose="02010600040101010101" pitchFamily="2" charset="-122"/>
              </a:rPr>
              <a:t>ELMo</a:t>
            </a:r>
            <a:r>
              <a:rPr lang="en-US" altLang="zh-CN" sz="2800" dirty="0">
                <a:ea typeface="华文楷体" panose="02010600040101010101" pitchFamily="2" charset="-122"/>
              </a:rPr>
              <a:t>, etc.</a:t>
            </a:r>
          </a:p>
          <a:p>
            <a:pPr marL="914400" lvl="1" indent="-457200">
              <a:lnSpc>
                <a:spcPct val="150000"/>
              </a:lnSpc>
              <a:buFontTx/>
              <a:buChar char="-"/>
            </a:pPr>
            <a:r>
              <a:rPr lang="en-US" altLang="zh-CN" sz="2800" dirty="0">
                <a:ea typeface="华文楷体" panose="02010600040101010101" pitchFamily="2" charset="-122"/>
              </a:rPr>
              <a:t>Transformer: </a:t>
            </a:r>
            <a:r>
              <a:rPr lang="en-US" altLang="zh-CN" sz="2800" dirty="0">
                <a:solidFill>
                  <a:srgbClr val="00B050"/>
                </a:solidFill>
                <a:ea typeface="华文楷体" panose="02010600040101010101" pitchFamily="2" charset="-122"/>
              </a:rPr>
              <a:t>GPT</a:t>
            </a:r>
            <a:r>
              <a:rPr lang="en-US" altLang="zh-CN" sz="2800" dirty="0">
                <a:ea typeface="华文楷体" panose="02010600040101010101" pitchFamily="2" charset="-122"/>
              </a:rPr>
              <a:t>, </a:t>
            </a:r>
            <a:r>
              <a:rPr lang="en-US" altLang="zh-CN" sz="2800" dirty="0">
                <a:solidFill>
                  <a:srgbClr val="00B050"/>
                </a:solidFill>
                <a:ea typeface="华文楷体" panose="02010600040101010101" pitchFamily="2" charset="-122"/>
              </a:rPr>
              <a:t>BERT</a:t>
            </a:r>
            <a:r>
              <a:rPr lang="en-US" altLang="zh-CN" sz="2800" dirty="0">
                <a:ea typeface="华文楷体" panose="02010600040101010101" pitchFamily="2" charset="-122"/>
              </a:rPr>
              <a:t>, etc.</a:t>
            </a:r>
            <a:endParaRPr lang="zh-CN" altLang="en-US" sz="2800" dirty="0">
              <a:ea typeface="华文楷体" panose="02010600040101010101" pitchFamily="2" charset="-122"/>
            </a:endParaRPr>
          </a:p>
        </p:txBody>
      </p:sp>
    </p:spTree>
    <p:custDataLst>
      <p:tags r:id="rId1"/>
    </p:custDataLst>
    <p:extLst>
      <p:ext uri="{BB962C8B-B14F-4D97-AF65-F5344CB8AC3E}">
        <p14:creationId xmlns:p14="http://schemas.microsoft.com/office/powerpoint/2010/main" val="3112208346"/>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MTL</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NLP</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D151E11-65ED-4112-8026-6509711177B3}"/>
              </a:ext>
            </a:extLst>
          </p:cNvPr>
          <p:cNvSpPr/>
          <p:nvPr/>
        </p:nvSpPr>
        <p:spPr>
          <a:xfrm>
            <a:off x="181820" y="1401252"/>
            <a:ext cx="11927053" cy="5411610"/>
          </a:xfrm>
          <a:prstGeom prst="rect">
            <a:avLst/>
          </a:prstGeom>
        </p:spPr>
        <p:txBody>
          <a:bodyPr wrap="square">
            <a:spAutoFit/>
          </a:bodyPr>
          <a:lstStyle/>
          <a:p>
            <a:pPr marL="457200" indent="-457200">
              <a:lnSpc>
                <a:spcPct val="150000"/>
              </a:lnSpc>
              <a:buFontTx/>
              <a:buChar char="-"/>
            </a:pPr>
            <a:r>
              <a:rPr lang="en-US" altLang="zh-CN" sz="2800" dirty="0"/>
              <a:t>MTL with CNNs</a:t>
            </a:r>
          </a:p>
          <a:p>
            <a:pPr marL="914400" lvl="1" indent="-457200">
              <a:buFontTx/>
              <a:buChar char="-"/>
            </a:pPr>
            <a:r>
              <a:rPr lang="en-US" altLang="zh-CN" sz="2800" dirty="0" err="1"/>
              <a:t>Collobert</a:t>
            </a:r>
            <a:r>
              <a:rPr lang="en-US" altLang="zh-CN" sz="2800" dirty="0"/>
              <a:t> et al. </a:t>
            </a:r>
            <a:r>
              <a:rPr lang="en-US" altLang="zh-CN" sz="1600" dirty="0"/>
              <a:t>A Unified Architecture for Natural Language Processing: Deep Neural Networks with Multitask Learning</a:t>
            </a:r>
          </a:p>
          <a:p>
            <a:pPr marL="914400" lvl="1" indent="-457200">
              <a:buFontTx/>
              <a:buChar char="-"/>
            </a:pPr>
            <a:r>
              <a:rPr lang="en-US" altLang="zh-CN" sz="2800" dirty="0" err="1"/>
              <a:t>Misra</a:t>
            </a:r>
            <a:r>
              <a:rPr lang="en-US" altLang="zh-CN" sz="2800" dirty="0"/>
              <a:t> et al. </a:t>
            </a:r>
            <a:r>
              <a:rPr lang="en-US" altLang="zh-CN" sz="1600" dirty="0"/>
              <a:t>Cross-stitch Networks for Multi-task Learning</a:t>
            </a:r>
          </a:p>
          <a:p>
            <a:pPr marL="457200" indent="-457200">
              <a:lnSpc>
                <a:spcPct val="150000"/>
              </a:lnSpc>
              <a:buFontTx/>
              <a:buChar char="-"/>
            </a:pPr>
            <a:r>
              <a:rPr lang="en-US" altLang="zh-CN" sz="2800" dirty="0"/>
              <a:t>MTL with RNNs</a:t>
            </a:r>
          </a:p>
          <a:p>
            <a:pPr marL="914400" lvl="1" indent="-457200">
              <a:buFontTx/>
              <a:buChar char="-"/>
            </a:pPr>
            <a:r>
              <a:rPr lang="en-US" altLang="zh-CN" sz="2800" dirty="0"/>
              <a:t>Dong et al. </a:t>
            </a:r>
            <a:r>
              <a:rPr lang="en-US" altLang="zh-CN" sz="1600" dirty="0"/>
              <a:t>Multi-Task Learning for Multiple Language Translation</a:t>
            </a:r>
          </a:p>
          <a:p>
            <a:pPr marL="914400" lvl="1" indent="-457200">
              <a:buFontTx/>
              <a:buChar char="-"/>
            </a:pPr>
            <a:r>
              <a:rPr lang="en-US" altLang="zh-CN" sz="2800" dirty="0"/>
              <a:t>Liu et al. </a:t>
            </a:r>
            <a:r>
              <a:rPr lang="en-US" altLang="zh-CN" sz="1600" dirty="0"/>
              <a:t>Recurrent Neural Network for Text Classification with Multi-Task Learning</a:t>
            </a:r>
          </a:p>
          <a:p>
            <a:pPr marL="914400" lvl="1" indent="-457200">
              <a:buFontTx/>
              <a:buChar char="-"/>
            </a:pPr>
            <a:r>
              <a:rPr lang="en-US" altLang="zh-CN" sz="2800" dirty="0"/>
              <a:t>Hashimoto et al. </a:t>
            </a:r>
            <a:r>
              <a:rPr lang="en-US" altLang="zh-CN" sz="1600" dirty="0"/>
              <a:t>A Joint Many-Task Model: Growing a Neural Network for Multiple NLP Tasks</a:t>
            </a:r>
          </a:p>
          <a:p>
            <a:pPr marL="457200" indent="-457200">
              <a:lnSpc>
                <a:spcPct val="150000"/>
              </a:lnSpc>
              <a:buFontTx/>
              <a:buChar char="-"/>
            </a:pPr>
            <a:r>
              <a:rPr lang="en-US" altLang="zh-CN" sz="2800" dirty="0"/>
              <a:t>MTL with Transformer</a:t>
            </a:r>
          </a:p>
          <a:p>
            <a:pPr marL="914400" lvl="1" indent="-457200">
              <a:lnSpc>
                <a:spcPct val="150000"/>
              </a:lnSpc>
              <a:buFontTx/>
              <a:buChar char="-"/>
            </a:pPr>
            <a:r>
              <a:rPr lang="en-US" altLang="zh-CN" sz="2800" dirty="0">
                <a:solidFill>
                  <a:srgbClr val="FF0000"/>
                </a:solidFill>
              </a:rPr>
              <a:t>?</a:t>
            </a:r>
          </a:p>
          <a:p>
            <a:pPr marL="914400" lvl="1" indent="-457200">
              <a:lnSpc>
                <a:spcPct val="150000"/>
              </a:lnSpc>
              <a:buFontTx/>
              <a:buChar char="-"/>
            </a:pPr>
            <a:endParaRPr lang="en-US" altLang="zh-CN" sz="2800" dirty="0"/>
          </a:p>
        </p:txBody>
      </p:sp>
    </p:spTree>
    <p:custDataLst>
      <p:tags r:id="rId1"/>
    </p:custDataLst>
    <p:extLst>
      <p:ext uri="{BB962C8B-B14F-4D97-AF65-F5344CB8AC3E}">
        <p14:creationId xmlns:p14="http://schemas.microsoft.com/office/powerpoint/2010/main" val="105486778"/>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Transformer</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38BA221-10E3-4BD4-9CDD-D71A0381D628}"/>
              </a:ext>
            </a:extLst>
          </p:cNvPr>
          <p:cNvSpPr/>
          <p:nvPr/>
        </p:nvSpPr>
        <p:spPr>
          <a:xfrm>
            <a:off x="138546" y="6234533"/>
            <a:ext cx="11094719" cy="369332"/>
          </a:xfrm>
          <a:prstGeom prst="rect">
            <a:avLst/>
          </a:prstGeom>
        </p:spPr>
        <p:txBody>
          <a:bodyPr wrap="square">
            <a:spAutoFit/>
          </a:bodyPr>
          <a:lstStyle/>
          <a:p>
            <a:r>
              <a:rPr lang="en-US" altLang="zh-CN" dirty="0">
                <a:solidFill>
                  <a:srgbClr val="222222"/>
                </a:solidFill>
                <a:latin typeface="Arial" panose="020B0604020202020204" pitchFamily="34" charset="0"/>
              </a:rPr>
              <a:t>Vaswani, Ashish, et al. "Attention is all you need." </a:t>
            </a:r>
            <a:r>
              <a:rPr lang="en-US" altLang="zh-CN" i="1" dirty="0">
                <a:solidFill>
                  <a:srgbClr val="222222"/>
                </a:solidFill>
                <a:latin typeface="Arial" panose="020B0604020202020204" pitchFamily="34" charset="0"/>
              </a:rPr>
              <a:t>Advances in neural information processing systems</a:t>
            </a:r>
            <a:r>
              <a:rPr lang="en-US" altLang="zh-CN" dirty="0">
                <a:solidFill>
                  <a:srgbClr val="222222"/>
                </a:solidFill>
                <a:latin typeface="Arial" panose="020B0604020202020204" pitchFamily="34" charset="0"/>
              </a:rPr>
              <a:t>. 2017.</a:t>
            </a:r>
            <a:endParaRPr lang="zh-CN" altLang="en-US" dirty="0"/>
          </a:p>
        </p:txBody>
      </p:sp>
      <p:pic>
        <p:nvPicPr>
          <p:cNvPr id="8" name="图片 7">
            <a:extLst>
              <a:ext uri="{FF2B5EF4-FFF2-40B4-BE49-F238E27FC236}">
                <a16:creationId xmlns:a16="http://schemas.microsoft.com/office/drawing/2014/main" id="{18FEA202-B5E3-4D94-B90A-14D3BC54FE7F}"/>
              </a:ext>
            </a:extLst>
          </p:cNvPr>
          <p:cNvPicPr>
            <a:picLocks noChangeAspect="1"/>
          </p:cNvPicPr>
          <p:nvPr/>
        </p:nvPicPr>
        <p:blipFill rotWithShape="1">
          <a:blip r:embed="rId8">
            <a:extLst>
              <a:ext uri="{28A0092B-C50C-407E-A947-70E740481C1C}">
                <a14:useLocalDpi xmlns:a14="http://schemas.microsoft.com/office/drawing/2010/main" val="0"/>
              </a:ext>
            </a:extLst>
          </a:blip>
          <a:srcRect b="6943"/>
          <a:stretch/>
        </p:blipFill>
        <p:spPr>
          <a:xfrm>
            <a:off x="6694180" y="65341"/>
            <a:ext cx="4348194" cy="6169192"/>
          </a:xfrm>
          <a:prstGeom prst="rect">
            <a:avLst/>
          </a:prstGeom>
        </p:spPr>
      </p:pic>
      <p:pic>
        <p:nvPicPr>
          <p:cNvPr id="11" name="图片 10">
            <a:extLst>
              <a:ext uri="{FF2B5EF4-FFF2-40B4-BE49-F238E27FC236}">
                <a16:creationId xmlns:a16="http://schemas.microsoft.com/office/drawing/2014/main" id="{E08A3474-640C-43CB-AD6A-8F3299E354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9235" y="2519267"/>
            <a:ext cx="4427140" cy="2385235"/>
          </a:xfrm>
          <a:prstGeom prst="rect">
            <a:avLst/>
          </a:prstGeom>
        </p:spPr>
      </p:pic>
    </p:spTree>
    <p:custDataLst>
      <p:tags r:id="rId1"/>
    </p:custDataLst>
    <p:extLst>
      <p:ext uri="{BB962C8B-B14F-4D97-AF65-F5344CB8AC3E}">
        <p14:creationId xmlns:p14="http://schemas.microsoft.com/office/powerpoint/2010/main" val="82803102"/>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8.4"/>
</p:tagLst>
</file>

<file path=ppt/tags/tag10.xml><?xml version="1.0" encoding="utf-8"?>
<p:tagLst xmlns:a="http://schemas.openxmlformats.org/drawingml/2006/main" xmlns:r="http://schemas.openxmlformats.org/officeDocument/2006/relationships" xmlns:p="http://schemas.openxmlformats.org/presentationml/2006/main">
  <p:tag name="TIMING" val="|28.4"/>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TIMING" val="|28.4"/>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TIMING" val="|28.4"/>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TIMING" val="|28.4"/>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TIMING" val="|28.4"/>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TIMING" val="|28.4"/>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TIMING" val="|28.4"/>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37.xml><?xml version="1.0" encoding="utf-8"?>
<p:tagLst xmlns:a="http://schemas.openxmlformats.org/drawingml/2006/main" xmlns:r="http://schemas.openxmlformats.org/officeDocument/2006/relationships" xmlns:p="http://schemas.openxmlformats.org/presentationml/2006/main">
  <p:tag name="PA" val="v4.0.0"/>
</p:tagLst>
</file>

<file path=ppt/tags/tag38.xml><?xml version="1.0" encoding="utf-8"?>
<p:tagLst xmlns:a="http://schemas.openxmlformats.org/drawingml/2006/main" xmlns:r="http://schemas.openxmlformats.org/officeDocument/2006/relationships" xmlns:p="http://schemas.openxmlformats.org/presentationml/2006/main">
  <p:tag name="TIMING" val="|28.4"/>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0.0"/>
</p:tagLst>
</file>

<file path=ppt/tags/tag42.xml><?xml version="1.0" encoding="utf-8"?>
<p:tagLst xmlns:a="http://schemas.openxmlformats.org/drawingml/2006/main" xmlns:r="http://schemas.openxmlformats.org/officeDocument/2006/relationships" xmlns:p="http://schemas.openxmlformats.org/presentationml/2006/main">
  <p:tag name="TIMING" val="|28.4"/>
</p:tagLst>
</file>

<file path=ppt/tags/tag43.xml><?xml version="1.0" encoding="utf-8"?>
<p:tagLst xmlns:a="http://schemas.openxmlformats.org/drawingml/2006/main" xmlns:r="http://schemas.openxmlformats.org/officeDocument/2006/relationships" xmlns:p="http://schemas.openxmlformats.org/presentationml/2006/main">
  <p:tag name="PA" val="v4.0.0"/>
</p:tagLst>
</file>

<file path=ppt/tags/tag44.xml><?xml version="1.0" encoding="utf-8"?>
<p:tagLst xmlns:a="http://schemas.openxmlformats.org/drawingml/2006/main" xmlns:r="http://schemas.openxmlformats.org/officeDocument/2006/relationships" xmlns:p="http://schemas.openxmlformats.org/presentationml/2006/main">
  <p:tag name="PA" val="v4.0.0"/>
</p:tagLst>
</file>

<file path=ppt/tags/tag45.xml><?xml version="1.0" encoding="utf-8"?>
<p:tagLst xmlns:a="http://schemas.openxmlformats.org/drawingml/2006/main" xmlns:r="http://schemas.openxmlformats.org/officeDocument/2006/relationships" xmlns:p="http://schemas.openxmlformats.org/presentationml/2006/main">
  <p:tag name="PA" val="v4.0.0"/>
</p:tagLst>
</file>

<file path=ppt/tags/tag46.xml><?xml version="1.0" encoding="utf-8"?>
<p:tagLst xmlns:a="http://schemas.openxmlformats.org/drawingml/2006/main" xmlns:r="http://schemas.openxmlformats.org/officeDocument/2006/relationships" xmlns:p="http://schemas.openxmlformats.org/presentationml/2006/main">
  <p:tag name="TIMING" val="|28.4"/>
</p:tagLst>
</file>

<file path=ppt/tags/tag47.xml><?xml version="1.0" encoding="utf-8"?>
<p:tagLst xmlns:a="http://schemas.openxmlformats.org/drawingml/2006/main" xmlns:r="http://schemas.openxmlformats.org/officeDocument/2006/relationships" xmlns:p="http://schemas.openxmlformats.org/presentationml/2006/main">
  <p:tag name="PA" val="v4.0.0"/>
</p:tagLst>
</file>

<file path=ppt/tags/tag48.xml><?xml version="1.0" encoding="utf-8"?>
<p:tagLst xmlns:a="http://schemas.openxmlformats.org/drawingml/2006/main" xmlns:r="http://schemas.openxmlformats.org/officeDocument/2006/relationships" xmlns:p="http://schemas.openxmlformats.org/presentationml/2006/main">
  <p:tag name="PA" val="v4.0.0"/>
</p:tagLst>
</file>

<file path=ppt/tags/tag49.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50.xml><?xml version="1.0" encoding="utf-8"?>
<p:tagLst xmlns:a="http://schemas.openxmlformats.org/drawingml/2006/main" xmlns:r="http://schemas.openxmlformats.org/officeDocument/2006/relationships" xmlns:p="http://schemas.openxmlformats.org/presentationml/2006/main">
  <p:tag name="TIMING" val="|28.4"/>
</p:tagLst>
</file>

<file path=ppt/tags/tag51.xml><?xml version="1.0" encoding="utf-8"?>
<p:tagLst xmlns:a="http://schemas.openxmlformats.org/drawingml/2006/main" xmlns:r="http://schemas.openxmlformats.org/officeDocument/2006/relationships" xmlns:p="http://schemas.openxmlformats.org/presentationml/2006/main">
  <p:tag name="PA" val="v4.0.0"/>
</p:tagLst>
</file>

<file path=ppt/tags/tag52.xml><?xml version="1.0" encoding="utf-8"?>
<p:tagLst xmlns:a="http://schemas.openxmlformats.org/drawingml/2006/main" xmlns:r="http://schemas.openxmlformats.org/officeDocument/2006/relationships" xmlns:p="http://schemas.openxmlformats.org/presentationml/2006/main">
  <p:tag name="PA" val="v4.0.0"/>
</p:tagLst>
</file>

<file path=ppt/tags/tag53.xml><?xml version="1.0" encoding="utf-8"?>
<p:tagLst xmlns:a="http://schemas.openxmlformats.org/drawingml/2006/main" xmlns:r="http://schemas.openxmlformats.org/officeDocument/2006/relationships" xmlns:p="http://schemas.openxmlformats.org/presentationml/2006/main">
  <p:tag name="PA" val="v4.0.0"/>
</p:tagLst>
</file>

<file path=ppt/tags/tag54.xml><?xml version="1.0" encoding="utf-8"?>
<p:tagLst xmlns:a="http://schemas.openxmlformats.org/drawingml/2006/main" xmlns:r="http://schemas.openxmlformats.org/officeDocument/2006/relationships" xmlns:p="http://schemas.openxmlformats.org/presentationml/2006/main">
  <p:tag name="TIMING" val="|28.4"/>
</p:tagLst>
</file>

<file path=ppt/tags/tag55.xml><?xml version="1.0" encoding="utf-8"?>
<p:tagLst xmlns:a="http://schemas.openxmlformats.org/drawingml/2006/main" xmlns:r="http://schemas.openxmlformats.org/officeDocument/2006/relationships" xmlns:p="http://schemas.openxmlformats.org/presentationml/2006/main">
  <p:tag name="PA" val="v4.0.0"/>
</p:tagLst>
</file>

<file path=ppt/tags/tag56.xml><?xml version="1.0" encoding="utf-8"?>
<p:tagLst xmlns:a="http://schemas.openxmlformats.org/drawingml/2006/main" xmlns:r="http://schemas.openxmlformats.org/officeDocument/2006/relationships" xmlns:p="http://schemas.openxmlformats.org/presentationml/2006/main">
  <p:tag name="PA" val="v4.0.0"/>
</p:tagLst>
</file>

<file path=ppt/tags/tag57.xml><?xml version="1.0" encoding="utf-8"?>
<p:tagLst xmlns:a="http://schemas.openxmlformats.org/drawingml/2006/main" xmlns:r="http://schemas.openxmlformats.org/officeDocument/2006/relationships" xmlns:p="http://schemas.openxmlformats.org/presentationml/2006/main">
  <p:tag name="PA" val="v4.0.0"/>
</p:tagLst>
</file>

<file path=ppt/tags/tag58.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TIMING" val="|28.4"/>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3861</TotalTime>
  <Words>464</Words>
  <Application>Microsoft Office PowerPoint</Application>
  <PresentationFormat>宽屏</PresentationFormat>
  <Paragraphs>83</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黑体</vt:lpstr>
      <vt:lpstr>华文楷体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Suntx .</cp:lastModifiedBy>
  <cp:revision>516</cp:revision>
  <dcterms:created xsi:type="dcterms:W3CDTF">2014-08-08T13:32:37Z</dcterms:created>
  <dcterms:modified xsi:type="dcterms:W3CDTF">2019-04-15T11:20:58Z</dcterms:modified>
</cp:coreProperties>
</file>