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7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8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9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1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2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4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7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8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9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0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31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32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33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34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35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78" r:id="rId2"/>
    <p:sldId id="324" r:id="rId3"/>
    <p:sldId id="281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57" r:id="rId12"/>
    <p:sldId id="332" r:id="rId13"/>
    <p:sldId id="333" r:id="rId14"/>
    <p:sldId id="334" r:id="rId15"/>
    <p:sldId id="338" r:id="rId16"/>
    <p:sldId id="336" r:id="rId17"/>
    <p:sldId id="337" r:id="rId18"/>
    <p:sldId id="339" r:id="rId19"/>
    <p:sldId id="340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51" r:id="rId28"/>
    <p:sldId id="352" r:id="rId29"/>
    <p:sldId id="349" r:id="rId30"/>
    <p:sldId id="353" r:id="rId31"/>
    <p:sldId id="350" r:id="rId32"/>
    <p:sldId id="354" r:id="rId33"/>
    <p:sldId id="355" r:id="rId34"/>
    <p:sldId id="341" r:id="rId35"/>
    <p:sldId id="356" r:id="rId36"/>
    <p:sldId id="29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78D7"/>
    <a:srgbClr val="E1E1E1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9648" autoAdjust="0"/>
  </p:normalViewPr>
  <p:slideViewPr>
    <p:cSldViewPr snapToGrid="0" showGuides="1">
      <p:cViewPr varScale="1">
        <p:scale>
          <a:sx n="77" d="100"/>
          <a:sy n="77" d="100"/>
        </p:scale>
        <p:origin x="1022" y="-4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33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92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01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30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回顾深度学习时代以来的</a:t>
            </a:r>
            <a:r>
              <a:rPr lang="en-US" altLang="zh-CN" dirty="0"/>
              <a:t>NLP</a:t>
            </a:r>
            <a:r>
              <a:rPr lang="zh-CN" altLang="en-US" dirty="0"/>
              <a:t>发展历史，很多重大突破都来自对文本的分布式表示方法的研究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02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34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32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67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95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5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53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81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48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09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88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88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20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17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328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18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3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290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59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670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34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82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04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84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71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深度学习的成功也意味着表示学习的成功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5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85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83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5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5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3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9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0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8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2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9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7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tags" Target="../tags/tag40.xml"/><Relationship Id="rId7" Type="http://schemas.openxmlformats.org/officeDocument/2006/relationships/image" Target="../media/image3.jpe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Relationship Id="rId9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44.xml"/><Relationship Id="rId7" Type="http://schemas.openxmlformats.org/officeDocument/2006/relationships/image" Target="../media/image3.jpe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48.xml"/><Relationship Id="rId7" Type="http://schemas.openxmlformats.org/officeDocument/2006/relationships/image" Target="../media/image3.jpe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52.xml"/><Relationship Id="rId7" Type="http://schemas.openxmlformats.org/officeDocument/2006/relationships/image" Target="../media/image3.jpe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3.xm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mp"/><Relationship Id="rId3" Type="http://schemas.openxmlformats.org/officeDocument/2006/relationships/tags" Target="../tags/tag56.xml"/><Relationship Id="rId7" Type="http://schemas.openxmlformats.org/officeDocument/2006/relationships/image" Target="../media/image3.jpe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60.xml"/><Relationship Id="rId7" Type="http://schemas.openxmlformats.org/officeDocument/2006/relationships/image" Target="../media/image3.jpe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64.xml"/><Relationship Id="rId7" Type="http://schemas.openxmlformats.org/officeDocument/2006/relationships/image" Target="../media/image3.jpe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68.xml"/><Relationship Id="rId7" Type="http://schemas.openxmlformats.org/officeDocument/2006/relationships/image" Target="../media/image3.jpe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72.xml"/><Relationship Id="rId7" Type="http://schemas.openxmlformats.org/officeDocument/2006/relationships/image" Target="../media/image3.jpe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76.xml"/><Relationship Id="rId7" Type="http://schemas.openxmlformats.org/officeDocument/2006/relationships/image" Target="../media/image3.jpe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8.xml"/><Relationship Id="rId7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tags" Target="../tags/tag80.xml"/><Relationship Id="rId7" Type="http://schemas.openxmlformats.org/officeDocument/2006/relationships/image" Target="../media/image3.jpeg"/><Relationship Id="rId12" Type="http://schemas.openxmlformats.org/officeDocument/2006/relationships/image" Target="../media/image18.tmp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0.xml"/><Relationship Id="rId11" Type="http://schemas.openxmlformats.org/officeDocument/2006/relationships/image" Target="../media/image17.tmp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6.tmp"/><Relationship Id="rId4" Type="http://schemas.openxmlformats.org/officeDocument/2006/relationships/tags" Target="../tags/tag81.xml"/><Relationship Id="rId9" Type="http://schemas.openxmlformats.org/officeDocument/2006/relationships/image" Target="../media/image15.tm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mp"/><Relationship Id="rId3" Type="http://schemas.openxmlformats.org/officeDocument/2006/relationships/tags" Target="../tags/tag84.xml"/><Relationship Id="rId7" Type="http://schemas.openxmlformats.org/officeDocument/2006/relationships/image" Target="../media/image3.jpe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9" Type="http://schemas.openxmlformats.org/officeDocument/2006/relationships/image" Target="../media/image20.tm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88.xml"/><Relationship Id="rId7" Type="http://schemas.openxmlformats.org/officeDocument/2006/relationships/image" Target="../media/image3.jpe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mp"/><Relationship Id="rId3" Type="http://schemas.openxmlformats.org/officeDocument/2006/relationships/tags" Target="../tags/tag92.xml"/><Relationship Id="rId7" Type="http://schemas.openxmlformats.org/officeDocument/2006/relationships/image" Target="../media/image3.jpe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3.xml"/><Relationship Id="rId9" Type="http://schemas.openxmlformats.org/officeDocument/2006/relationships/image" Target="../media/image22.tm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tags" Target="../tags/tag96.xml"/><Relationship Id="rId7" Type="http://schemas.openxmlformats.org/officeDocument/2006/relationships/image" Target="../media/image3.jpe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7.xml"/><Relationship Id="rId9" Type="http://schemas.openxmlformats.org/officeDocument/2006/relationships/image" Target="../media/image24.tm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mp"/><Relationship Id="rId3" Type="http://schemas.openxmlformats.org/officeDocument/2006/relationships/tags" Target="../tags/tag100.xml"/><Relationship Id="rId7" Type="http://schemas.openxmlformats.org/officeDocument/2006/relationships/image" Target="../media/image3.jpe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6.tmp"/><Relationship Id="rId4" Type="http://schemas.openxmlformats.org/officeDocument/2006/relationships/tags" Target="../tags/tag101.xml"/><Relationship Id="rId9" Type="http://schemas.openxmlformats.org/officeDocument/2006/relationships/image" Target="../media/image25.tm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tmp"/><Relationship Id="rId3" Type="http://schemas.openxmlformats.org/officeDocument/2006/relationships/tags" Target="../tags/tag104.xml"/><Relationship Id="rId7" Type="http://schemas.openxmlformats.org/officeDocument/2006/relationships/image" Target="../media/image3.jpe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5.xml"/><Relationship Id="rId9" Type="http://schemas.openxmlformats.org/officeDocument/2006/relationships/image" Target="../media/image28.tm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08.xml"/><Relationship Id="rId7" Type="http://schemas.openxmlformats.org/officeDocument/2006/relationships/image" Target="../media/image3.jpe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tmp"/><Relationship Id="rId3" Type="http://schemas.openxmlformats.org/officeDocument/2006/relationships/tags" Target="../tags/tag112.xml"/><Relationship Id="rId7" Type="http://schemas.openxmlformats.org/officeDocument/2006/relationships/image" Target="../media/image3.jpe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emf"/><Relationship Id="rId4" Type="http://schemas.openxmlformats.org/officeDocument/2006/relationships/tags" Target="../tags/tag113.xml"/><Relationship Id="rId9" Type="http://schemas.openxmlformats.org/officeDocument/2006/relationships/image" Target="../media/image30.tmp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tmp"/><Relationship Id="rId3" Type="http://schemas.openxmlformats.org/officeDocument/2006/relationships/tags" Target="../tags/tag116.xml"/><Relationship Id="rId7" Type="http://schemas.openxmlformats.org/officeDocument/2006/relationships/image" Target="../media/image3.jpe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2.xml"/><Relationship Id="rId7" Type="http://schemas.openxmlformats.org/officeDocument/2006/relationships/image" Target="../media/image3.jpe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tmp"/><Relationship Id="rId3" Type="http://schemas.openxmlformats.org/officeDocument/2006/relationships/tags" Target="../tags/tag120.xml"/><Relationship Id="rId7" Type="http://schemas.openxmlformats.org/officeDocument/2006/relationships/image" Target="../media/image3.jpe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1.xml"/><Relationship Id="rId9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mp"/><Relationship Id="rId3" Type="http://schemas.openxmlformats.org/officeDocument/2006/relationships/tags" Target="../tags/tag124.xml"/><Relationship Id="rId7" Type="http://schemas.openxmlformats.org/officeDocument/2006/relationships/image" Target="../media/image3.jpe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5.xml"/><Relationship Id="rId9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tmp"/><Relationship Id="rId3" Type="http://schemas.openxmlformats.org/officeDocument/2006/relationships/tags" Target="../tags/tag128.xml"/><Relationship Id="rId7" Type="http://schemas.openxmlformats.org/officeDocument/2006/relationships/image" Target="../media/image3.jpe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emf"/><Relationship Id="rId4" Type="http://schemas.openxmlformats.org/officeDocument/2006/relationships/tags" Target="../tags/tag129.xml"/><Relationship Id="rId9" Type="http://schemas.openxmlformats.org/officeDocument/2006/relationships/image" Target="../media/image35.tm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32.xml"/><Relationship Id="rId7" Type="http://schemas.openxmlformats.org/officeDocument/2006/relationships/image" Target="../media/image3.jpe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3.xml"/><Relationship Id="rId9" Type="http://schemas.openxmlformats.org/officeDocument/2006/relationships/image" Target="../media/image36.tm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36.xml"/><Relationship Id="rId7" Type="http://schemas.openxmlformats.org/officeDocument/2006/relationships/image" Target="../media/image3.jpe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40.xml"/><Relationship Id="rId7" Type="http://schemas.openxmlformats.org/officeDocument/2006/relationships/image" Target="../media/image3.jpe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44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6.xml"/><Relationship Id="rId7" Type="http://schemas.openxmlformats.org/officeDocument/2006/relationships/image" Target="../media/image3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3" Type="http://schemas.openxmlformats.org/officeDocument/2006/relationships/tags" Target="../tags/tag20.xml"/><Relationship Id="rId7" Type="http://schemas.openxmlformats.org/officeDocument/2006/relationships/image" Target="../media/image3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24.xml"/><Relationship Id="rId7" Type="http://schemas.openxmlformats.org/officeDocument/2006/relationships/image" Target="../media/image3.jpe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tags" Target="../tags/tag28.xml"/><Relationship Id="rId7" Type="http://schemas.openxmlformats.org/officeDocument/2006/relationships/image" Target="../media/image3.jpe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Relationship Id="rId9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tags" Target="../tags/tag32.xml"/><Relationship Id="rId7" Type="http://schemas.openxmlformats.org/officeDocument/2006/relationships/image" Target="../media/image3.jpe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emf"/><Relationship Id="rId4" Type="http://schemas.openxmlformats.org/officeDocument/2006/relationships/tags" Target="../tags/tag33.xml"/><Relationship Id="rId9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tags" Target="../tags/tag36.xml"/><Relationship Id="rId7" Type="http://schemas.openxmlformats.org/officeDocument/2006/relationships/image" Target="../media/image3.jpe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" y="189980"/>
            <a:ext cx="2870282" cy="834695"/>
          </a:xfrm>
          <a:prstGeom prst="rect">
            <a:avLst/>
          </a:prstGeom>
        </p:spPr>
      </p:pic>
      <p:sp>
        <p:nvSpPr>
          <p:cNvPr id="3" name="PA_矩形 2"/>
          <p:cNvSpPr/>
          <p:nvPr>
            <p:custDataLst>
              <p:tags r:id="rId3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30901B-08E6-40C4-839C-A2F3FDB430C9}"/>
              </a:ext>
            </a:extLst>
          </p:cNvPr>
          <p:cNvSpPr/>
          <p:nvPr/>
        </p:nvSpPr>
        <p:spPr>
          <a:xfrm>
            <a:off x="2115378" y="2525492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基于多任务学习的文本表示方法研究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8E72B6-F603-45AC-A00E-6D7979243064}"/>
              </a:ext>
            </a:extLst>
          </p:cNvPr>
          <p:cNvSpPr txBox="1"/>
          <p:nvPr/>
        </p:nvSpPr>
        <p:spPr>
          <a:xfrm>
            <a:off x="4523509" y="4832283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孙天祥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txsun@stu.xidian.edu.cn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FCBBAD-4BEA-46C3-AE65-1BBD1EF99F26}"/>
              </a:ext>
            </a:extLst>
          </p:cNvPr>
          <p:cNvSpPr/>
          <p:nvPr/>
        </p:nvSpPr>
        <p:spPr>
          <a:xfrm>
            <a:off x="1010058" y="2179958"/>
            <a:ext cx="9750705" cy="2190660"/>
          </a:xfrm>
          <a:prstGeom prst="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A69419-FB02-4EC0-9C9C-8F7EEDF3C5CD}"/>
              </a:ext>
            </a:extLst>
          </p:cNvPr>
          <p:cNvSpPr/>
          <p:nvPr/>
        </p:nvSpPr>
        <p:spPr>
          <a:xfrm>
            <a:off x="1010058" y="2179958"/>
            <a:ext cx="337930" cy="2190658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F0CAF7-B2D8-4903-9F55-37A1AAE7EA69}"/>
              </a:ext>
            </a:extLst>
          </p:cNvPr>
          <p:cNvSpPr txBox="1"/>
          <p:nvPr/>
        </p:nvSpPr>
        <p:spPr>
          <a:xfrm>
            <a:off x="10598294" y="6252074"/>
            <a:ext cx="152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9C9E49-376C-47FF-A8FA-EF475D75D2CC}"/>
              </a:ext>
            </a:extLst>
          </p:cNvPr>
          <p:cNvSpPr txBox="1"/>
          <p:nvPr/>
        </p:nvSpPr>
        <p:spPr>
          <a:xfrm>
            <a:off x="1805609" y="3296943"/>
            <a:ext cx="8600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Language Representation with Multi-Task Learning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08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E9A25E-A6C8-4858-B6D2-2CE5BAFB0B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314" y="1739005"/>
            <a:ext cx="3242104" cy="239932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D7EDF6A-2AD3-469F-942E-C9D0358B9376}"/>
              </a:ext>
            </a:extLst>
          </p:cNvPr>
          <p:cNvCxnSpPr/>
          <p:nvPr/>
        </p:nvCxnSpPr>
        <p:spPr>
          <a:xfrm>
            <a:off x="5495366" y="2938669"/>
            <a:ext cx="0" cy="1742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01EEE422-5F8A-45DF-A835-37A3D2C6A73F}"/>
              </a:ext>
            </a:extLst>
          </p:cNvPr>
          <p:cNvSpPr/>
          <p:nvPr/>
        </p:nvSpPr>
        <p:spPr>
          <a:xfrm>
            <a:off x="4024382" y="4704722"/>
            <a:ext cx="2941968" cy="8249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自然语言处理</a:t>
            </a:r>
            <a:endParaRPr 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AB2AAF7-8A21-48BE-80C7-6FE5D996015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0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≈人类语言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≠程序语言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使用计算机技术处理、理解和生成自然语言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相似概念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计算语言学（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computational linguistics, CL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自然语言理解（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understanding, NLU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一切与处理文本语言相关的问题，都可以归为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NLP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的问题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31E684-079D-43C0-99DA-D238B7D82F3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668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自然语言处理中的神经网络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卷积网络（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[2]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表示对于深度学习非常重要，文本表示对于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NLP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模型更为重要！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E1BD30-3C3D-412D-B976-1B04EEBC31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9A32B4E-678D-43FD-9CE2-483E4D4E6526}"/>
              </a:ext>
            </a:extLst>
          </p:cNvPr>
          <p:cNvSpPr/>
          <p:nvPr/>
        </p:nvSpPr>
        <p:spPr>
          <a:xfrm>
            <a:off x="138546" y="6234533"/>
            <a:ext cx="12053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[2] Vaswani, Ashish, et al. "Attention is all you need."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2017.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29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文本是离散的符号，表示难度更大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文本标注成本高，特定领域文本数据量有限，难以学习到好的表示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C355EE-AB49-47D5-B66F-1C8EABA0CB33}"/>
              </a:ext>
            </a:extLst>
          </p:cNvPr>
          <p:cNvSpPr txBox="1"/>
          <p:nvPr/>
        </p:nvSpPr>
        <p:spPr>
          <a:xfrm>
            <a:off x="1609698" y="4484346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(a)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图像数据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F01C11E-6DE0-4B5B-8E22-7F5F641A39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28" y="2268217"/>
            <a:ext cx="2092126" cy="20060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A8B495-3C82-4764-BC24-C46BEEEC209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5" b="5509"/>
          <a:stretch/>
        </p:blipFill>
        <p:spPr>
          <a:xfrm>
            <a:off x="4717033" y="2215049"/>
            <a:ext cx="2250435" cy="209074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8C46ED5-BB1C-4F54-9B37-A740638F4A96}"/>
              </a:ext>
            </a:extLst>
          </p:cNvPr>
          <p:cNvSpPr txBox="1"/>
          <p:nvPr/>
        </p:nvSpPr>
        <p:spPr>
          <a:xfrm>
            <a:off x="4833679" y="4484346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(b)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语音数据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749F53-5143-4177-8E88-5C603D8AD711}"/>
              </a:ext>
            </a:extLst>
          </p:cNvPr>
          <p:cNvSpPr txBox="1"/>
          <p:nvPr/>
        </p:nvSpPr>
        <p:spPr>
          <a:xfrm>
            <a:off x="8084910" y="4484346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(c)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2334B5E-0709-4982-ACD1-06377F23437A}"/>
              </a:ext>
            </a:extLst>
          </p:cNvPr>
          <p:cNvSpPr txBox="1"/>
          <p:nvPr/>
        </p:nvSpPr>
        <p:spPr>
          <a:xfrm>
            <a:off x="7243890" y="2174057"/>
            <a:ext cx="3227465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我喜欢猫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ea typeface="华文楷体" panose="02010600040101010101" pitchFamily="2" charset="-122"/>
              </a:rPr>
              <a:t>I love cat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ea typeface="华文楷体" panose="02010600040101010101" pitchFamily="2" charset="-122"/>
              </a:rPr>
              <a:t>Amo el </a:t>
            </a:r>
            <a:r>
              <a:rPr lang="en-US" altLang="zh-CN" sz="2400" dirty="0" err="1">
                <a:ea typeface="华文楷体" panose="02010600040101010101" pitchFamily="2" charset="-122"/>
              </a:rPr>
              <a:t>gato</a:t>
            </a:r>
            <a:endParaRPr lang="en-US" altLang="zh-CN" sz="2400" dirty="0"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ar-AE" altLang="zh-CN" sz="2400" dirty="0">
                <a:ea typeface="华文楷体" panose="02010600040101010101" pitchFamily="2" charset="-122"/>
              </a:rPr>
              <a:t>أنا أحب القطط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95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预训练文本的分布式表示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华文楷体" panose="02010600040101010101" pitchFamily="2" charset="-122"/>
              </a:rPr>
              <a:t>Non-textualized</a:t>
            </a:r>
            <a:r>
              <a:rPr lang="en-US" altLang="zh-CN" sz="2800" dirty="0">
                <a:ea typeface="华文楷体" panose="02010600040101010101" pitchFamily="2" charset="-122"/>
              </a:rPr>
              <a:t> representation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word-level: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word2vec</a:t>
            </a:r>
            <a:r>
              <a:rPr lang="en-US" altLang="zh-CN" sz="2800" dirty="0">
                <a:ea typeface="华文楷体" panose="02010600040101010101" pitchFamily="2" charset="-122"/>
              </a:rPr>
              <a:t>,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GloVe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char-level: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fastText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华文楷体" panose="02010600040101010101" pitchFamily="2" charset="-122"/>
              </a:rPr>
              <a:t>Contextual</a:t>
            </a:r>
            <a:r>
              <a:rPr lang="en-US" altLang="zh-CN" sz="2800" dirty="0">
                <a:ea typeface="华文楷体" panose="02010600040101010101" pitchFamily="2" charset="-122"/>
              </a:rPr>
              <a:t> representation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RNN: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ELMo</a:t>
            </a:r>
            <a:r>
              <a:rPr lang="en-US" altLang="zh-CN" sz="2800" dirty="0">
                <a:ea typeface="华文楷体" panose="02010600040101010101" pitchFamily="2" charset="-122"/>
              </a:rPr>
              <a:t>,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CoVe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Transformer: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GPT</a:t>
            </a:r>
            <a:r>
              <a:rPr lang="en-US" altLang="zh-CN" sz="2800" dirty="0">
                <a:ea typeface="华文楷体" panose="02010600040101010101" pitchFamily="2" charset="-122"/>
              </a:rPr>
              <a:t>,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BERT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  <a:endParaRPr lang="en-US" altLang="zh-CN" sz="2400" dirty="0"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性能提升显著！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01D6D2-E6A3-4481-BC70-0401D1B112A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03" b="13814"/>
          <a:stretch/>
        </p:blipFill>
        <p:spPr>
          <a:xfrm>
            <a:off x="8005077" y="1457103"/>
            <a:ext cx="3799533" cy="5000537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D75B138-6180-4029-816D-75C863D8C9A6}"/>
              </a:ext>
            </a:extLst>
          </p:cNvPr>
          <p:cNvSpPr/>
          <p:nvPr/>
        </p:nvSpPr>
        <p:spPr>
          <a:xfrm>
            <a:off x="2277146" y="3319345"/>
            <a:ext cx="8247299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为什么要做文本表示？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4B60C24-0766-4434-8293-D85964B675AE}"/>
              </a:ext>
            </a:extLst>
          </p:cNvPr>
          <p:cNvSpPr/>
          <p:nvPr/>
        </p:nvSpPr>
        <p:spPr>
          <a:xfrm>
            <a:off x="1445337" y="3306313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270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然而，文本的表示问题仍未被完全解决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通用表示的不足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实体指代、复杂语法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需要任务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领域特定知识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通用模型的需求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特征工程 → 结构工程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decaNLP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GLUE…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文本表示需要多任务学习的方法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3CAD33C-A2F2-4AC3-AE0F-9C4551C0B7F9}"/>
              </a:ext>
            </a:extLst>
          </p:cNvPr>
          <p:cNvSpPr/>
          <p:nvPr/>
        </p:nvSpPr>
        <p:spPr>
          <a:xfrm>
            <a:off x="2318446" y="3285920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为什么要用多任务学习做文本表示？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5A228DB-F5EE-45BB-A845-4ABCC54D3789}"/>
              </a:ext>
            </a:extLst>
          </p:cNvPr>
          <p:cNvSpPr/>
          <p:nvPr/>
        </p:nvSpPr>
        <p:spPr>
          <a:xfrm>
            <a:off x="1486635" y="3285920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9643162-6109-4941-AFC1-57FF613A068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82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基于深度学习的自然语言处理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自然语言处理中的多任务学习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F05A4F-CA7D-40D4-9B1C-8473BBFAD1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4796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1146">
        <p15:prstTrans prst="peelOff"/>
      </p:transition>
    </mc:Choice>
    <mc:Fallback xmlns="">
      <p:transition spd="slow" advTm="3114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基于深度学习的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DL based NLP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文本的分布式表示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神经网络模型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卷积神经网络（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convolutional neural network, CNN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循环神经网络（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recurrent neural network, RNN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数据量有限时，常常难以学到好的表示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20FA3E-5F16-4843-91B7-DD4B830277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812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自然语言处理中的多任务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MTL for NLP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华文楷体" panose="02010600040101010101" pitchFamily="2" charset="-122"/>
              </a:rPr>
              <a:t>MTL with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CNN</a:t>
            </a:r>
            <a:r>
              <a:rPr lang="en-US" altLang="zh-CN" sz="2800" dirty="0">
                <a:ea typeface="华文楷体" panose="02010600040101010101" pitchFamily="2" charset="-122"/>
              </a:rPr>
              <a:t>s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ea typeface="华文楷体" panose="02010600040101010101" pitchFamily="2" charset="-122"/>
              </a:rPr>
              <a:t>Collobert</a:t>
            </a:r>
            <a:r>
              <a:rPr lang="en-US" altLang="zh-CN" sz="2400" dirty="0">
                <a:ea typeface="华文楷体" panose="02010600040101010101" pitchFamily="2" charset="-122"/>
              </a:rPr>
              <a:t> et al. </a:t>
            </a:r>
            <a:r>
              <a:rPr lang="en-US" altLang="zh-CN" sz="1600" dirty="0">
                <a:ea typeface="华文楷体" panose="02010600040101010101" pitchFamily="2" charset="-122"/>
              </a:rPr>
              <a:t>A Unified Architecture for Natural Language Processing: Deep Neural Networks with Multitask Learning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ea typeface="华文楷体" panose="02010600040101010101" pitchFamily="2" charset="-122"/>
              </a:rPr>
              <a:t>Misra</a:t>
            </a:r>
            <a:r>
              <a:rPr lang="en-US" altLang="zh-CN" sz="2400" dirty="0">
                <a:ea typeface="华文楷体" panose="02010600040101010101" pitchFamily="2" charset="-122"/>
              </a:rPr>
              <a:t> et al. </a:t>
            </a:r>
            <a:r>
              <a:rPr lang="en-US" altLang="zh-CN" dirty="0">
                <a:ea typeface="华文楷体" panose="02010600040101010101" pitchFamily="2" charset="-122"/>
              </a:rPr>
              <a:t>Cross-stitch Networks for </a:t>
            </a:r>
            <a:r>
              <a:rPr lang="en-US" altLang="zh-CN">
                <a:ea typeface="华文楷体" panose="02010600040101010101" pitchFamily="2" charset="-122"/>
              </a:rPr>
              <a:t>Multi-task Learning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华文楷体" panose="02010600040101010101" pitchFamily="2" charset="-122"/>
              </a:rPr>
              <a:t>MTL with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RNN</a:t>
            </a:r>
            <a:r>
              <a:rPr lang="en-US" altLang="zh-CN" sz="2800" dirty="0">
                <a:ea typeface="华文楷体" panose="02010600040101010101" pitchFamily="2" charset="-122"/>
              </a:rPr>
              <a:t>s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华文楷体" panose="02010600040101010101" pitchFamily="2" charset="-122"/>
              </a:rPr>
              <a:t>Dong et al. </a:t>
            </a:r>
            <a:r>
              <a:rPr lang="en-US" altLang="zh-CN" dirty="0">
                <a:ea typeface="华文楷体" panose="02010600040101010101" pitchFamily="2" charset="-122"/>
              </a:rPr>
              <a:t>Multi-Task Learning for Multiple Language Translation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华文楷体" panose="02010600040101010101" pitchFamily="2" charset="-122"/>
              </a:rPr>
              <a:t>Liu et al. </a:t>
            </a:r>
            <a:r>
              <a:rPr lang="en-US" altLang="zh-CN" dirty="0">
                <a:ea typeface="华文楷体" panose="02010600040101010101" pitchFamily="2" charset="-122"/>
              </a:rPr>
              <a:t>Recurrent Neural Network for Text Classification with Multi-Task Learning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华文楷体" panose="02010600040101010101" pitchFamily="2" charset="-122"/>
              </a:rPr>
              <a:t>Hashimoto et al. </a:t>
            </a:r>
            <a:r>
              <a:rPr lang="en-US" altLang="zh-CN" dirty="0">
                <a:ea typeface="华文楷体" panose="02010600040101010101" pitchFamily="2" charset="-122"/>
              </a:rPr>
              <a:t>A Joint Many-Task Model: Growing a Neural Network for Multiple </a:t>
            </a:r>
            <a:r>
              <a:rPr lang="en-US" altLang="zh-CN">
                <a:ea typeface="华文楷体" panose="02010600040101010101" pitchFamily="2" charset="-122"/>
              </a:rPr>
              <a:t>NLP Tasks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华文楷体" panose="02010600040101010101" pitchFamily="2" charset="-122"/>
              </a:rPr>
              <a:t>MTL with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Transformer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55A11"/>
                </a:solidFill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6FAB62-7B00-4327-9338-C2C8CD9C3D09}"/>
              </a:ext>
            </a:extLst>
          </p:cNvPr>
          <p:cNvSpPr/>
          <p:nvPr/>
        </p:nvSpPr>
        <p:spPr>
          <a:xfrm>
            <a:off x="2265351" y="3233197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如何用多任务学习做文本表示？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95AE5E6-68C5-4A78-99BA-F0001B0F7C87}"/>
              </a:ext>
            </a:extLst>
          </p:cNvPr>
          <p:cNvSpPr/>
          <p:nvPr/>
        </p:nvSpPr>
        <p:spPr>
          <a:xfrm>
            <a:off x="1433539" y="3224849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87AA69F-1B45-4283-8B7B-020B27F7A8F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30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实验任务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7DEE5F-B828-4541-A73C-1DFD40862A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6463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1146">
        <p15:prstTrans prst="peelOff"/>
      </p:transition>
    </mc:Choice>
    <mc:Fallback xmlns="">
      <p:transition spd="slow" advTm="3114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876BC4C-50E2-4B97-8604-838C2856AD9E}"/>
              </a:ext>
            </a:extLst>
          </p:cNvPr>
          <p:cNvSpPr/>
          <p:nvPr/>
        </p:nvSpPr>
        <p:spPr>
          <a:xfrm>
            <a:off x="1716711" y="3740170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为什么要用多任务学习做文本表示？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269CA43-878C-4E48-A1BF-C96487772F01}"/>
              </a:ext>
            </a:extLst>
          </p:cNvPr>
          <p:cNvSpPr/>
          <p:nvPr/>
        </p:nvSpPr>
        <p:spPr>
          <a:xfrm>
            <a:off x="1716711" y="4838455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如何用多任务学习做文本表示？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73C3990-E1D7-42C9-B9CB-B71397130AF3}"/>
              </a:ext>
            </a:extLst>
          </p:cNvPr>
          <p:cNvSpPr/>
          <p:nvPr/>
        </p:nvSpPr>
        <p:spPr>
          <a:xfrm>
            <a:off x="1716710" y="2641885"/>
            <a:ext cx="8247299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为什么要做文本表示？</a:t>
            </a:r>
          </a:p>
        </p:txBody>
      </p:sp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个问题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94EDC75-5230-4C5C-94AB-1E7F94E93912}"/>
              </a:ext>
            </a:extLst>
          </p:cNvPr>
          <p:cNvSpPr txBox="1"/>
          <p:nvPr/>
        </p:nvSpPr>
        <p:spPr>
          <a:xfrm>
            <a:off x="181821" y="1294743"/>
            <a:ext cx="118283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题目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文本表示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方法研究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C163478-BB72-4D3F-B96A-CF9910865A7A}"/>
              </a:ext>
            </a:extLst>
          </p:cNvPr>
          <p:cNvSpPr/>
          <p:nvPr/>
        </p:nvSpPr>
        <p:spPr>
          <a:xfrm>
            <a:off x="884901" y="2628853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546337C-DC8C-4B0A-90DD-964AE03E2FD5}"/>
              </a:ext>
            </a:extLst>
          </p:cNvPr>
          <p:cNvSpPr/>
          <p:nvPr/>
        </p:nvSpPr>
        <p:spPr>
          <a:xfrm>
            <a:off x="884900" y="3740170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94FA94C-31BC-4F4D-B1A9-D52C2289427E}"/>
              </a:ext>
            </a:extLst>
          </p:cNvPr>
          <p:cNvSpPr/>
          <p:nvPr/>
        </p:nvSpPr>
        <p:spPr>
          <a:xfrm>
            <a:off x="884899" y="4830107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C1B1AF8-0F0D-4D10-AB89-661E366AB0B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20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0AEA6B-576A-4E93-ACF1-D74D082BFF25}"/>
              </a:ext>
            </a:extLst>
          </p:cNvPr>
          <p:cNvSpPr/>
          <p:nvPr/>
        </p:nvSpPr>
        <p:spPr>
          <a:xfrm>
            <a:off x="138546" y="6234533"/>
            <a:ext cx="11713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[2] Vaswani, Ashish, et al. "Attention is all you need."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2017.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E47F335-0C74-415D-8D46-00C590D4D9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3"/>
          <a:stretch/>
        </p:blipFill>
        <p:spPr>
          <a:xfrm>
            <a:off x="6495252" y="213158"/>
            <a:ext cx="4244009" cy="60213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5EEBECD-DD2A-475A-820B-97CE96F3190C}"/>
              </a:ext>
            </a:extLst>
          </p:cNvPr>
          <p:cNvSpPr txBox="1"/>
          <p:nvPr/>
        </p:nvSpPr>
        <p:spPr>
          <a:xfrm>
            <a:off x="181821" y="1361362"/>
            <a:ext cx="631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自注意力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B261B-B825-4F74-8E04-D46FE66EB7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30" y="1865085"/>
            <a:ext cx="4514356" cy="908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20A68D0-46B8-409E-B728-6DEFA64557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4" y="3303815"/>
            <a:ext cx="5895938" cy="6818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4EBCC12-8B8C-407B-8B00-3D765194AD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5" y="4013508"/>
            <a:ext cx="4826428" cy="6766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4EF87BF-67DA-408F-B355-29A78C7E2B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66" y="5413381"/>
            <a:ext cx="4525673" cy="71127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50F9417-877B-4403-B502-29B79E881D66}"/>
              </a:ext>
            </a:extLst>
          </p:cNvPr>
          <p:cNvSpPr txBox="1"/>
          <p:nvPr/>
        </p:nvSpPr>
        <p:spPr>
          <a:xfrm>
            <a:off x="181821" y="2668638"/>
            <a:ext cx="631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多头自注意力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FC7747-CF43-43F9-ACA1-A5C319BD84E7}"/>
              </a:ext>
            </a:extLst>
          </p:cNvPr>
          <p:cNvSpPr txBox="1"/>
          <p:nvPr/>
        </p:nvSpPr>
        <p:spPr>
          <a:xfrm>
            <a:off x="181821" y="4775026"/>
            <a:ext cx="631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逐点前馈网络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49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663354B-0721-4410-AAC4-EB0731C0BA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3" r="15865" b="19345"/>
          <a:stretch/>
        </p:blipFill>
        <p:spPr>
          <a:xfrm>
            <a:off x="8643334" y="2620152"/>
            <a:ext cx="2846301" cy="19238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B20D02A-38D1-4C85-B067-2A5D869F6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2246603"/>
            <a:ext cx="7867577" cy="218748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1F95EE4B-F172-4761-8874-8BE40BBE62A0}"/>
              </a:ext>
            </a:extLst>
          </p:cNvPr>
          <p:cNvSpPr/>
          <p:nvPr/>
        </p:nvSpPr>
        <p:spPr>
          <a:xfrm>
            <a:off x="2355996" y="4571486"/>
            <a:ext cx="3432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编码过程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CC0428-764C-4744-9EB3-0C86E13202E4}"/>
              </a:ext>
            </a:extLst>
          </p:cNvPr>
          <p:cNvSpPr/>
          <p:nvPr/>
        </p:nvSpPr>
        <p:spPr>
          <a:xfrm>
            <a:off x="8852072" y="4571486"/>
            <a:ext cx="2428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一个简化版本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68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08125D-FF1D-4DA7-97E6-E6C9CAF93D68}"/>
              </a:ext>
            </a:extLst>
          </p:cNvPr>
          <p:cNvSpPr txBox="1"/>
          <p:nvPr/>
        </p:nvSpPr>
        <p:spPr>
          <a:xfrm>
            <a:off x="181821" y="1287077"/>
            <a:ext cx="118283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顶层分化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S-P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Stack-Pooling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，堆叠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池化）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S-C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Stack-CLS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，堆叠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-CLS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逐层分化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L-I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Layerwise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-Implicit Sharing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，逐层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隐式共享）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L-E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Layerwise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-Explicit Sharing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，逐层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显式共享）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E0732E-E8BB-46E0-99AD-CE55749D6F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18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EF957C-9CF0-405C-B803-013EBB959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97" y="1829738"/>
            <a:ext cx="2783277" cy="39600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0FC2E1-B8CE-4F07-BB5D-15378C083A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36" y="4079472"/>
            <a:ext cx="4284167" cy="14953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D67789-5E0F-47AC-A8F4-59D2E4CA4152}"/>
              </a:ext>
            </a:extLst>
          </p:cNvPr>
          <p:cNvSpPr txBox="1"/>
          <p:nvPr/>
        </p:nvSpPr>
        <p:spPr>
          <a:xfrm>
            <a:off x="181821" y="1287077"/>
            <a:ext cx="76005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句子表示通过池化（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pooling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）得到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共享层形成通用表示，顶层堆叠任务特定层形成任务特定表示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预测方式：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2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S-C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9D1DD0-2AB6-441D-872D-D904FE01E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81" y="1993729"/>
            <a:ext cx="4470493" cy="37770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9DFA61-64D3-497A-996C-86F6F714BC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97" y="3968241"/>
            <a:ext cx="3295508" cy="8934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57D893E-5D88-44BB-A54C-962BA4E2B474}"/>
              </a:ext>
            </a:extLst>
          </p:cNvPr>
          <p:cNvSpPr txBox="1"/>
          <p:nvPr/>
        </p:nvSpPr>
        <p:spPr>
          <a:xfrm>
            <a:off x="181821" y="1287077"/>
            <a:ext cx="63900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句子表示通过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[CLS]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记号得到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共享层形成通用表示，顶层堆叠任务特定层形成任务特定表示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预测方式：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07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L-I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89DFA61-64D3-497A-996C-86F6F714BC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73" y="4436217"/>
            <a:ext cx="3295508" cy="8934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B14EDF-68C9-4989-9C34-8F6F3C0545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388" y="1792002"/>
            <a:ext cx="3620986" cy="38901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DFAD10-F9D5-48AD-8B53-62DD601C17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1" y="3260278"/>
            <a:ext cx="5132725" cy="70511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710DFE0-657F-4B79-A16B-82EB4DDC4118}"/>
              </a:ext>
            </a:extLst>
          </p:cNvPr>
          <p:cNvSpPr txBox="1"/>
          <p:nvPr/>
        </p:nvSpPr>
        <p:spPr>
          <a:xfrm>
            <a:off x="181821" y="1287077"/>
            <a:ext cx="723956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句子表示通过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[TASK_ID]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得到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在每一层形成任务特定表示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隐层的输入为：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预测方式：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L-E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8B0CD3-E360-4245-8E1B-5B6044969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820" y="1879114"/>
            <a:ext cx="4515554" cy="38924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C84D89-8B66-4899-91BB-40A6DF5C9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82" y="3381040"/>
            <a:ext cx="3565380" cy="7064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6471A2C-3D59-4129-8BF2-88B8BE2C4356}"/>
              </a:ext>
            </a:extLst>
          </p:cNvPr>
          <p:cNvSpPr txBox="1"/>
          <p:nvPr/>
        </p:nvSpPr>
        <p:spPr>
          <a:xfrm>
            <a:off x="181821" y="1287077"/>
            <a:ext cx="723956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句子表示通过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[CLS_ID]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得到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在每一层形成任务特定表示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预测方式：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63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模型对比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587D4AB-5D28-428D-9191-811B4C3AF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23956"/>
              </p:ext>
            </p:extLst>
          </p:nvPr>
        </p:nvGraphicFramePr>
        <p:xfrm>
          <a:off x="2452756" y="1459524"/>
          <a:ext cx="7286487" cy="2286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276639656"/>
                    </a:ext>
                  </a:extLst>
                </a:gridCol>
                <a:gridCol w="2713383">
                  <a:extLst>
                    <a:ext uri="{9D8B030D-6E8A-4147-A177-3AD203B41FA5}">
                      <a16:colId xmlns:a16="http://schemas.microsoft.com/office/drawing/2014/main" val="1041089575"/>
                    </a:ext>
                  </a:extLst>
                </a:gridCol>
                <a:gridCol w="1639956">
                  <a:extLst>
                    <a:ext uri="{9D8B030D-6E8A-4147-A177-3AD203B41FA5}">
                      <a16:colId xmlns:a16="http://schemas.microsoft.com/office/drawing/2014/main" val="1040664926"/>
                    </a:ext>
                  </a:extLst>
                </a:gridCol>
                <a:gridCol w="1561548">
                  <a:extLst>
                    <a:ext uri="{9D8B030D-6E8A-4147-A177-3AD203B41FA5}">
                      <a16:colId xmlns:a16="http://schemas.microsoft.com/office/drawing/2014/main" val="374064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模型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形成句子表示方式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共享模式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共享方式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S-P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结构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池化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硬共享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隐式共享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S-C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结构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特定记号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硬共享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隐式共享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9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L-I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结构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特定记号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逐层共享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隐式共享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L-E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结构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特定记号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逐层共享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显式共享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0475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CB0F7D9-3C97-4EB9-A7CC-3FF7B73259A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35DB5C7-B85C-4175-97B2-FED7046E1718}"/>
              </a:ext>
            </a:extLst>
          </p:cNvPr>
          <p:cNvSpPr txBox="1"/>
          <p:nvPr/>
        </p:nvSpPr>
        <p:spPr>
          <a:xfrm>
            <a:off x="305337" y="3923905"/>
            <a:ext cx="117048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软共享也可以在每一层形成任务特定表示，因此逐层共享可以归为软共享的范畴，但与传统的软共享模式由有一些不同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参数量大大减少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根据输入动态共享（与谁共享、共享多少）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6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模型实现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07B69E-5596-420A-942A-A90C01F26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9" y="2133192"/>
            <a:ext cx="5646909" cy="23319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5849DD0-2081-45CD-8C5C-8DC08064BF39}"/>
              </a:ext>
            </a:extLst>
          </p:cNvPr>
          <p:cNvSpPr txBox="1"/>
          <p:nvPr/>
        </p:nvSpPr>
        <p:spPr>
          <a:xfrm>
            <a:off x="181821" y="1287077"/>
            <a:ext cx="591417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开发环境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训练过程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ADACA6-75DA-4B5C-858A-9AE067A9CA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38" y="139459"/>
            <a:ext cx="5581542" cy="6386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F17CBE-6B5D-4082-91C6-377DB21820A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2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实验任务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BAD0F0-957C-4589-ABFC-6ED7DD8966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56" y="1708640"/>
            <a:ext cx="6019548" cy="44974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D3DE29E-5219-4BD3-9138-BADE4ABB2B51}"/>
              </a:ext>
            </a:extLst>
          </p:cNvPr>
          <p:cNvSpPr txBox="1"/>
          <p:nvPr/>
        </p:nvSpPr>
        <p:spPr>
          <a:xfrm>
            <a:off x="181821" y="1287077"/>
            <a:ext cx="568203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文本分类（情感分析）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个数据集，样本分别来自不同领域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每个数据集约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2k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样本，按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7-1-2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划分为训练集、验证集、测试集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77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76F2E1-7983-41EB-8D6F-9ED2E47CE03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6054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1146">
        <p15:prstTrans prst="peelOff"/>
      </p:transition>
    </mc:Choice>
    <mc:Fallback xmlns="">
      <p:transition spd="slow" advTm="31146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实验任务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3DE29E-5219-4BD3-9138-BADE4ABB2B51}"/>
              </a:ext>
            </a:extLst>
          </p:cNvPr>
          <p:cNvSpPr txBox="1"/>
          <p:nvPr/>
        </p:nvSpPr>
        <p:spPr>
          <a:xfrm>
            <a:off x="181821" y="1287077"/>
            <a:ext cx="5682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部分样本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0912DC-BD33-42C7-9648-D3513DECE6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37" y="2133192"/>
            <a:ext cx="6672526" cy="41046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C310A9-3A60-4EBC-A077-DE3B2985963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81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CF10C1-9EFD-4CE9-BCEA-28324C7C05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40" y="204660"/>
            <a:ext cx="5960120" cy="65090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BBF8FC-7234-4F61-935C-C27B48D5DB8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5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A26660-4636-4400-BEC8-5C40075812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8" y="2671728"/>
            <a:ext cx="4406874" cy="23147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4F668F-0A28-43D2-8936-BD0102568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9724"/>
            <a:ext cx="5461155" cy="3458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852D48-31CD-4BF7-B739-ACB50DC5172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140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22EAFD-2275-4615-9CB8-FA366A6AE552}"/>
              </a:ext>
            </a:extLst>
          </p:cNvPr>
          <p:cNvSpPr txBox="1"/>
          <p:nvPr/>
        </p:nvSpPr>
        <p:spPr>
          <a:xfrm>
            <a:off x="181821" y="1287077"/>
            <a:ext cx="1157616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注意力矩阵可视化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任务关系建模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情感指向词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89F8E2-93B7-4270-82AA-0EE26965E05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2E933F-1700-4179-BBB3-C723CAD679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9"/>
          <a:stretch/>
        </p:blipFill>
        <p:spPr>
          <a:xfrm>
            <a:off x="958173" y="1645790"/>
            <a:ext cx="10275653" cy="41769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B7A392D-206B-46D2-95EA-542A88E747E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3"/>
          <a:stretch/>
        </p:blipFill>
        <p:spPr>
          <a:xfrm>
            <a:off x="958173" y="1775631"/>
            <a:ext cx="10428684" cy="417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12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优点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不足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296D80-0CA9-4E78-B69B-335F59A0013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7925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1146">
        <p15:prstTrans prst="peelOff"/>
      </p:transition>
    </mc:Choice>
    <mc:Fallback xmlns="">
      <p:transition spd="slow" advTm="31146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22EAFD-2275-4615-9CB8-FA366A6AE552}"/>
              </a:ext>
            </a:extLst>
          </p:cNvPr>
          <p:cNvSpPr txBox="1"/>
          <p:nvPr/>
        </p:nvSpPr>
        <p:spPr>
          <a:xfrm>
            <a:off x="181821" y="1287077"/>
            <a:ext cx="1157616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优点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本文是首次较为系统地研究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上的多任务共享架构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提出了一种新型的逐层共享结构，同时具备硬共享模式参数量少的特点以及软共享模式的灵活性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不足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目前只能处理句子级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NLP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任务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未在跨度更大的任务上进行实验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5ACB51-E52F-4897-926C-9996D2D936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456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" y="189980"/>
            <a:ext cx="2870282" cy="834695"/>
          </a:xfrm>
          <a:prstGeom prst="rect">
            <a:avLst/>
          </a:prstGeom>
        </p:spPr>
      </p:pic>
      <p:sp>
        <p:nvSpPr>
          <p:cNvPr id="3" name="PA_矩形 2"/>
          <p:cNvSpPr/>
          <p:nvPr>
            <p:custDataLst>
              <p:tags r:id="rId3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30901B-08E6-40C4-839C-A2F3FDB430C9}"/>
              </a:ext>
            </a:extLst>
          </p:cNvPr>
          <p:cNvSpPr/>
          <p:nvPr/>
        </p:nvSpPr>
        <p:spPr>
          <a:xfrm>
            <a:off x="4886740" y="2967335"/>
            <a:ext cx="2100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38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deep learning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7B86BD-8AF7-42C9-A79D-372ADAE4379B}"/>
              </a:ext>
            </a:extLst>
          </p:cNvPr>
          <p:cNvSpPr txBox="1"/>
          <p:nvPr/>
        </p:nvSpPr>
        <p:spPr>
          <a:xfrm>
            <a:off x="181820" y="1294743"/>
            <a:ext cx="1182835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深度学习是实现人工智能（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）的一个可能手段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深度学习≈神经网络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前馈网络（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MLP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反馈网络（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LSTM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GRU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的很多子问题的最优解决方案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31E1AC-78C4-475E-8F7C-037E7DDE19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71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deep learning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9A15A5-CA0C-4FC5-B293-8C2EDD1CDE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2" r="18715"/>
          <a:stretch/>
        </p:blipFill>
        <p:spPr>
          <a:xfrm>
            <a:off x="6029139" y="45720"/>
            <a:ext cx="4861071" cy="658194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A7B86BD-8AF7-42C9-A79D-372ADAE4379B}"/>
              </a:ext>
            </a:extLst>
          </p:cNvPr>
          <p:cNvSpPr txBox="1"/>
          <p:nvPr/>
        </p:nvSpPr>
        <p:spPr>
          <a:xfrm>
            <a:off x="181821" y="1287077"/>
            <a:ext cx="49801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深度学习是一种表示学习！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信息表示的重要性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210 ÷ 6 = ?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CCX ÷ VI = ?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分布式表示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RGB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59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deep learning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7B86BD-8AF7-42C9-A79D-372ADAE4379B}"/>
              </a:ext>
            </a:extLst>
          </p:cNvPr>
          <p:cNvSpPr txBox="1"/>
          <p:nvPr/>
        </p:nvSpPr>
        <p:spPr>
          <a:xfrm>
            <a:off x="181820" y="1287077"/>
            <a:ext cx="94577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什么是好的表示？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使后续任务简单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任务无关的一般表示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深度学习能否得到好的表示？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不一定！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如何得到好的表示？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4A28F2-8873-46CB-A27B-1B5EEAC8244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4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multi-task learning, MTL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10BEF4-0DB1-48C2-8C80-1D0CDFDD32B8}"/>
              </a:ext>
            </a:extLst>
          </p:cNvPr>
          <p:cNvSpPr/>
          <p:nvPr/>
        </p:nvSpPr>
        <p:spPr>
          <a:xfrm>
            <a:off x="110837" y="6274596"/>
            <a:ext cx="11139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[1] R. Caruana, “Multitask Learning,” Machine Learning, vol. 28, no. 1, pp. 41–75, 1997.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EB14B-B044-41EF-B4D9-D43105DA8D71}"/>
              </a:ext>
            </a:extLst>
          </p:cNvPr>
          <p:cNvSpPr/>
          <p:nvPr/>
        </p:nvSpPr>
        <p:spPr>
          <a:xfrm>
            <a:off x="181821" y="1434037"/>
            <a:ext cx="11646385" cy="1700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多任务学习是一种归纳转移（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inductive transfer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）方法，通过利用包含在相关任务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训练信号中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的领域特定信息来提升泛化能力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[1]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20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使用多个任务对模型进行训练，使该模型学习到多个任务的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共享表示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CAA30D-033D-4D4D-A26E-E2A3835330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09" y="3622232"/>
            <a:ext cx="4752982" cy="23358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F8A0B5-DAB1-4612-A4F6-BA496B14990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24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multi-task learning, MTL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MTL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是模型无关的，可以用在各种机器学习模型中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在神经网络中使用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MTL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更加简单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 descr="屏幕剪辑">
            <a:extLst>
              <a:ext uri="{FF2B5EF4-FFF2-40B4-BE49-F238E27FC236}">
                <a16:creationId xmlns:a16="http://schemas.microsoft.com/office/drawing/2014/main" id="{C1D3BF07-29BA-47B5-A214-4A33028E65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59" y="3363615"/>
            <a:ext cx="3717569" cy="2008467"/>
          </a:xfrm>
          <a:prstGeom prst="rect">
            <a:avLst/>
          </a:prstGeom>
        </p:spPr>
      </p:pic>
      <p:pic>
        <p:nvPicPr>
          <p:cNvPr id="14" name="图片 13" descr="屏幕剪辑">
            <a:extLst>
              <a:ext uri="{FF2B5EF4-FFF2-40B4-BE49-F238E27FC236}">
                <a16:creationId xmlns:a16="http://schemas.microsoft.com/office/drawing/2014/main" id="{815CEFEC-8BBD-4D9D-AD96-F297F716F6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59" y="3287415"/>
            <a:ext cx="3200484" cy="2008467"/>
          </a:xfrm>
          <a:prstGeom prst="rect">
            <a:avLst/>
          </a:prstGeom>
        </p:spPr>
      </p:pic>
      <p:sp>
        <p:nvSpPr>
          <p:cNvPr id="15" name="右箭头 5">
            <a:extLst>
              <a:ext uri="{FF2B5EF4-FFF2-40B4-BE49-F238E27FC236}">
                <a16:creationId xmlns:a16="http://schemas.microsoft.com/office/drawing/2014/main" id="{7171BA38-8350-49BE-A6D8-6F274229EA19}"/>
              </a:ext>
            </a:extLst>
          </p:cNvPr>
          <p:cNvSpPr/>
          <p:nvPr/>
        </p:nvSpPr>
        <p:spPr>
          <a:xfrm>
            <a:off x="5482959" y="4125615"/>
            <a:ext cx="60960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3391371-E5A8-4C36-AAA3-46AFC4AE895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813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multi-task learning, MTL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66083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难点：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设计合适（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共享模式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目前已有的共享模式：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硬共享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软共享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分层共享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共享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私有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主辅共享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7C564C-9716-4D13-A08D-93FC0B6C356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5" r="2606" b="8879"/>
          <a:stretch/>
        </p:blipFill>
        <p:spPr>
          <a:xfrm>
            <a:off x="7376532" y="1287076"/>
            <a:ext cx="4469373" cy="510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12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5333</TotalTime>
  <Words>1348</Words>
  <Application>Microsoft Office PowerPoint</Application>
  <PresentationFormat>宽屏</PresentationFormat>
  <Paragraphs>278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黑体</vt:lpstr>
      <vt:lpstr>华文楷体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Suntx .</cp:lastModifiedBy>
  <cp:revision>738</cp:revision>
  <dcterms:created xsi:type="dcterms:W3CDTF">2014-08-08T13:32:37Z</dcterms:created>
  <dcterms:modified xsi:type="dcterms:W3CDTF">2019-05-24T09:35:52Z</dcterms:modified>
</cp:coreProperties>
</file>