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8" r:id="rId2"/>
    <p:sldId id="324" r:id="rId3"/>
    <p:sldId id="28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8" r:id="rId15"/>
    <p:sldId id="336" r:id="rId16"/>
    <p:sldId id="337" r:id="rId17"/>
    <p:sldId id="339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41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81" d="100"/>
          <a:sy n="81" d="100"/>
        </p:scale>
        <p:origin x="42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0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回顾深度学习时代以来的</a:t>
            </a:r>
            <a:r>
              <a:rPr lang="en-US" altLang="zh-CN" dirty="0"/>
              <a:t>NLP</a:t>
            </a:r>
            <a:r>
              <a:rPr lang="zh-CN" altLang="en-US" dirty="0"/>
              <a:t>发展历史，很多重大突破都来自对文本的分布式表示方法的研究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67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5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8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4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0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8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0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5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深度学习的成功也意味着表示学习的成功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8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48.xml"/><Relationship Id="rId7" Type="http://schemas.openxmlformats.org/officeDocument/2006/relationships/image" Target="../media/image2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tags" Target="../tags/tag52.xml"/><Relationship Id="rId7" Type="http://schemas.openxmlformats.org/officeDocument/2006/relationships/image" Target="../media/image2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2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2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2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tags" Target="../tags/tag76.xml"/><Relationship Id="rId7" Type="http://schemas.openxmlformats.org/officeDocument/2006/relationships/image" Target="../media/image2.jpeg"/><Relationship Id="rId12" Type="http://schemas.openxmlformats.org/officeDocument/2006/relationships/image" Target="../media/image15.tmp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14.tmp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tmp"/><Relationship Id="rId4" Type="http://schemas.openxmlformats.org/officeDocument/2006/relationships/tags" Target="../tags/tag77.xml"/><Relationship Id="rId9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tags" Target="../tags/tag80.xml"/><Relationship Id="rId7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2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tags" Target="../tags/tag88.xml"/><Relationship Id="rId7" Type="http://schemas.openxmlformats.org/officeDocument/2006/relationships/image" Target="../media/image2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image" Target="../media/image19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tags" Target="../tags/tag92.xml"/><Relationship Id="rId7" Type="http://schemas.openxmlformats.org/officeDocument/2006/relationships/image" Target="../media/image2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image" Target="../media/image21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tags" Target="../tags/tag96.xml"/><Relationship Id="rId7" Type="http://schemas.openxmlformats.org/officeDocument/2006/relationships/image" Target="../media/image2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tmp"/><Relationship Id="rId4" Type="http://schemas.openxmlformats.org/officeDocument/2006/relationships/tags" Target="../tags/tag97.xml"/><Relationship Id="rId9" Type="http://schemas.openxmlformats.org/officeDocument/2006/relationships/image" Target="../media/image22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tags" Target="../tags/tag100.xml"/><Relationship Id="rId7" Type="http://schemas.openxmlformats.org/officeDocument/2006/relationships/image" Target="../media/image2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Relationship Id="rId9" Type="http://schemas.openxmlformats.org/officeDocument/2006/relationships/image" Target="../media/image25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2.jpe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2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tags" Target="../tags/tag20.xml"/><Relationship Id="rId7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tags" Target="../tags/tag28.xml"/><Relationship Id="rId7" Type="http://schemas.openxmlformats.org/officeDocument/2006/relationships/image" Target="../media/image2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tags" Target="../tags/tag32.xml"/><Relationship Id="rId7" Type="http://schemas.openxmlformats.org/officeDocument/2006/relationships/image" Target="../media/image2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36.xml"/><Relationship Id="rId7" Type="http://schemas.openxmlformats.org/officeDocument/2006/relationships/image" Target="../media/image2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≈人类语言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≠程序语言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使用计算机技术处理、理解和生成自然语言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相似概念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computational linguistics, CL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自然语言理解（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understanding, NLU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一切与处理文本语言相关的问题，都可以归为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表示对于深度学习非常重要，文本表示对于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模型更为重要！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A32B4E-678D-43FD-9CE2-483E4D4E6526}"/>
              </a:ext>
            </a:extLst>
          </p:cNvPr>
          <p:cNvSpPr/>
          <p:nvPr/>
        </p:nvSpPr>
        <p:spPr>
          <a:xfrm>
            <a:off x="138546" y="6234533"/>
            <a:ext cx="1205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2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文本是离散的符号，表示难度更大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文本标注成本高，特定领域文本数据量有限，难以学习到好的表示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C355EE-AB49-47D5-B66F-1C8EABA0CB33}"/>
              </a:ext>
            </a:extLst>
          </p:cNvPr>
          <p:cNvSpPr txBox="1"/>
          <p:nvPr/>
        </p:nvSpPr>
        <p:spPr>
          <a:xfrm>
            <a:off x="1609698" y="448434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01C11E-6DE0-4B5B-8E22-7F5F641A3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8" y="2268217"/>
            <a:ext cx="2092126" cy="20060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8B495-3C82-4764-BC24-C46BEEEC20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509"/>
          <a:stretch/>
        </p:blipFill>
        <p:spPr>
          <a:xfrm>
            <a:off x="4717033" y="2215049"/>
            <a:ext cx="2250435" cy="20907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C46ED5-BB1C-4F54-9B37-A740638F4A96}"/>
              </a:ext>
            </a:extLst>
          </p:cNvPr>
          <p:cNvSpPr txBox="1"/>
          <p:nvPr/>
        </p:nvSpPr>
        <p:spPr>
          <a:xfrm>
            <a:off x="4833679" y="44843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49F53-5143-4177-8E88-5C603D8AD711}"/>
              </a:ext>
            </a:extLst>
          </p:cNvPr>
          <p:cNvSpPr txBox="1"/>
          <p:nvPr/>
        </p:nvSpPr>
        <p:spPr>
          <a:xfrm>
            <a:off x="8084910" y="448434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334B5E-0709-4982-ACD1-06377F23437A}"/>
              </a:ext>
            </a:extLst>
          </p:cNvPr>
          <p:cNvSpPr txBox="1"/>
          <p:nvPr/>
        </p:nvSpPr>
        <p:spPr>
          <a:xfrm>
            <a:off x="7243890" y="2174057"/>
            <a:ext cx="322746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我喜欢猫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I love cat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Amo el </a:t>
            </a:r>
            <a:r>
              <a:rPr lang="en-US" altLang="zh-CN" sz="2400" dirty="0" err="1">
                <a:ea typeface="华文楷体" panose="02010600040101010101" pitchFamily="2" charset="-122"/>
              </a:rPr>
              <a:t>gato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ar-AE" altLang="zh-CN" sz="2400" dirty="0">
                <a:ea typeface="华文楷体" panose="02010600040101010101" pitchFamily="2" charset="-122"/>
              </a:rPr>
              <a:t>أنا أحب القطط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5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预训练文本的分布式表示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CoVe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性能提升显著！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1D6D2-E6A3-4481-BC70-0401D1B112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3" b="13814"/>
          <a:stretch/>
        </p:blipFill>
        <p:spPr>
          <a:xfrm>
            <a:off x="8005077" y="1457103"/>
            <a:ext cx="3799533" cy="50005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75B138-6180-4029-816D-75C863D8C9A6}"/>
              </a:ext>
            </a:extLst>
          </p:cNvPr>
          <p:cNvSpPr/>
          <p:nvPr/>
        </p:nvSpPr>
        <p:spPr>
          <a:xfrm>
            <a:off x="2277146" y="331934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B60C24-0766-4434-8293-D85964B675AE}"/>
              </a:ext>
            </a:extLst>
          </p:cNvPr>
          <p:cNvSpPr/>
          <p:nvPr/>
        </p:nvSpPr>
        <p:spPr>
          <a:xfrm>
            <a:off x="1445337" y="330631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然而，文本的表示问题仍未被完全解决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通用表示的不足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实体指代、复杂语法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领域特定知识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通用模型的需求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特征工程 → 结构工程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decaNLP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GLUE…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文本表示需要多任务学习的方法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CAD33C-A2F2-4AC3-AE0F-9C4551C0B7F9}"/>
              </a:ext>
            </a:extLst>
          </p:cNvPr>
          <p:cNvSpPr/>
          <p:nvPr/>
        </p:nvSpPr>
        <p:spPr>
          <a:xfrm>
            <a:off x="2318446" y="328592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A228DB-F5EE-45BB-A845-4ABCC54D3789}"/>
              </a:ext>
            </a:extLst>
          </p:cNvPr>
          <p:cNvSpPr/>
          <p:nvPr/>
        </p:nvSpPr>
        <p:spPr>
          <a:xfrm>
            <a:off x="1486635" y="328592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7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DL based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convolutional neural network, 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recurrent neural network, 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数据量有限时，常常难以学到好的表示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MTL for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CNN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Collobert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sz="1600" dirty="0">
                <a:ea typeface="华文楷体" panose="02010600040101010101" pitchFamily="2" charset="-122"/>
              </a:rPr>
              <a:t>A Unified Architecture for Natural Language Processing: Deep Neural Networks with Multitask Learning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Misra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dirty="0">
                <a:ea typeface="华文楷体" panose="02010600040101010101" pitchFamily="2" charset="-122"/>
              </a:rPr>
              <a:t>Cross-stitch Networks for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RNN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Dong et al. </a:t>
            </a:r>
            <a:r>
              <a:rPr lang="en-US" altLang="zh-CN" dirty="0">
                <a:ea typeface="华文楷体" panose="02010600040101010101" pitchFamily="2" charset="-122"/>
              </a:rPr>
              <a:t>Multi-Task Learning for Multiple Language Translation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Liu et al. </a:t>
            </a:r>
            <a:r>
              <a:rPr lang="en-US" altLang="zh-CN" dirty="0">
                <a:ea typeface="华文楷体" panose="02010600040101010101" pitchFamily="2" charset="-122"/>
              </a:rPr>
              <a:t>Recurrent Neural Network for Text Classification with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Hashimoto et al. </a:t>
            </a:r>
            <a:r>
              <a:rPr lang="en-US" altLang="zh-CN" dirty="0">
                <a:ea typeface="华文楷体" panose="02010600040101010101" pitchFamily="2" charset="-122"/>
              </a:rPr>
              <a:t>A Joint Many-Task Model: Growing a Neural Network for Multiple NLP Tasks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55A11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6FAB62-7B00-4327-9338-C2C8CD9C3D09}"/>
              </a:ext>
            </a:extLst>
          </p:cNvPr>
          <p:cNvSpPr/>
          <p:nvPr/>
        </p:nvSpPr>
        <p:spPr>
          <a:xfrm>
            <a:off x="2265351" y="3233197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E5E6-68C5-4A78-99BA-F0001B0F7C87}"/>
              </a:ext>
            </a:extLst>
          </p:cNvPr>
          <p:cNvSpPr/>
          <p:nvPr/>
        </p:nvSpPr>
        <p:spPr>
          <a:xfrm>
            <a:off x="1433539" y="3224849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4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AEA6B-576A-4E93-ACF1-D74D082BFF25}"/>
              </a:ext>
            </a:extLst>
          </p:cNvPr>
          <p:cNvSpPr/>
          <p:nvPr/>
        </p:nvSpPr>
        <p:spPr>
          <a:xfrm>
            <a:off x="138546" y="6234533"/>
            <a:ext cx="1171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47F335-0C74-415D-8D46-00C590D4D9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6495252" y="213158"/>
            <a:ext cx="4244009" cy="602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EEBECD-DD2A-475A-820B-97CE96F3190C}"/>
              </a:ext>
            </a:extLst>
          </p:cNvPr>
          <p:cNvSpPr txBox="1"/>
          <p:nvPr/>
        </p:nvSpPr>
        <p:spPr>
          <a:xfrm>
            <a:off x="181821" y="1361362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B261B-B825-4F74-8E04-D46FE66E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0" y="1865085"/>
            <a:ext cx="4514356" cy="908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0A68D0-46B8-409E-B728-6DEFA6455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3303815"/>
            <a:ext cx="5895938" cy="68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BCC12-8B8C-407B-8B00-3D765194A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4013508"/>
            <a:ext cx="4826428" cy="6766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EF87BF-67DA-408F-B355-29A78C7E2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6" y="5413381"/>
            <a:ext cx="4525673" cy="7112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0F9417-877B-4403-B502-29B79E881D66}"/>
              </a:ext>
            </a:extLst>
          </p:cNvPr>
          <p:cNvSpPr txBox="1"/>
          <p:nvPr/>
        </p:nvSpPr>
        <p:spPr>
          <a:xfrm>
            <a:off x="181821" y="2668638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多头自注意力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C7747-CF43-43F9-ACA1-A5C319BD84E7}"/>
              </a:ext>
            </a:extLst>
          </p:cNvPr>
          <p:cNvSpPr txBox="1"/>
          <p:nvPr/>
        </p:nvSpPr>
        <p:spPr>
          <a:xfrm>
            <a:off x="181821" y="4775026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逐点前馈网络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76BC4C-50E2-4B97-8604-838C2856AD9E}"/>
              </a:ext>
            </a:extLst>
          </p:cNvPr>
          <p:cNvSpPr/>
          <p:nvPr/>
        </p:nvSpPr>
        <p:spPr>
          <a:xfrm>
            <a:off x="1716711" y="374017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69CA43-878C-4E48-A1BF-C96487772F01}"/>
              </a:ext>
            </a:extLst>
          </p:cNvPr>
          <p:cNvSpPr/>
          <p:nvPr/>
        </p:nvSpPr>
        <p:spPr>
          <a:xfrm>
            <a:off x="1716711" y="4838455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C3990-E1D7-42C9-B9CB-B71397130AF3}"/>
              </a:ext>
            </a:extLst>
          </p:cNvPr>
          <p:cNvSpPr/>
          <p:nvPr/>
        </p:nvSpPr>
        <p:spPr>
          <a:xfrm>
            <a:off x="1716710" y="264188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几个问题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EDC75-5230-4C5C-94AB-1E7F94E93912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163478-BB72-4D3F-B96A-CF9910865A7A}"/>
              </a:ext>
            </a:extLst>
          </p:cNvPr>
          <p:cNvSpPr/>
          <p:nvPr/>
        </p:nvSpPr>
        <p:spPr>
          <a:xfrm>
            <a:off x="884901" y="262885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46337C-DC8C-4B0A-90DD-964AE03E2FD5}"/>
              </a:ext>
            </a:extLst>
          </p:cNvPr>
          <p:cNvSpPr/>
          <p:nvPr/>
        </p:nvSpPr>
        <p:spPr>
          <a:xfrm>
            <a:off x="884900" y="374017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4FA94C-31BC-4F4D-B1A9-D52C2289427E}"/>
              </a:ext>
            </a:extLst>
          </p:cNvPr>
          <p:cNvSpPr/>
          <p:nvPr/>
        </p:nvSpPr>
        <p:spPr>
          <a:xfrm>
            <a:off x="884899" y="4830107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63354B-0721-4410-AAC4-EB0731C0BA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0D02A-38D1-4C85-B067-2A5D869F6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95EE4B-F172-4761-8874-8BE40BBE62A0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CC0428-764C-4744-9EB3-0C86E13202E4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8125D-FF1D-4DA7-97E6-E6C9CAF93D68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Stack-Pooling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池化）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-Implicit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-Explicit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F957C-9CF0-405C-B803-013EBB95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1829738"/>
            <a:ext cx="2783277" cy="3960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C2E1-B8CE-4F07-BB5D-15378C08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59" y="2973181"/>
            <a:ext cx="4284167" cy="1495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72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D1DD0-2AB6-441D-872D-D904FE01E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93729"/>
            <a:ext cx="4470493" cy="3777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33" y="3378624"/>
            <a:ext cx="3295508" cy="893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0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33" y="3378624"/>
            <a:ext cx="3295508" cy="893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14EDF-68C9-4989-9C34-8F6F3C054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88" y="1792002"/>
            <a:ext cx="3620986" cy="3890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AD10-F9D5-48AD-8B53-62DD601C1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6" y="2598513"/>
            <a:ext cx="5132725" cy="705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0CD3-E360-4245-8E1B-5B6044969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0" y="1879114"/>
            <a:ext cx="4515554" cy="3892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4D89-8B66-4899-91BB-40A6DF5C9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60" y="3505658"/>
            <a:ext cx="3565380" cy="706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0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94743"/>
            <a:ext cx="118283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深度学习是实现人工智能（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）的一个可能手段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深度学习≈神经网络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的很多子问题的最优解决方案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A15A5-CA0C-4FC5-B293-8C2EDD1CDE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r="18715"/>
          <a:stretch/>
        </p:blipFill>
        <p:spPr>
          <a:xfrm>
            <a:off x="6029139" y="45720"/>
            <a:ext cx="4861071" cy="6581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1" y="1287077"/>
            <a:ext cx="49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深度学习是一种表示学习！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信息表示的重要性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210 ÷ 6 = ?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CCX ÷ VI = ?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87077"/>
            <a:ext cx="9457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使后续任务简单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任务无关的一般表示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深度学习能否得到好的表示？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不一定！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如何得到好的表示？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10BEF4-0DB1-48C2-8C80-1D0CDFDD32B8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EB14B-B044-41EF-B4D9-D43105DA8D71}"/>
              </a:ext>
            </a:extLst>
          </p:cNvPr>
          <p:cNvSpPr/>
          <p:nvPr/>
        </p:nvSpPr>
        <p:spPr>
          <a:xfrm>
            <a:off x="181821" y="1424098"/>
            <a:ext cx="1164638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多任务学习是一种归纳转移（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inductive transfer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）方法，通过利用包含在相关任务训练信号 中的领域特定信息来提升泛化能力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使用多个任务对模型进行训练，使该模型学习到多个任务的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AA30D-033D-4D4D-A26E-E2A383533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3622232"/>
            <a:ext cx="4752982" cy="2335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4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是模型无关的，可以用在各种机器学习模型中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更加简单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1D3BF07-29BA-47B5-A214-4A33028E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9" y="3363615"/>
            <a:ext cx="3717569" cy="2008467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815CEFEC-8BBD-4D9D-AD96-F297F716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9" y="3287415"/>
            <a:ext cx="3200484" cy="2008467"/>
          </a:xfrm>
          <a:prstGeom prst="rect">
            <a:avLst/>
          </a:prstGeom>
        </p:spPr>
      </p:pic>
      <p:sp>
        <p:nvSpPr>
          <p:cNvPr id="15" name="右箭头 5">
            <a:extLst>
              <a:ext uri="{FF2B5EF4-FFF2-40B4-BE49-F238E27FC236}">
                <a16:creationId xmlns:a16="http://schemas.microsoft.com/office/drawing/2014/main" id="{7171BA38-8350-49BE-A6D8-6F274229EA19}"/>
              </a:ext>
            </a:extLst>
          </p:cNvPr>
          <p:cNvSpPr/>
          <p:nvPr/>
        </p:nvSpPr>
        <p:spPr>
          <a:xfrm>
            <a:off x="5482959" y="4125615"/>
            <a:ext cx="609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1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6608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难点：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设计合适（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共享模式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目前已有的共享模式：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硬共享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分层共享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主辅共享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7C564C-9716-4D13-A08D-93FC0B6C35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r="2606" b="8879"/>
          <a:stretch/>
        </p:blipFill>
        <p:spPr>
          <a:xfrm>
            <a:off x="7376532" y="1287076"/>
            <a:ext cx="4469373" cy="510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4962</TotalTime>
  <Words>1017</Words>
  <Application>Microsoft Office PowerPoint</Application>
  <PresentationFormat>宽屏</PresentationFormat>
  <Paragraphs>207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tx Sun</cp:lastModifiedBy>
  <cp:revision>688</cp:revision>
  <dcterms:created xsi:type="dcterms:W3CDTF">2014-08-08T13:32:37Z</dcterms:created>
  <dcterms:modified xsi:type="dcterms:W3CDTF">2019-05-19T08:39:46Z</dcterms:modified>
</cp:coreProperties>
</file>