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257" r:id="rId3"/>
    <p:sldId id="258" r:id="rId4"/>
    <p:sldId id="259" r:id="rId5"/>
    <p:sldId id="261" r:id="rId6"/>
    <p:sldId id="268" r:id="rId7"/>
    <p:sldId id="263" r:id="rId8"/>
    <p:sldId id="274" r:id="rId9"/>
    <p:sldId id="266" r:id="rId10"/>
    <p:sldId id="267" r:id="rId11"/>
    <p:sldId id="273" r:id="rId12"/>
    <p:sldId id="272" r:id="rId13"/>
    <p:sldId id="271" r:id="rId14"/>
    <p:sldId id="265" r:id="rId15"/>
  </p:sldIdLst>
  <p:sldSz cx="18288000" cy="10287000"/>
  <p:notesSz cx="6858000" cy="9144000"/>
  <p:embeddedFontLst>
    <p:embeddedFont>
      <p:font typeface="Open Sans" panose="020B0604020202020204" charset="0"/>
      <p:regular r:id="rId17"/>
      <p:bold r:id="rId18"/>
      <p:italic r:id="rId19"/>
      <p:boldItalic r:id="rId20"/>
    </p:embeddedFont>
    <p:embeddedFont>
      <p:font typeface="Roboto Bold" panose="020B0604020202020204" charset="0"/>
      <p:regular r:id="rId21"/>
    </p:embeddedFont>
    <p:embeddedFont>
      <p:font typeface="Imprint MT Shadow" panose="04020605060303030202" pitchFamily="82" charset="0"/>
      <p:regular r:id="rId22"/>
    </p:embeddedFont>
    <p:embeddedFont>
      <p:font typeface="Open Sans Bold" panose="020B0604020202020204" charset="0"/>
      <p:regular r:id="rId23"/>
    </p:embeddedFont>
    <p:embeddedFont>
      <p:font typeface="Arimo Bold" panose="020B0604020202020204" charset="0"/>
      <p:regular r:id="rId24"/>
    </p:embeddedFont>
    <p:embeddedFont>
      <p:font typeface="Quicksand Bold" panose="020B0604020202020204" charset="0"/>
      <p:regular r:id="rId25"/>
    </p:embeddedFont>
    <p:embeddedFont>
      <p:font typeface="Calibri" panose="020F0502020204030204" pitchFamily="34" charset="0"/>
      <p:regular r:id="rId26"/>
      <p:bold r:id="rId27"/>
      <p:italic r:id="rId28"/>
      <p:boldItalic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22" autoAdjust="0"/>
  </p:normalViewPr>
  <p:slideViewPr>
    <p:cSldViewPr>
      <p:cViewPr varScale="1">
        <p:scale>
          <a:sx n="54" d="100"/>
          <a:sy n="54" d="100"/>
        </p:scale>
        <p:origin x="3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C18283-22C5-48FB-9EBF-510366510BC3}" type="datetimeFigureOut">
              <a:rPr lang="en-US" smtClean="0"/>
              <a:t>11/24/2023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3B112C-DDDE-48EF-A344-3ED263D87F45}" type="slidenum">
              <a:rPr lang="en-US" smtClean="0"/>
              <a:t>‹#›</a:t>
            </a:fld>
            <a:endParaRPr lang="en-US"/>
          </a:p>
        </p:txBody>
      </p:sp>
    </p:spTree>
    <p:extLst>
      <p:ext uri="{BB962C8B-B14F-4D97-AF65-F5344CB8AC3E}">
        <p14:creationId xmlns:p14="http://schemas.microsoft.com/office/powerpoint/2010/main" val="2609625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3B112C-DDDE-48EF-A344-3ED263D87F45}" type="slidenum">
              <a:rPr lang="en-US" smtClean="0"/>
              <a:t>1</a:t>
            </a:fld>
            <a:endParaRPr lang="en-US"/>
          </a:p>
        </p:txBody>
      </p:sp>
    </p:spTree>
    <p:extLst>
      <p:ext uri="{BB962C8B-B14F-4D97-AF65-F5344CB8AC3E}">
        <p14:creationId xmlns:p14="http://schemas.microsoft.com/office/powerpoint/2010/main" val="2313435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3B112C-DDDE-48EF-A344-3ED263D87F45}" type="slidenum">
              <a:rPr lang="en-US" smtClean="0"/>
              <a:t>3</a:t>
            </a:fld>
            <a:endParaRPr lang="en-US"/>
          </a:p>
        </p:txBody>
      </p:sp>
    </p:spTree>
    <p:extLst>
      <p:ext uri="{BB962C8B-B14F-4D97-AF65-F5344CB8AC3E}">
        <p14:creationId xmlns:p14="http://schemas.microsoft.com/office/powerpoint/2010/main" val="2085664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Lst>
          </a:blip>
          <a:srcRect t="7802" b="7802"/>
          <a:stretch/>
        </p:blipFill>
        <p:spPr>
          <a:xfrm>
            <a:off x="0" y="0"/>
            <a:ext cx="18288000" cy="10287000"/>
          </a:xfrm>
          <a:prstGeom prst="rect">
            <a:avLst/>
          </a:prstGeom>
        </p:spPr>
      </p:pic>
      <p:grpSp>
        <p:nvGrpSpPr>
          <p:cNvPr id="3" name="Group 3"/>
          <p:cNvGrpSpPr/>
          <p:nvPr/>
        </p:nvGrpSpPr>
        <p:grpSpPr>
          <a:xfrm>
            <a:off x="1332627" y="1370821"/>
            <a:ext cx="15378797" cy="7526527"/>
            <a:chOff x="0" y="0"/>
            <a:chExt cx="5610227" cy="2745698"/>
          </a:xfrm>
        </p:grpSpPr>
        <p:sp>
          <p:nvSpPr>
            <p:cNvPr id="4" name="Freeform 4"/>
            <p:cNvSpPr/>
            <p:nvPr/>
          </p:nvSpPr>
          <p:spPr>
            <a:xfrm>
              <a:off x="0" y="0"/>
              <a:ext cx="5610227" cy="2745698"/>
            </a:xfrm>
            <a:custGeom>
              <a:avLst/>
              <a:gdLst/>
              <a:ahLst/>
              <a:cxnLst/>
              <a:rect l="l" t="t" r="r" b="b"/>
              <a:pathLst>
                <a:path w="5610227" h="2745698">
                  <a:moveTo>
                    <a:pt x="0" y="0"/>
                  </a:moveTo>
                  <a:lnTo>
                    <a:pt x="5610227" y="0"/>
                  </a:lnTo>
                  <a:lnTo>
                    <a:pt x="5610227" y="2745698"/>
                  </a:lnTo>
                  <a:lnTo>
                    <a:pt x="0" y="2745698"/>
                  </a:lnTo>
                  <a:close/>
                </a:path>
              </a:pathLst>
            </a:cu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sp>
      </p:grpSp>
      <p:sp>
        <p:nvSpPr>
          <p:cNvPr id="6" name="TextBox 6"/>
          <p:cNvSpPr txBox="1"/>
          <p:nvPr/>
        </p:nvSpPr>
        <p:spPr>
          <a:xfrm>
            <a:off x="4876800" y="4246197"/>
            <a:ext cx="8458200" cy="2923877"/>
          </a:xfrm>
          <a:prstGeom prst="rect">
            <a:avLst/>
          </a:prstGeom>
        </p:spPr>
        <p:txBody>
          <a:bodyPr wrap="square" lIns="0" tIns="0" rIns="0" bIns="0" rtlCol="0" anchor="t">
            <a:spAutoFit/>
          </a:bodyPr>
          <a:lstStyle/>
          <a:p>
            <a:pPr algn="ctr">
              <a:lnSpc>
                <a:spcPts val="5653"/>
              </a:lnSpc>
            </a:pPr>
            <a:r>
              <a:rPr lang="en-US" sz="5710" spc="102" dirty="0">
                <a:solidFill>
                  <a:srgbClr val="FED01A"/>
                </a:solidFill>
                <a:latin typeface="Quicksand Bold"/>
              </a:rPr>
              <a:t>MÔ HÌNH TRỰC QUAN GIÁ CỔ PHIẾU</a:t>
            </a:r>
          </a:p>
          <a:p>
            <a:pPr algn="ctr">
              <a:lnSpc>
                <a:spcPts val="5653"/>
              </a:lnSpc>
            </a:pPr>
            <a:endParaRPr lang="en-US" sz="5710" spc="102" dirty="0">
              <a:solidFill>
                <a:srgbClr val="FED01A"/>
              </a:solidFill>
              <a:latin typeface="Quicksand Bold"/>
            </a:endParaRPr>
          </a:p>
          <a:p>
            <a:pPr algn="ctr">
              <a:lnSpc>
                <a:spcPts val="5653"/>
              </a:lnSpc>
            </a:pPr>
            <a:endParaRPr lang="en-US" sz="5710" spc="102" dirty="0">
              <a:solidFill>
                <a:srgbClr val="FED01A"/>
              </a:solidFill>
              <a:latin typeface="Quicksand Bold"/>
            </a:endParaRPr>
          </a:p>
        </p:txBody>
      </p:sp>
      <p:sp>
        <p:nvSpPr>
          <p:cNvPr id="7" name="TextBox 7"/>
          <p:cNvSpPr txBox="1"/>
          <p:nvPr/>
        </p:nvSpPr>
        <p:spPr>
          <a:xfrm>
            <a:off x="1454601" y="3585965"/>
            <a:ext cx="15378797" cy="398144"/>
          </a:xfrm>
          <a:prstGeom prst="rect">
            <a:avLst/>
          </a:prstGeom>
        </p:spPr>
        <p:txBody>
          <a:bodyPr lIns="0" tIns="0" rIns="0" bIns="0" rtlCol="0" anchor="t">
            <a:spAutoFit/>
          </a:bodyPr>
          <a:lstStyle/>
          <a:p>
            <a:pPr algn="ctr">
              <a:lnSpc>
                <a:spcPts val="3044"/>
              </a:lnSpc>
              <a:spcBef>
                <a:spcPct val="0"/>
              </a:spcBef>
            </a:pPr>
            <a:r>
              <a:rPr lang="en-US" sz="2899" dirty="0">
                <a:solidFill>
                  <a:srgbClr val="FFFFFF"/>
                </a:solidFill>
                <a:latin typeface="Open Sans Bold"/>
              </a:rPr>
              <a:t>MODULE 3: CAPSTONE PROJECT 3 _ REPORT</a:t>
            </a:r>
          </a:p>
        </p:txBody>
      </p:sp>
      <p:sp>
        <p:nvSpPr>
          <p:cNvPr id="8" name="TextBox 8"/>
          <p:cNvSpPr txBox="1"/>
          <p:nvPr/>
        </p:nvSpPr>
        <p:spPr>
          <a:xfrm>
            <a:off x="7305861" y="5997169"/>
            <a:ext cx="3432328" cy="301704"/>
          </a:xfrm>
          <a:prstGeom prst="rect">
            <a:avLst/>
          </a:prstGeom>
        </p:spPr>
        <p:txBody>
          <a:bodyPr lIns="0" tIns="0" rIns="0" bIns="0" rtlCol="0" anchor="t">
            <a:spAutoFit/>
          </a:bodyPr>
          <a:lstStyle/>
          <a:p>
            <a:pPr algn="ctr">
              <a:lnSpc>
                <a:spcPts val="2305"/>
              </a:lnSpc>
              <a:spcBef>
                <a:spcPct val="0"/>
              </a:spcBef>
            </a:pPr>
            <a:r>
              <a:rPr lang="en-US" sz="2195" dirty="0">
                <a:solidFill>
                  <a:srgbClr val="FFFFFF"/>
                </a:solidFill>
                <a:latin typeface="Open Sans Bold"/>
              </a:rPr>
              <a:t>Trainer: </a:t>
            </a:r>
            <a:r>
              <a:rPr lang="en-US" sz="2195" dirty="0" err="1">
                <a:solidFill>
                  <a:srgbClr val="FFFFFF"/>
                </a:solidFill>
                <a:latin typeface="Open Sans Bold"/>
              </a:rPr>
              <a:t>Thái</a:t>
            </a:r>
            <a:r>
              <a:rPr lang="en-US" sz="2195" dirty="0">
                <a:solidFill>
                  <a:srgbClr val="FFFFFF"/>
                </a:solidFill>
                <a:latin typeface="Open Sans Bold"/>
              </a:rPr>
              <a:t> Vin </a:t>
            </a:r>
          </a:p>
        </p:txBody>
      </p:sp>
      <p:pic>
        <p:nvPicPr>
          <p:cNvPr id="10" name="Picture 9">
            <a:extLst>
              <a:ext uri="{FF2B5EF4-FFF2-40B4-BE49-F238E27FC236}">
                <a16:creationId xmlns:a16="http://schemas.microsoft.com/office/drawing/2014/main" id="{4C491F1E-C485-8A84-482A-D74C9B578E0A}"/>
              </a:ext>
            </a:extLst>
          </p:cNvPr>
          <p:cNvPicPr>
            <a:picLocks noChangeAspect="1"/>
          </p:cNvPicPr>
          <p:nvPr/>
        </p:nvPicPr>
        <p:blipFill>
          <a:blip r:embed="rId4"/>
          <a:stretch>
            <a:fillRect/>
          </a:stretch>
        </p:blipFill>
        <p:spPr>
          <a:xfrm>
            <a:off x="1332627" y="1370821"/>
            <a:ext cx="2739701" cy="1920477"/>
          </a:xfrm>
          <a:prstGeom prst="rect">
            <a:avLst/>
          </a:prstGeom>
        </p:spPr>
      </p:pic>
      <p:sp>
        <p:nvSpPr>
          <p:cNvPr id="9" name="TextBox 8">
            <a:extLst>
              <a:ext uri="{FF2B5EF4-FFF2-40B4-BE49-F238E27FC236}">
                <a16:creationId xmlns:a16="http://schemas.microsoft.com/office/drawing/2014/main" id="{7AD3911B-2937-F731-4A40-845CA55F83A2}"/>
              </a:ext>
            </a:extLst>
          </p:cNvPr>
          <p:cNvSpPr txBox="1"/>
          <p:nvPr/>
        </p:nvSpPr>
        <p:spPr>
          <a:xfrm>
            <a:off x="7427835" y="6590953"/>
            <a:ext cx="3432328" cy="301704"/>
          </a:xfrm>
          <a:prstGeom prst="rect">
            <a:avLst/>
          </a:prstGeom>
        </p:spPr>
        <p:txBody>
          <a:bodyPr lIns="0" tIns="0" rIns="0" bIns="0" rtlCol="0" anchor="t">
            <a:spAutoFit/>
          </a:bodyPr>
          <a:lstStyle/>
          <a:p>
            <a:pPr algn="ctr">
              <a:lnSpc>
                <a:spcPts val="2305"/>
              </a:lnSpc>
              <a:spcBef>
                <a:spcPct val="0"/>
              </a:spcBef>
            </a:pPr>
            <a:r>
              <a:rPr lang="en-US" sz="2195" dirty="0">
                <a:solidFill>
                  <a:srgbClr val="FFFFFF"/>
                </a:solidFill>
                <a:latin typeface="Open Sans Bold"/>
              </a:rPr>
              <a:t>Student: </a:t>
            </a:r>
            <a:r>
              <a:rPr lang="en-US" sz="2195" dirty="0" smtClean="0">
                <a:solidFill>
                  <a:srgbClr val="FFFFFF"/>
                </a:solidFill>
                <a:latin typeface="Open Sans Bold"/>
              </a:rPr>
              <a:t>Trinh Xuan Tan</a:t>
            </a:r>
            <a:endParaRPr lang="en-US" sz="2195" dirty="0">
              <a:solidFill>
                <a:srgbClr val="FFFFFF"/>
              </a:solidFill>
              <a:latin typeface="Open Sans Bo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anim calcmode="lin" valueType="num">
                                      <p:cBhvr>
                                        <p:cTn id="14" dur="500" fill="hold"/>
                                        <p:tgtEl>
                                          <p:spTgt spid="3"/>
                                        </p:tgtEl>
                                        <p:attrNameLst>
                                          <p:attrName>ppt_x</p:attrName>
                                        </p:attrNameLst>
                                      </p:cBhvr>
                                      <p:tavLst>
                                        <p:tav tm="0">
                                          <p:val>
                                            <p:strVal val="#ppt_x"/>
                                          </p:val>
                                        </p:tav>
                                        <p:tav tm="100000">
                                          <p:val>
                                            <p:strVal val="#ppt_x"/>
                                          </p:val>
                                        </p:tav>
                                      </p:tavLst>
                                    </p:anim>
                                    <p:anim calcmode="lin" valueType="num">
                                      <p:cBhvr>
                                        <p:cTn id="15"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arn(inVertical)">
                                      <p:cBhvr>
                                        <p:cTn id="20" dur="25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arn(inVertical)">
                                      <p:cBhvr>
                                        <p:cTn id="25" dur="25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8">
                                            <p:txEl>
                                              <p:pRg st="0" end="0"/>
                                            </p:txEl>
                                          </p:spTgt>
                                        </p:tgtEl>
                                        <p:attrNameLst>
                                          <p:attrName>style.visibility</p:attrName>
                                        </p:attrNameLst>
                                      </p:cBhvr>
                                      <p:to>
                                        <p:strVal val="visible"/>
                                      </p:to>
                                    </p:set>
                                    <p:animEffect transition="in" filter="barn(inVertical)">
                                      <p:cBhvr>
                                        <p:cTn id="30" dur="250"/>
                                        <p:tgtEl>
                                          <p:spTgt spid="8">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9">
                                            <p:txEl>
                                              <p:pRg st="0" end="0"/>
                                            </p:txEl>
                                          </p:spTgt>
                                        </p:tgtEl>
                                        <p:attrNameLst>
                                          <p:attrName>style.visibility</p:attrName>
                                        </p:attrNameLst>
                                      </p:cBhvr>
                                      <p:to>
                                        <p:strVal val="visible"/>
                                      </p:to>
                                    </p:set>
                                    <p:animEffect transition="in" filter="barn(inVertical)">
                                      <p:cBhvr>
                                        <p:cTn id="35" dur="25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Group 2"/>
          <p:cNvGrpSpPr/>
          <p:nvPr/>
        </p:nvGrpSpPr>
        <p:grpSpPr>
          <a:xfrm>
            <a:off x="0" y="8116568"/>
            <a:ext cx="7651851" cy="2170432"/>
            <a:chOff x="0" y="0"/>
            <a:chExt cx="2791416" cy="791780"/>
          </a:xfrm>
        </p:grpSpPr>
        <p:sp>
          <p:nvSpPr>
            <p:cNvPr id="3" name="Freeform 3"/>
            <p:cNvSpPr/>
            <p:nvPr/>
          </p:nvSpPr>
          <p:spPr>
            <a:xfrm>
              <a:off x="0" y="0"/>
              <a:ext cx="2791416" cy="791780"/>
            </a:xfrm>
            <a:custGeom>
              <a:avLst/>
              <a:gdLst/>
              <a:ahLst/>
              <a:cxnLst/>
              <a:rect l="l" t="t" r="r" b="b"/>
              <a:pathLst>
                <a:path w="2791416" h="791780">
                  <a:moveTo>
                    <a:pt x="0" y="0"/>
                  </a:moveTo>
                  <a:lnTo>
                    <a:pt x="2791416" y="0"/>
                  </a:lnTo>
                  <a:lnTo>
                    <a:pt x="2791416" y="791780"/>
                  </a:lnTo>
                  <a:lnTo>
                    <a:pt x="0" y="791780"/>
                  </a:lnTo>
                  <a:close/>
                </a:path>
              </a:pathLst>
            </a:custGeom>
            <a:solidFill>
              <a:srgbClr val="FED01A"/>
            </a:solidFill>
          </p:spPr>
        </p:sp>
      </p:grpSp>
      <p:grpSp>
        <p:nvGrpSpPr>
          <p:cNvPr id="9" name="Group 9"/>
          <p:cNvGrpSpPr/>
          <p:nvPr/>
        </p:nvGrpSpPr>
        <p:grpSpPr>
          <a:xfrm>
            <a:off x="17239389" y="8161538"/>
            <a:ext cx="8651359" cy="2170432"/>
            <a:chOff x="0" y="0"/>
            <a:chExt cx="3156039" cy="791780"/>
          </a:xfrm>
        </p:grpSpPr>
        <p:sp>
          <p:nvSpPr>
            <p:cNvPr id="10" name="Freeform 10"/>
            <p:cNvSpPr/>
            <p:nvPr/>
          </p:nvSpPr>
          <p:spPr>
            <a:xfrm>
              <a:off x="0" y="0"/>
              <a:ext cx="3156039" cy="791780"/>
            </a:xfrm>
            <a:custGeom>
              <a:avLst/>
              <a:gdLst/>
              <a:ahLst/>
              <a:cxnLst/>
              <a:rect l="l" t="t" r="r" b="b"/>
              <a:pathLst>
                <a:path w="3156039" h="791780">
                  <a:moveTo>
                    <a:pt x="0" y="0"/>
                  </a:moveTo>
                  <a:lnTo>
                    <a:pt x="3156039" y="0"/>
                  </a:lnTo>
                  <a:lnTo>
                    <a:pt x="3156039" y="791780"/>
                  </a:lnTo>
                  <a:lnTo>
                    <a:pt x="0" y="791780"/>
                  </a:lnTo>
                  <a:close/>
                </a:path>
              </a:pathLst>
            </a:custGeom>
            <a:solidFill>
              <a:srgbClr val="FED01A"/>
            </a:solidFill>
          </p:spPr>
        </p:sp>
      </p:grpSp>
      <p:sp>
        <p:nvSpPr>
          <p:cNvPr id="11" name="AutoShape 11"/>
          <p:cNvSpPr/>
          <p:nvPr/>
        </p:nvSpPr>
        <p:spPr>
          <a:xfrm>
            <a:off x="16543777" y="1028700"/>
            <a:ext cx="1284224" cy="0"/>
          </a:xfrm>
          <a:prstGeom prst="line">
            <a:avLst/>
          </a:prstGeom>
          <a:ln w="85725" cap="flat">
            <a:solidFill>
              <a:srgbClr val="FED01A"/>
            </a:solidFill>
            <a:prstDash val="solid"/>
            <a:headEnd type="arrow" w="med" len="sm"/>
            <a:tailEnd type="arrow" w="med" len="sm"/>
          </a:ln>
        </p:spPr>
      </p:sp>
      <p:sp>
        <p:nvSpPr>
          <p:cNvPr id="12" name="AutoShape 12"/>
          <p:cNvSpPr/>
          <p:nvPr/>
        </p:nvSpPr>
        <p:spPr>
          <a:xfrm>
            <a:off x="8991600" y="9563100"/>
            <a:ext cx="6492240" cy="0"/>
          </a:xfrm>
          <a:prstGeom prst="line">
            <a:avLst/>
          </a:prstGeom>
          <a:ln w="47625" cap="flat">
            <a:solidFill>
              <a:srgbClr val="FED01A"/>
            </a:solidFill>
            <a:prstDash val="solid"/>
            <a:headEnd type="none" w="sm" len="sm"/>
            <a:tailEnd type="none" w="sm" len="sm"/>
          </a:ln>
        </p:spPr>
      </p:sp>
      <p:sp>
        <p:nvSpPr>
          <p:cNvPr id="6" name="TextBox 7">
            <a:extLst>
              <a:ext uri="{FF2B5EF4-FFF2-40B4-BE49-F238E27FC236}">
                <a16:creationId xmlns:a16="http://schemas.microsoft.com/office/drawing/2014/main" id="{03F5375C-B007-0D72-0440-69BDA4BE981B}"/>
              </a:ext>
            </a:extLst>
          </p:cNvPr>
          <p:cNvSpPr txBox="1"/>
          <p:nvPr/>
        </p:nvSpPr>
        <p:spPr>
          <a:xfrm>
            <a:off x="750336" y="501899"/>
            <a:ext cx="9003264" cy="519181"/>
          </a:xfrm>
          <a:prstGeom prst="rect">
            <a:avLst/>
          </a:prstGeom>
        </p:spPr>
        <p:txBody>
          <a:bodyPr wrap="square" lIns="0" tIns="0" rIns="0" bIns="0" rtlCol="0" anchor="t">
            <a:spAutoFit/>
          </a:bodyPr>
          <a:lstStyle/>
          <a:p>
            <a:pPr>
              <a:lnSpc>
                <a:spcPts val="4419"/>
              </a:lnSpc>
            </a:pPr>
            <a:r>
              <a:rPr lang="en-US" sz="2899" dirty="0">
                <a:solidFill>
                  <a:srgbClr val="FED01A"/>
                </a:solidFill>
                <a:latin typeface="Open Sans Bold"/>
              </a:rPr>
              <a:t>PHÂN TÍCH CÁC METRICS ĐÁNH GIÁ MÔ HÌNH</a:t>
            </a:r>
          </a:p>
        </p:txBody>
      </p:sp>
      <p:sp>
        <p:nvSpPr>
          <p:cNvPr id="17" name="TextBox 8">
            <a:extLst>
              <a:ext uri="{FF2B5EF4-FFF2-40B4-BE49-F238E27FC236}">
                <a16:creationId xmlns:a16="http://schemas.microsoft.com/office/drawing/2014/main" id="{9AC35FE3-72D1-974A-5BC5-C8E4816FF722}"/>
              </a:ext>
            </a:extLst>
          </p:cNvPr>
          <p:cNvSpPr txBox="1"/>
          <p:nvPr/>
        </p:nvSpPr>
        <p:spPr>
          <a:xfrm>
            <a:off x="8141213" y="1028700"/>
            <a:ext cx="8458199" cy="8241552"/>
          </a:xfrm>
          <a:prstGeom prst="rect">
            <a:avLst/>
          </a:prstGeom>
        </p:spPr>
        <p:txBody>
          <a:bodyPr wrap="square" lIns="0" tIns="0" rIns="0" bIns="0" rtlCol="0" anchor="t">
            <a:spAutoFit/>
          </a:bodyPr>
          <a:lstStyle/>
          <a:p>
            <a:pPr>
              <a:lnSpc>
                <a:spcPts val="3359"/>
              </a:lnSpc>
            </a:pPr>
            <a:r>
              <a:rPr lang="vi-VN" sz="2000" b="1" dirty="0">
                <a:latin typeface="Open Sans" panose="020B0606030504020204" pitchFamily="34" charset="0"/>
                <a:ea typeface="Open Sans" panose="020B0606030504020204" pitchFamily="34" charset="0"/>
                <a:cs typeface="Open Sans" panose="020B0606030504020204" pitchFamily="34" charset="0"/>
              </a:rPr>
              <a:t>Mean Squared Error (MSE): </a:t>
            </a:r>
            <a:r>
              <a:rPr lang="vi-VN" sz="2000" dirty="0">
                <a:latin typeface="Open Sans" panose="020B0606030504020204" pitchFamily="34" charset="0"/>
                <a:ea typeface="Open Sans" panose="020B0606030504020204" pitchFamily="34" charset="0"/>
                <a:cs typeface="Open Sans" panose="020B0606030504020204" pitchFamily="34" charset="0"/>
              </a:rPr>
              <a:t>MSE là trung bình tổng bình phương của sự chênh lệch giữa giá trị thực tế và giá trị dự đoán. </a:t>
            </a: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342900" indent="-342900">
              <a:lnSpc>
                <a:spcPts val="3359"/>
              </a:lnSpc>
              <a:buFont typeface="Symbol" panose="05050102010706020507" pitchFamily="18" charset="2"/>
              <a:buChar char="Þ"/>
            </a:pPr>
            <a:r>
              <a:rPr lang="en-US" sz="2000" dirty="0">
                <a:latin typeface="Open Sans" panose="020B0606030504020204" pitchFamily="34" charset="0"/>
                <a:ea typeface="Open Sans" panose="020B0606030504020204" pitchFamily="34" charset="0"/>
                <a:cs typeface="Open Sans" panose="020B0606030504020204" pitchFamily="34" charset="0"/>
              </a:rPr>
              <a:t>MSE = 0.482. </a:t>
            </a:r>
            <a:r>
              <a:rPr lang="vi-VN" sz="2000" dirty="0">
                <a:latin typeface="Open Sans" panose="020B0606030504020204" pitchFamily="34" charset="0"/>
                <a:ea typeface="Open Sans" panose="020B0606030504020204" pitchFamily="34" charset="0"/>
                <a:cs typeface="Open Sans" panose="020B0606030504020204" pitchFamily="34" charset="0"/>
              </a:rPr>
              <a:t>Giá trị này thấp, điều này cho thấy mô hình có xu hướng dự đoán khá gần giá trị thực tế.</a:t>
            </a:r>
            <a:endParaRPr lang="en-US" sz="2000" dirty="0">
              <a:latin typeface="Open Sans" panose="020B0606030504020204" pitchFamily="34" charset="0"/>
              <a:ea typeface="Open Sans" panose="020B0606030504020204" pitchFamily="34" charset="0"/>
              <a:cs typeface="Open Sans" panose="020B0606030504020204" pitchFamily="34" charset="0"/>
            </a:endParaRPr>
          </a:p>
          <a:p>
            <a:pPr>
              <a:lnSpc>
                <a:spcPts val="3359"/>
              </a:lnSpc>
            </a:pPr>
            <a:endParaRPr lang="en-US" sz="2000" b="1" dirty="0">
              <a:latin typeface="Open Sans" panose="020B0606030504020204" pitchFamily="34" charset="0"/>
              <a:ea typeface="Open Sans" panose="020B0606030504020204" pitchFamily="34" charset="0"/>
              <a:cs typeface="Open Sans" panose="020B0606030504020204" pitchFamily="34" charset="0"/>
            </a:endParaRPr>
          </a:p>
          <a:p>
            <a:pPr>
              <a:lnSpc>
                <a:spcPts val="3359"/>
              </a:lnSpc>
            </a:pPr>
            <a:r>
              <a:rPr lang="vi-VN" sz="2000" b="1" dirty="0">
                <a:latin typeface="Open Sans" panose="020B0606030504020204" pitchFamily="34" charset="0"/>
                <a:ea typeface="Open Sans" panose="020B0606030504020204" pitchFamily="34" charset="0"/>
                <a:cs typeface="Open Sans" panose="020B0606030504020204" pitchFamily="34" charset="0"/>
              </a:rPr>
              <a:t>R-squared (R^2): </a:t>
            </a:r>
            <a:r>
              <a:rPr lang="vi-VN" sz="2000" dirty="0">
                <a:latin typeface="Open Sans" panose="020B0606030504020204" pitchFamily="34" charset="0"/>
                <a:ea typeface="Open Sans" panose="020B0606030504020204" pitchFamily="34" charset="0"/>
                <a:cs typeface="Open Sans" panose="020B0606030504020204" pitchFamily="34" charset="0"/>
              </a:rPr>
              <a:t>R^2 là một độ đo của mức độ giải thích được của mô hình đối với biến phụ thuộc. Nó đo lường phần trăm sự biến động của biến phụ thuộc mà mô hình có thể giải thích. Giá trị R^2 càng cao (gần 1), mô hình càng tốt.</a:t>
            </a:r>
            <a:endParaRPr lang="en-US" sz="2000" dirty="0">
              <a:latin typeface="Open Sans" panose="020B0606030504020204" pitchFamily="34" charset="0"/>
              <a:ea typeface="Open Sans" panose="020B0606030504020204" pitchFamily="34" charset="0"/>
              <a:cs typeface="Open Sans" panose="020B0606030504020204" pitchFamily="34" charset="0"/>
            </a:endParaRPr>
          </a:p>
          <a:p>
            <a:pPr>
              <a:lnSpc>
                <a:spcPts val="3359"/>
              </a:lnSpc>
            </a:pPr>
            <a:r>
              <a:rPr lang="en-US" sz="2000" dirty="0">
                <a:latin typeface="Open Sans" panose="020B0606030504020204" pitchFamily="34" charset="0"/>
                <a:ea typeface="Open Sans" panose="020B0606030504020204" pitchFamily="34" charset="0"/>
                <a:cs typeface="Open Sans" panose="020B0606030504020204" pitchFamily="34" charset="0"/>
              </a:rPr>
              <a:t>=&gt; </a:t>
            </a:r>
            <a:r>
              <a:rPr lang="vi-VN" sz="2000" dirty="0">
                <a:latin typeface="Open Sans" panose="020B0606030504020204" pitchFamily="34" charset="0"/>
                <a:ea typeface="Open Sans" panose="020B0606030504020204" pitchFamily="34" charset="0"/>
                <a:cs typeface="Open Sans" panose="020B0606030504020204" pitchFamily="34" charset="0"/>
              </a:rPr>
              <a:t>R^2 = 0.9655 có vẻ rất cao, tức là khoảng 96.55% sự biến động của biến phụ thuộc có thể được giải thích bằng mô hình hồi quy.</a:t>
            </a:r>
            <a:endParaRPr lang="en-US" sz="2000" dirty="0">
              <a:latin typeface="Open Sans" panose="020B0606030504020204" pitchFamily="34" charset="0"/>
              <a:ea typeface="Open Sans" panose="020B0606030504020204" pitchFamily="34" charset="0"/>
              <a:cs typeface="Open Sans" panose="020B0606030504020204" pitchFamily="34" charset="0"/>
            </a:endParaRPr>
          </a:p>
          <a:p>
            <a:pPr>
              <a:lnSpc>
                <a:spcPts val="3359"/>
              </a:lnSpc>
            </a:pPr>
            <a:endParaRPr lang="vi-VN" sz="2000" dirty="0">
              <a:latin typeface="Open Sans" panose="020B0606030504020204" pitchFamily="34" charset="0"/>
              <a:ea typeface="Open Sans" panose="020B0606030504020204" pitchFamily="34" charset="0"/>
              <a:cs typeface="Open Sans" panose="020B0606030504020204" pitchFamily="34" charset="0"/>
            </a:endParaRPr>
          </a:p>
          <a:p>
            <a:pPr>
              <a:lnSpc>
                <a:spcPts val="3359"/>
              </a:lnSpc>
            </a:pPr>
            <a:r>
              <a:rPr lang="vi-VN" sz="2000" b="1" dirty="0">
                <a:latin typeface="Open Sans" panose="020B0606030504020204" pitchFamily="34" charset="0"/>
                <a:ea typeface="Open Sans" panose="020B0606030504020204" pitchFamily="34" charset="0"/>
                <a:cs typeface="Open Sans" panose="020B0606030504020204" pitchFamily="34" charset="0"/>
              </a:rPr>
              <a:t>Mean Absolute Error (MAE): </a:t>
            </a:r>
            <a:r>
              <a:rPr lang="vi-VN" sz="2000" dirty="0">
                <a:latin typeface="Open Sans" panose="020B0606030504020204" pitchFamily="34" charset="0"/>
                <a:ea typeface="Open Sans" panose="020B0606030504020204" pitchFamily="34" charset="0"/>
                <a:cs typeface="Open Sans" panose="020B0606030504020204" pitchFamily="34" charset="0"/>
              </a:rPr>
              <a:t>MAE là trung bình tổng giá trị tuyệt đối của sự chênh lệch giữa giá trị thực tế và giá trị dự đoán. Được sử dụng để đo lường độ lớn của sai lệch giữa dự đoán và thực tế.</a:t>
            </a: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342900" indent="-342900">
              <a:lnSpc>
                <a:spcPts val="3359"/>
              </a:lnSpc>
              <a:buFont typeface="Symbol" panose="05050102010706020507" pitchFamily="18" charset="2"/>
              <a:buChar char="Þ"/>
            </a:pPr>
            <a:r>
              <a:rPr lang="vi-VN"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MAE = 0.5707. Giá trị này thấp, điều này cho thấy mô hình có xu hướng dự đoán khá gần giá trị thực tế.</a:t>
            </a:r>
            <a:endPar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nSpc>
                <a:spcPts val="3359"/>
              </a:lnSpc>
              <a:buFont typeface="Symbol" panose="05050102010706020507" pitchFamily="18" charset="2"/>
              <a:buChar char="Þ"/>
            </a:pPr>
            <a:endPar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nSpc>
                <a:spcPts val="3359"/>
              </a:lnSpc>
              <a:buFont typeface="Symbol" panose="05050102010706020507" pitchFamily="18" charset="2"/>
              <a:buChar char="Þ"/>
            </a:pPr>
            <a:r>
              <a:rPr lang="en-US" sz="20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Mô</a:t>
            </a:r>
            <a:r>
              <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0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hình</a:t>
            </a:r>
            <a:r>
              <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 có </a:t>
            </a:r>
            <a:r>
              <a:rPr lang="en-US" sz="20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hiệu</a:t>
            </a:r>
            <a:r>
              <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0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suất</a:t>
            </a:r>
            <a:r>
              <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0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tốt</a:t>
            </a:r>
            <a:r>
              <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0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đô</a:t>
            </a:r>
            <a:r>
              <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0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chính</a:t>
            </a:r>
            <a:r>
              <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0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xác</a:t>
            </a:r>
            <a:r>
              <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0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cao</a:t>
            </a:r>
            <a:endPar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a:extLst>
              <a:ext uri="{FF2B5EF4-FFF2-40B4-BE49-F238E27FC236}">
                <a16:creationId xmlns:a16="http://schemas.microsoft.com/office/drawing/2014/main" id="{BFAD89CA-482D-86F7-D532-3ECAA2688A2D}"/>
              </a:ext>
            </a:extLst>
          </p:cNvPr>
          <p:cNvPicPr>
            <a:picLocks noChangeAspect="1"/>
          </p:cNvPicPr>
          <p:nvPr/>
        </p:nvPicPr>
        <p:blipFill>
          <a:blip r:embed="rId2"/>
          <a:stretch>
            <a:fillRect/>
          </a:stretch>
        </p:blipFill>
        <p:spPr>
          <a:xfrm>
            <a:off x="533400" y="2330132"/>
            <a:ext cx="7406862" cy="2056870"/>
          </a:xfrm>
          <a:prstGeom prst="rect">
            <a:avLst/>
          </a:prstGeom>
        </p:spPr>
      </p:pic>
      <p:pic>
        <p:nvPicPr>
          <p:cNvPr id="7" name="Picture 6">
            <a:extLst>
              <a:ext uri="{FF2B5EF4-FFF2-40B4-BE49-F238E27FC236}">
                <a16:creationId xmlns:a16="http://schemas.microsoft.com/office/drawing/2014/main" id="{C7E252C6-BE65-3215-7B3E-E2F33458703C}"/>
              </a:ext>
            </a:extLst>
          </p:cNvPr>
          <p:cNvPicPr>
            <a:picLocks noChangeAspect="1"/>
          </p:cNvPicPr>
          <p:nvPr/>
        </p:nvPicPr>
        <p:blipFill>
          <a:blip r:embed="rId3"/>
          <a:stretch>
            <a:fillRect/>
          </a:stretch>
        </p:blipFill>
        <p:spPr>
          <a:xfrm>
            <a:off x="2087997" y="5143499"/>
            <a:ext cx="4297667" cy="1142997"/>
          </a:xfrm>
          <a:prstGeom prst="rect">
            <a:avLst/>
          </a:prstGeom>
        </p:spPr>
      </p:pic>
    </p:spTree>
    <p:extLst>
      <p:ext uri="{BB962C8B-B14F-4D97-AF65-F5344CB8AC3E}">
        <p14:creationId xmlns:p14="http://schemas.microsoft.com/office/powerpoint/2010/main" val="363139361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randombar(horizontal)">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Group 2"/>
          <p:cNvGrpSpPr/>
          <p:nvPr/>
        </p:nvGrpSpPr>
        <p:grpSpPr>
          <a:xfrm>
            <a:off x="0" y="1116465"/>
            <a:ext cx="9372600" cy="834700"/>
            <a:chOff x="0" y="0"/>
            <a:chExt cx="3691829" cy="791780"/>
          </a:xfrm>
        </p:grpSpPr>
        <p:sp>
          <p:nvSpPr>
            <p:cNvPr id="3" name="Freeform 3"/>
            <p:cNvSpPr/>
            <p:nvPr/>
          </p:nvSpPr>
          <p:spPr>
            <a:xfrm>
              <a:off x="0" y="0"/>
              <a:ext cx="3691829" cy="791780"/>
            </a:xfrm>
            <a:custGeom>
              <a:avLst/>
              <a:gdLst/>
              <a:ahLst/>
              <a:cxnLst/>
              <a:rect l="l" t="t" r="r" b="b"/>
              <a:pathLst>
                <a:path w="3691829" h="791780">
                  <a:moveTo>
                    <a:pt x="0" y="0"/>
                  </a:moveTo>
                  <a:lnTo>
                    <a:pt x="3691829" y="0"/>
                  </a:lnTo>
                  <a:lnTo>
                    <a:pt x="3691829" y="791780"/>
                  </a:lnTo>
                  <a:lnTo>
                    <a:pt x="0" y="791780"/>
                  </a:lnTo>
                  <a:close/>
                </a:path>
              </a:pathLst>
            </a:custGeom>
            <a:solidFill>
              <a:srgbClr val="FED01A"/>
            </a:solidFill>
          </p:spPr>
        </p:sp>
      </p:grpSp>
      <p:sp>
        <p:nvSpPr>
          <p:cNvPr id="4" name="TextBox 4"/>
          <p:cNvSpPr txBox="1"/>
          <p:nvPr/>
        </p:nvSpPr>
        <p:spPr>
          <a:xfrm>
            <a:off x="595858" y="1533815"/>
            <a:ext cx="14935200" cy="702115"/>
          </a:xfrm>
          <a:prstGeom prst="rect">
            <a:avLst/>
          </a:prstGeom>
        </p:spPr>
        <p:txBody>
          <a:bodyPr wrap="square" lIns="0" tIns="0" rIns="0" bIns="0" rtlCol="0" anchor="t">
            <a:spAutoFit/>
          </a:bodyPr>
          <a:lstStyle/>
          <a:p>
            <a:pPr lvl="0">
              <a:lnSpc>
                <a:spcPts val="5759"/>
              </a:lnSpc>
            </a:pPr>
            <a:r>
              <a:rPr lang="vi-VN" sz="4500" dirty="0">
                <a:solidFill>
                  <a:srgbClr val="00132D"/>
                </a:solidFill>
                <a:latin typeface="Roboto Bold"/>
              </a:rPr>
              <a:t>THỬ 1 TEST CASE VỚI MÔ HÌNH ĐÃ TRAIN Ở BÊN TRÊN</a:t>
            </a:r>
            <a:endParaRPr kumimoji="0" lang="en-US" sz="4500" b="0" i="0" u="none" strike="noStrike" kern="1200" cap="none" spc="0" normalizeH="0" baseline="0" noProof="0" dirty="0">
              <a:ln>
                <a:noFill/>
              </a:ln>
              <a:solidFill>
                <a:srgbClr val="00132D"/>
              </a:solidFill>
              <a:effectLst/>
              <a:uLnTx/>
              <a:uFillTx/>
              <a:latin typeface="Roboto Bold"/>
            </a:endParaRPr>
          </a:p>
        </p:txBody>
      </p:sp>
      <p:sp>
        <p:nvSpPr>
          <p:cNvPr id="5" name="TextBox 5"/>
          <p:cNvSpPr txBox="1"/>
          <p:nvPr/>
        </p:nvSpPr>
        <p:spPr>
          <a:xfrm>
            <a:off x="1028700" y="412148"/>
            <a:ext cx="3134706" cy="490327"/>
          </a:xfrm>
          <a:prstGeom prst="rect">
            <a:avLst/>
          </a:prstGeom>
        </p:spPr>
        <p:txBody>
          <a:bodyPr wrap="square" lIns="0" tIns="0" rIns="0" bIns="0" rtlCol="0" anchor="t">
            <a:spAutoFit/>
          </a:bodyPr>
          <a:lstStyle/>
          <a:p>
            <a:pPr marL="0" marR="0" lvl="0" indent="0" algn="l" defTabSz="914400" rtl="0" eaLnBrk="1" fontAlgn="auto" latinLnBrk="0" hangingPunct="1">
              <a:lnSpc>
                <a:spcPts val="4059"/>
              </a:lnSpc>
              <a:spcBef>
                <a:spcPts val="0"/>
              </a:spcBef>
              <a:spcAft>
                <a:spcPts val="0"/>
              </a:spcAft>
              <a:buClrTx/>
              <a:buSzTx/>
              <a:buFontTx/>
              <a:buNone/>
              <a:tabLst/>
              <a:defRPr/>
            </a:pPr>
            <a:r>
              <a:rPr kumimoji="0" lang="en-US" sz="2899" b="0" i="0" u="none" strike="noStrike" kern="1200" cap="none" spc="0" normalizeH="0" baseline="0" noProof="0" dirty="0">
                <a:ln>
                  <a:noFill/>
                </a:ln>
                <a:solidFill>
                  <a:srgbClr val="FED01A"/>
                </a:solidFill>
                <a:effectLst/>
                <a:uLnTx/>
                <a:uFillTx/>
                <a:latin typeface="Open Sans Bold"/>
                <a:ea typeface="+mn-ea"/>
                <a:cs typeface="+mn-cs"/>
              </a:rPr>
              <a:t>ABOUT PROJECT</a:t>
            </a:r>
          </a:p>
        </p:txBody>
      </p:sp>
      <p:sp>
        <p:nvSpPr>
          <p:cNvPr id="13" name="TextBox 7">
            <a:extLst>
              <a:ext uri="{FF2B5EF4-FFF2-40B4-BE49-F238E27FC236}">
                <a16:creationId xmlns:a16="http://schemas.microsoft.com/office/drawing/2014/main" id="{B9209021-FD3E-AE17-0046-68262EB48FB3}"/>
              </a:ext>
            </a:extLst>
          </p:cNvPr>
          <p:cNvSpPr txBox="1"/>
          <p:nvPr/>
        </p:nvSpPr>
        <p:spPr>
          <a:xfrm>
            <a:off x="8458200" y="2438043"/>
            <a:ext cx="7834858" cy="2881494"/>
          </a:xfrm>
          <a:prstGeom prst="rect">
            <a:avLst/>
          </a:prstGeom>
        </p:spPr>
        <p:txBody>
          <a:bodyPr wrap="square" lIns="0" tIns="0" rIns="0" bIns="0" rtlCol="0" anchor="t">
            <a:spAutoFit/>
          </a:bodyPr>
          <a:lstStyle/>
          <a:p>
            <a:pPr marL="0" marR="0" lvl="0" indent="0" algn="l" defTabSz="914400" rtl="0" eaLnBrk="1" fontAlgn="auto" latinLnBrk="0" hangingPunct="1">
              <a:lnSpc>
                <a:spcPts val="3779"/>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Theo </a:t>
            </a:r>
            <a:r>
              <a:rPr kumimoji="0" lang="en-US" sz="2400" i="0" u="none" strike="noStrike" kern="1200" cap="none" spc="0" normalizeH="0" baseline="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dư</a:t>
            </a:r>
            <a:r>
              <a:rPr kumimoji="0" lang="en-US" sz="240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liệu</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lấy</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tư</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yfinance</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dư</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liệu</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vê</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gia</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đóng</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cửa</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(Close) là 173.97,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với</a:t>
            </a:r>
            <a:endPar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342900" marR="0" lvl="0" indent="-342900" algn="l" defTabSz="914400" rtl="0" eaLnBrk="1" fontAlgn="auto" latinLnBrk="0" hangingPunct="1">
              <a:lnSpc>
                <a:spcPts val="3779"/>
              </a:lnSpc>
              <a:spcBef>
                <a:spcPts val="0"/>
              </a:spcBef>
              <a:spcAft>
                <a:spcPts val="0"/>
              </a:spcAft>
              <a:buClrTx/>
              <a:buSzTx/>
              <a:buFont typeface="Wingdings" panose="05000000000000000000" pitchFamily="2" charset="2"/>
              <a:buChar char="§"/>
              <a:tabLst/>
              <a:defRPr/>
            </a:pPr>
            <a:r>
              <a:rPr lang="en-US" sz="24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Open = 171</a:t>
            </a:r>
          </a:p>
          <a:p>
            <a:pPr marL="342900" marR="0" lvl="0" indent="-342900" algn="l" defTabSz="914400" rtl="0" eaLnBrk="1" fontAlgn="auto" latinLnBrk="0" hangingPunct="1">
              <a:lnSpc>
                <a:spcPts val="3779"/>
              </a:lnSpc>
              <a:spcBef>
                <a:spcPts val="0"/>
              </a:spcBef>
              <a:spcAft>
                <a:spcPts val="0"/>
              </a:spcAft>
              <a:buClrTx/>
              <a:buSzTx/>
              <a:buFont typeface="Wingdings" panose="05000000000000000000" pitchFamily="2" charset="2"/>
              <a:buChar char="§"/>
              <a:tabLst/>
              <a:defRPr/>
            </a:pPr>
            <a:r>
              <a:rPr kumimoji="0" lang="en-US" sz="2400" i="0" u="none" strike="noStrike" kern="1200" cap="none" spc="0" normalizeH="0" baseline="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High</a:t>
            </a:r>
            <a:r>
              <a:rPr kumimoji="0" lang="en-US" sz="2400" i="0" u="none" strike="noStrike" kern="1200" cap="none" spc="0" normalizeH="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 174.229996</a:t>
            </a:r>
          </a:p>
          <a:p>
            <a:pPr marL="342900" marR="0" lvl="0" indent="-342900" algn="l" defTabSz="914400" rtl="0" eaLnBrk="1" fontAlgn="auto" latinLnBrk="0" hangingPunct="1">
              <a:lnSpc>
                <a:spcPts val="3779"/>
              </a:lnSpc>
              <a:spcBef>
                <a:spcPts val="0"/>
              </a:spcBef>
              <a:spcAft>
                <a:spcPts val="0"/>
              </a:spcAft>
              <a:buClrTx/>
              <a:buSzTx/>
              <a:buFont typeface="Wingdings" panose="05000000000000000000" pitchFamily="2" charset="2"/>
              <a:buChar char="§"/>
              <a:tabLst/>
              <a:defRPr/>
            </a:pPr>
            <a:r>
              <a:rPr lang="en-US" sz="24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Low</a:t>
            </a:r>
            <a:r>
              <a:rPr lang="en-US" sz="24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 = 170.119995</a:t>
            </a:r>
            <a:endParaRPr kumimoji="0" lang="en-US" sz="240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ts val="3779"/>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pic>
        <p:nvPicPr>
          <p:cNvPr id="8" name="Picture 7">
            <a:extLst>
              <a:ext uri="{FF2B5EF4-FFF2-40B4-BE49-F238E27FC236}">
                <a16:creationId xmlns:a16="http://schemas.microsoft.com/office/drawing/2014/main" id="{5518148F-18EF-E619-DF9A-6380608A945F}"/>
              </a:ext>
            </a:extLst>
          </p:cNvPr>
          <p:cNvPicPr>
            <a:picLocks noChangeAspect="1"/>
          </p:cNvPicPr>
          <p:nvPr/>
        </p:nvPicPr>
        <p:blipFill>
          <a:blip r:embed="rId2"/>
          <a:stretch>
            <a:fillRect/>
          </a:stretch>
        </p:blipFill>
        <p:spPr>
          <a:xfrm>
            <a:off x="595858" y="2438022"/>
            <a:ext cx="6868484" cy="5410955"/>
          </a:xfrm>
          <a:prstGeom prst="rect">
            <a:avLst/>
          </a:prstGeom>
        </p:spPr>
      </p:pic>
      <p:pic>
        <p:nvPicPr>
          <p:cNvPr id="9" name="Picture 8">
            <a:extLst>
              <a:ext uri="{FF2B5EF4-FFF2-40B4-BE49-F238E27FC236}">
                <a16:creationId xmlns:a16="http://schemas.microsoft.com/office/drawing/2014/main" id="{E50766F2-E25D-F71D-2630-CA9315EBFCBF}"/>
              </a:ext>
            </a:extLst>
          </p:cNvPr>
          <p:cNvPicPr>
            <a:picLocks noChangeAspect="1"/>
          </p:cNvPicPr>
          <p:nvPr/>
        </p:nvPicPr>
        <p:blipFill>
          <a:blip r:embed="rId3"/>
          <a:stretch>
            <a:fillRect/>
          </a:stretch>
        </p:blipFill>
        <p:spPr>
          <a:xfrm>
            <a:off x="9158990" y="5143499"/>
            <a:ext cx="6982799" cy="2972215"/>
          </a:xfrm>
          <a:prstGeom prst="rect">
            <a:avLst/>
          </a:prstGeom>
        </p:spPr>
      </p:pic>
      <p:sp>
        <p:nvSpPr>
          <p:cNvPr id="11" name="TextBox 7">
            <a:extLst>
              <a:ext uri="{FF2B5EF4-FFF2-40B4-BE49-F238E27FC236}">
                <a16:creationId xmlns:a16="http://schemas.microsoft.com/office/drawing/2014/main" id="{20D9FFB0-5AFE-8A37-5F04-EA924C361958}"/>
              </a:ext>
            </a:extLst>
          </p:cNvPr>
          <p:cNvSpPr txBox="1"/>
          <p:nvPr/>
        </p:nvSpPr>
        <p:spPr>
          <a:xfrm>
            <a:off x="8915400" y="8217100"/>
            <a:ext cx="7834858" cy="1906869"/>
          </a:xfrm>
          <a:prstGeom prst="rect">
            <a:avLst/>
          </a:prstGeom>
        </p:spPr>
        <p:txBody>
          <a:bodyPr wrap="square" lIns="0" tIns="0" rIns="0" bIns="0" rtlCol="0" anchor="t">
            <a:spAutoFit/>
          </a:bodyPr>
          <a:lstStyle/>
          <a:p>
            <a:pPr marL="0" marR="0" lvl="0" indent="0" algn="l" defTabSz="914400" rtl="0" eaLnBrk="1" fontAlgn="auto" latinLnBrk="0" hangingPunct="1">
              <a:lnSpc>
                <a:spcPts val="3779"/>
              </a:lnSpc>
              <a:spcBef>
                <a:spcPts val="0"/>
              </a:spcBef>
              <a:spcAft>
                <a:spcPts val="0"/>
              </a:spcAft>
              <a:buClrTx/>
              <a:buSzTx/>
              <a:buFontTx/>
              <a:buNone/>
              <a:tabLst/>
              <a:defRPr/>
            </a:pPr>
            <a:r>
              <a:rPr kumimoji="0" lang="en-US" sz="2400" i="0" u="none" strike="noStrike" kern="1200" cap="none" spc="0" normalizeH="0" baseline="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Sư</a:t>
            </a:r>
            <a:r>
              <a:rPr kumimoji="0" lang="en-US" sz="240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dụng</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mô</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hình</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đa</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được</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train,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với</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đúng</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các</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dư</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liệu</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của</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ngày</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01.11,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mô</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hình</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dư</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đoán</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gia</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đóng</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cửa</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Close là 172.961,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với</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sai</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sô</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xấp</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xỉ 1</a:t>
            </a:r>
            <a:endParaRPr kumimoji="0" lang="en-US" sz="240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ts val="3779"/>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03105777"/>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1000"/>
                                        <p:tgtEl>
                                          <p:spTgt spid="13"/>
                                        </p:tgtEl>
                                      </p:cBhvr>
                                    </p:animEffect>
                                    <p:anim calcmode="lin" valueType="num">
                                      <p:cBhvr>
                                        <p:cTn id="16" dur="1000" fill="hold"/>
                                        <p:tgtEl>
                                          <p:spTgt spid="13"/>
                                        </p:tgtEl>
                                        <p:attrNameLst>
                                          <p:attrName>ppt_x</p:attrName>
                                        </p:attrNameLst>
                                      </p:cBhvr>
                                      <p:tavLst>
                                        <p:tav tm="0">
                                          <p:val>
                                            <p:strVal val="#ppt_x"/>
                                          </p:val>
                                        </p:tav>
                                        <p:tav tm="100000">
                                          <p:val>
                                            <p:strVal val="#ppt_x"/>
                                          </p:val>
                                        </p:tav>
                                      </p:tavLst>
                                    </p:anim>
                                    <p:anim calcmode="lin" valueType="num">
                                      <p:cBhvr>
                                        <p:cTn id="1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3"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Group 2"/>
          <p:cNvGrpSpPr/>
          <p:nvPr/>
        </p:nvGrpSpPr>
        <p:grpSpPr>
          <a:xfrm>
            <a:off x="0" y="7265533"/>
            <a:ext cx="5349390" cy="892918"/>
            <a:chOff x="0" y="0"/>
            <a:chExt cx="4743480" cy="791780"/>
          </a:xfrm>
        </p:grpSpPr>
        <p:sp>
          <p:nvSpPr>
            <p:cNvPr id="3" name="Freeform 3"/>
            <p:cNvSpPr/>
            <p:nvPr/>
          </p:nvSpPr>
          <p:spPr>
            <a:xfrm>
              <a:off x="0" y="0"/>
              <a:ext cx="4743480" cy="791780"/>
            </a:xfrm>
            <a:custGeom>
              <a:avLst/>
              <a:gdLst/>
              <a:ahLst/>
              <a:cxnLst/>
              <a:rect l="l" t="t" r="r" b="b"/>
              <a:pathLst>
                <a:path w="4743480" h="791780">
                  <a:moveTo>
                    <a:pt x="0" y="0"/>
                  </a:moveTo>
                  <a:lnTo>
                    <a:pt x="4743480" y="0"/>
                  </a:lnTo>
                  <a:lnTo>
                    <a:pt x="4743480" y="791780"/>
                  </a:lnTo>
                  <a:lnTo>
                    <a:pt x="0" y="791780"/>
                  </a:lnTo>
                  <a:close/>
                </a:path>
              </a:pathLst>
            </a:custGeom>
            <a:solidFill>
              <a:srgbClr val="FED01A"/>
            </a:solidFill>
          </p:spPr>
        </p:sp>
      </p:grpSp>
      <p:grpSp>
        <p:nvGrpSpPr>
          <p:cNvPr id="5" name="Group 5"/>
          <p:cNvGrpSpPr/>
          <p:nvPr/>
        </p:nvGrpSpPr>
        <p:grpSpPr>
          <a:xfrm>
            <a:off x="17259300" y="9394082"/>
            <a:ext cx="4163406" cy="892918"/>
            <a:chOff x="0" y="0"/>
            <a:chExt cx="3691829" cy="791780"/>
          </a:xfrm>
        </p:grpSpPr>
        <p:sp>
          <p:nvSpPr>
            <p:cNvPr id="6" name="Freeform 6"/>
            <p:cNvSpPr/>
            <p:nvPr/>
          </p:nvSpPr>
          <p:spPr>
            <a:xfrm>
              <a:off x="0" y="0"/>
              <a:ext cx="3691829" cy="791780"/>
            </a:xfrm>
            <a:custGeom>
              <a:avLst/>
              <a:gdLst/>
              <a:ahLst/>
              <a:cxnLst/>
              <a:rect l="l" t="t" r="r" b="b"/>
              <a:pathLst>
                <a:path w="3691829" h="791780">
                  <a:moveTo>
                    <a:pt x="0" y="0"/>
                  </a:moveTo>
                  <a:lnTo>
                    <a:pt x="3691829" y="0"/>
                  </a:lnTo>
                  <a:lnTo>
                    <a:pt x="3691829" y="791780"/>
                  </a:lnTo>
                  <a:lnTo>
                    <a:pt x="0" y="791780"/>
                  </a:lnTo>
                  <a:close/>
                </a:path>
              </a:pathLst>
            </a:custGeom>
            <a:solidFill>
              <a:srgbClr val="FED01A"/>
            </a:solidFill>
          </p:spPr>
        </p:sp>
      </p:grpSp>
      <p:sp>
        <p:nvSpPr>
          <p:cNvPr id="9" name="TextBox 9"/>
          <p:cNvSpPr txBox="1"/>
          <p:nvPr/>
        </p:nvSpPr>
        <p:spPr>
          <a:xfrm>
            <a:off x="723994" y="7019494"/>
            <a:ext cx="8065285" cy="2031325"/>
          </a:xfrm>
          <a:prstGeom prst="rect">
            <a:avLst/>
          </a:prstGeom>
        </p:spPr>
        <p:txBody>
          <a:bodyPr wrap="square" lIns="0" tIns="0" rIns="0" bIns="0" rtlCol="0" anchor="t">
            <a:spAutoFit/>
          </a:bodyPr>
          <a:lstStyle/>
          <a:p>
            <a:pPr lvl="0">
              <a:defRPr/>
            </a:pPr>
            <a:r>
              <a:rPr lang="vi-VN" sz="4400" dirty="0">
                <a:solidFill>
                  <a:srgbClr val="000000"/>
                </a:solidFill>
                <a:latin typeface="Roboto Bold"/>
              </a:rPr>
              <a:t>TRỰC QUAN HÓA DỮ LIỆU DỰ ĐOÁN BẰNG LINEAR REGRESSION (Đ</a:t>
            </a:r>
            <a:r>
              <a:rPr lang="en-US" sz="4400" dirty="0">
                <a:solidFill>
                  <a:srgbClr val="000000"/>
                </a:solidFill>
                <a:latin typeface="Roboto Bold"/>
              </a:rPr>
              <a:t>ƠN</a:t>
            </a:r>
            <a:r>
              <a:rPr lang="vi-VN" sz="4400" dirty="0">
                <a:solidFill>
                  <a:srgbClr val="000000"/>
                </a:solidFill>
                <a:latin typeface="Roboto Bold"/>
              </a:rPr>
              <a:t> BIẾN)</a:t>
            </a:r>
          </a:p>
        </p:txBody>
      </p:sp>
      <p:pic>
        <p:nvPicPr>
          <p:cNvPr id="4" name="Picture 3">
            <a:extLst>
              <a:ext uri="{FF2B5EF4-FFF2-40B4-BE49-F238E27FC236}">
                <a16:creationId xmlns:a16="http://schemas.microsoft.com/office/drawing/2014/main" id="{59394289-D41F-355C-A071-756B3C42FD48}"/>
              </a:ext>
            </a:extLst>
          </p:cNvPr>
          <p:cNvPicPr>
            <a:picLocks noChangeAspect="1"/>
          </p:cNvPicPr>
          <p:nvPr/>
        </p:nvPicPr>
        <p:blipFill>
          <a:blip r:embed="rId2"/>
          <a:stretch>
            <a:fillRect/>
          </a:stretch>
        </p:blipFill>
        <p:spPr>
          <a:xfrm>
            <a:off x="721903" y="957523"/>
            <a:ext cx="6801799" cy="5430008"/>
          </a:xfrm>
          <a:prstGeom prst="rect">
            <a:avLst/>
          </a:prstGeom>
        </p:spPr>
      </p:pic>
      <p:sp>
        <p:nvSpPr>
          <p:cNvPr id="10" name="TextBox 7">
            <a:extLst>
              <a:ext uri="{FF2B5EF4-FFF2-40B4-BE49-F238E27FC236}">
                <a16:creationId xmlns:a16="http://schemas.microsoft.com/office/drawing/2014/main" id="{DC4FC246-1B24-A718-E83D-5CCA9CFBC7A9}"/>
              </a:ext>
            </a:extLst>
          </p:cNvPr>
          <p:cNvSpPr txBox="1"/>
          <p:nvPr/>
        </p:nvSpPr>
        <p:spPr>
          <a:xfrm>
            <a:off x="9906000" y="442714"/>
            <a:ext cx="6252588" cy="519181"/>
          </a:xfrm>
          <a:prstGeom prst="rect">
            <a:avLst/>
          </a:prstGeom>
        </p:spPr>
        <p:txBody>
          <a:bodyPr wrap="square" lIns="0" tIns="0" rIns="0" bIns="0" rtlCol="0" anchor="t">
            <a:spAutoFit/>
          </a:bodyPr>
          <a:lstStyle/>
          <a:p>
            <a:pPr algn="ctr">
              <a:lnSpc>
                <a:spcPts val="4419"/>
              </a:lnSpc>
            </a:pPr>
            <a:r>
              <a:rPr lang="en-US" sz="2899" dirty="0">
                <a:solidFill>
                  <a:srgbClr val="FED01A"/>
                </a:solidFill>
                <a:latin typeface="Open Sans Bold"/>
              </a:rPr>
              <a:t>CÁC METRICS ĐÁNH GIÁ MÔ HÌNH</a:t>
            </a:r>
          </a:p>
        </p:txBody>
      </p:sp>
      <p:pic>
        <p:nvPicPr>
          <p:cNvPr id="11" name="Picture 10">
            <a:extLst>
              <a:ext uri="{FF2B5EF4-FFF2-40B4-BE49-F238E27FC236}">
                <a16:creationId xmlns:a16="http://schemas.microsoft.com/office/drawing/2014/main" id="{D4954FB6-6034-E5AD-2D1C-261831C8ABCE}"/>
              </a:ext>
            </a:extLst>
          </p:cNvPr>
          <p:cNvPicPr>
            <a:picLocks noChangeAspect="1"/>
          </p:cNvPicPr>
          <p:nvPr/>
        </p:nvPicPr>
        <p:blipFill>
          <a:blip r:embed="rId3"/>
          <a:stretch>
            <a:fillRect/>
          </a:stretch>
        </p:blipFill>
        <p:spPr>
          <a:xfrm>
            <a:off x="10972800" y="1230443"/>
            <a:ext cx="4215790" cy="1219200"/>
          </a:xfrm>
          <a:prstGeom prst="rect">
            <a:avLst/>
          </a:prstGeom>
        </p:spPr>
      </p:pic>
      <p:sp>
        <p:nvSpPr>
          <p:cNvPr id="14" name="TextBox 8">
            <a:extLst>
              <a:ext uri="{FF2B5EF4-FFF2-40B4-BE49-F238E27FC236}">
                <a16:creationId xmlns:a16="http://schemas.microsoft.com/office/drawing/2014/main" id="{8A8D88A6-4697-6915-1BBC-A76936317C99}"/>
              </a:ext>
            </a:extLst>
          </p:cNvPr>
          <p:cNvSpPr txBox="1"/>
          <p:nvPr/>
        </p:nvSpPr>
        <p:spPr>
          <a:xfrm>
            <a:off x="8727690" y="3605989"/>
            <a:ext cx="9026910" cy="2150525"/>
          </a:xfrm>
          <a:prstGeom prst="rect">
            <a:avLst/>
          </a:prstGeom>
        </p:spPr>
        <p:txBody>
          <a:bodyPr wrap="square" lIns="0" tIns="0" rIns="0" bIns="0" rtlCol="0" anchor="t">
            <a:spAutoFit/>
          </a:bodyPr>
          <a:lstStyle/>
          <a:p>
            <a:pPr>
              <a:lnSpc>
                <a:spcPts val="3359"/>
              </a:lnSpc>
            </a:pPr>
            <a:r>
              <a:rPr lang="en-US" sz="2400" b="1" dirty="0">
                <a:latin typeface="Open Sans" panose="020B0606030504020204" pitchFamily="34" charset="0"/>
                <a:ea typeface="Open Sans" panose="020B0606030504020204" pitchFamily="34" charset="0"/>
                <a:cs typeface="Open Sans" panose="020B0606030504020204" pitchFamily="34" charset="0"/>
              </a:rPr>
              <a:t>TH2: PHÂN TÍCH ĐƠN BIẾN BIẾN BẰNG LINEAR REGRESSION</a:t>
            </a:r>
          </a:p>
          <a:p>
            <a:pPr>
              <a:lnSpc>
                <a:spcPts val="3359"/>
              </a:lnSpc>
            </a:pPr>
            <a:endPar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a:lnSpc>
                <a:spcPts val="3359"/>
              </a:lnSpc>
            </a:pPr>
            <a:r>
              <a:rPr lang="vi-VN"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Đặc Trưng Sử Dụng: Chỉ có cột `'High'` được sử dụng làm đặc trưng.</a:t>
            </a:r>
          </a:p>
          <a:p>
            <a:pPr>
              <a:lnSpc>
                <a:spcPts val="3359"/>
              </a:lnSpc>
            </a:pPr>
            <a:r>
              <a:rPr lang="vi-VN"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Đặc Trưng Đa Thức: Áp dụng đặc trưng đa thức bậc 3..</a:t>
            </a:r>
            <a:endPar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0" name="TextBox 8">
            <a:extLst>
              <a:ext uri="{FF2B5EF4-FFF2-40B4-BE49-F238E27FC236}">
                <a16:creationId xmlns:a16="http://schemas.microsoft.com/office/drawing/2014/main" id="{F433F89F-2C63-318F-6A16-285E07F57F7C}"/>
              </a:ext>
            </a:extLst>
          </p:cNvPr>
          <p:cNvSpPr txBox="1"/>
          <p:nvPr/>
        </p:nvSpPr>
        <p:spPr>
          <a:xfrm>
            <a:off x="8789279" y="6381910"/>
            <a:ext cx="9026910" cy="2586542"/>
          </a:xfrm>
          <a:prstGeom prst="rect">
            <a:avLst/>
          </a:prstGeom>
        </p:spPr>
        <p:txBody>
          <a:bodyPr wrap="square" lIns="0" tIns="0" rIns="0" bIns="0" rtlCol="0" anchor="t">
            <a:spAutoFit/>
          </a:bodyPr>
          <a:lstStyle/>
          <a:p>
            <a:pPr marL="342900" indent="-342900">
              <a:lnSpc>
                <a:spcPts val="3359"/>
              </a:lnSpc>
              <a:buFont typeface="Wingdings" panose="05000000000000000000" pitchFamily="2" charset="2"/>
              <a:buChar char="Ø"/>
            </a:pPr>
            <a:r>
              <a:rPr lang="en-US" sz="2400" dirty="0" err="1">
                <a:latin typeface="Open Sans" panose="020B0606030504020204" pitchFamily="34" charset="0"/>
                <a:ea typeface="Open Sans" panose="020B0606030504020204" pitchFamily="34" charset="0"/>
                <a:cs typeface="Open Sans" panose="020B0606030504020204" pitchFamily="34" charset="0"/>
              </a:rPr>
              <a:t>Nhìn</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vào</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biểu</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đô</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phân</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tán</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va</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kết</a:t>
            </a:r>
            <a:r>
              <a:rPr lang="en-US" sz="2400" dirty="0">
                <a:latin typeface="Open Sans" panose="020B0606030504020204" pitchFamily="34" charset="0"/>
                <a:ea typeface="Open Sans" panose="020B0606030504020204" pitchFamily="34" charset="0"/>
                <a:cs typeface="Open Sans" panose="020B0606030504020204" pitchFamily="34" charset="0"/>
              </a:rPr>
              <a:t> quả 3 metrics </a:t>
            </a:r>
            <a:r>
              <a:rPr lang="en-US" sz="2400" dirty="0" err="1">
                <a:latin typeface="Open Sans" panose="020B0606030504020204" pitchFamily="34" charset="0"/>
                <a:ea typeface="Open Sans" panose="020B0606030504020204" pitchFamily="34" charset="0"/>
                <a:cs typeface="Open Sans" panose="020B0606030504020204" pitchFamily="34" charset="0"/>
              </a:rPr>
              <a:t>đánh</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gia</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mô</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hình</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trực</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quan</a:t>
            </a:r>
            <a:r>
              <a:rPr lang="en-US" sz="2400" dirty="0">
                <a:latin typeface="Open Sans" panose="020B0606030504020204" pitchFamily="34" charset="0"/>
                <a:ea typeface="Open Sans" panose="020B0606030504020204" pitchFamily="34" charset="0"/>
                <a:cs typeface="Open Sans" panose="020B0606030504020204" pitchFamily="34" charset="0"/>
              </a:rPr>
              <a:t> ta có </a:t>
            </a:r>
            <a:r>
              <a:rPr lang="en-US" sz="2400" dirty="0" err="1">
                <a:latin typeface="Open Sans" panose="020B0606030504020204" pitchFamily="34" charset="0"/>
                <a:ea typeface="Open Sans" panose="020B0606030504020204" pitchFamily="34" charset="0"/>
                <a:cs typeface="Open Sans" panose="020B0606030504020204" pitchFamily="34" charset="0"/>
              </a:rPr>
              <a:t>thê</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đánh</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gia</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mô</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hình</a:t>
            </a:r>
            <a:r>
              <a:rPr lang="en-US" sz="2400" dirty="0">
                <a:latin typeface="Open Sans" panose="020B0606030504020204" pitchFamily="34" charset="0"/>
                <a:ea typeface="Open Sans" panose="020B0606030504020204" pitchFamily="34" charset="0"/>
                <a:cs typeface="Open Sans" panose="020B0606030504020204" pitchFamily="34" charset="0"/>
              </a:rPr>
              <a:t> có </a:t>
            </a:r>
            <a:r>
              <a:rPr lang="en-US" sz="2400" dirty="0" err="1">
                <a:latin typeface="Open Sans" panose="020B0606030504020204" pitchFamily="34" charset="0"/>
                <a:ea typeface="Open Sans" panose="020B0606030504020204" pitchFamily="34" charset="0"/>
                <a:cs typeface="Open Sans" panose="020B0606030504020204" pitchFamily="34" charset="0"/>
              </a:rPr>
              <a:t>đô</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chính</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xác</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cao</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hơn</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va</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sai</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sô</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thấp</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hơn</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khi</a:t>
            </a:r>
            <a:r>
              <a:rPr lang="en-US" sz="2400" dirty="0">
                <a:latin typeface="Open Sans" panose="020B0606030504020204" pitchFamily="34" charset="0"/>
                <a:ea typeface="Open Sans" panose="020B0606030504020204" pitchFamily="34" charset="0"/>
                <a:cs typeface="Open Sans" panose="020B0606030504020204" pitchFamily="34" charset="0"/>
              </a:rPr>
              <a:t> ta </a:t>
            </a:r>
            <a:r>
              <a:rPr lang="en-US" sz="2400" dirty="0" err="1">
                <a:latin typeface="Open Sans" panose="020B0606030504020204" pitchFamily="34" charset="0"/>
                <a:ea typeface="Open Sans" panose="020B0606030504020204" pitchFamily="34" charset="0"/>
                <a:cs typeface="Open Sans" panose="020B0606030504020204" pitchFamily="34" charset="0"/>
              </a:rPr>
              <a:t>sư</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dụng</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mô</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hình</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hồi</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quy</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tuyến</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tính</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với</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nhiều</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biến</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đa</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biến</a:t>
            </a:r>
            <a:r>
              <a:rPr lang="en-US" sz="2400" dirty="0">
                <a:latin typeface="Open Sans" panose="020B0606030504020204" pitchFamily="34" charset="0"/>
                <a:ea typeface="Open Sans" panose="020B0606030504020204" pitchFamily="34" charset="0"/>
                <a:cs typeface="Open Sans" panose="020B0606030504020204" pitchFamily="34" charset="0"/>
              </a:rPr>
              <a:t>)</a:t>
            </a:r>
          </a:p>
          <a:p>
            <a:pPr marL="342900" indent="-342900">
              <a:lnSpc>
                <a:spcPts val="3359"/>
              </a:lnSpc>
              <a:buFont typeface="Wingdings" panose="05000000000000000000" pitchFamily="2" charset="2"/>
              <a:buChar char="Ø"/>
            </a:pPr>
            <a:r>
              <a:rPr lang="en-U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Tuy</a:t>
            </a:r>
            <a:r>
              <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nhiên</a:t>
            </a:r>
            <a:r>
              <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đô</a:t>
            </a:r>
            <a:r>
              <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chính</a:t>
            </a:r>
            <a:r>
              <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xác</a:t>
            </a:r>
            <a:r>
              <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của</a:t>
            </a:r>
            <a:r>
              <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mô</a:t>
            </a:r>
            <a:r>
              <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hình</a:t>
            </a:r>
            <a:r>
              <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trên</a:t>
            </a:r>
            <a:r>
              <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90% </a:t>
            </a:r>
            <a:r>
              <a:rPr lang="en-U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cũng</a:t>
            </a:r>
            <a:r>
              <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là </a:t>
            </a:r>
            <a:r>
              <a:rPr lang="en-U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một</a:t>
            </a:r>
            <a:r>
              <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mô</a:t>
            </a:r>
            <a:r>
              <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hình</a:t>
            </a:r>
            <a:r>
              <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ổn</a:t>
            </a:r>
            <a:r>
              <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p>
        </p:txBody>
      </p:sp>
    </p:spTree>
    <p:extLst>
      <p:ext uri="{BB962C8B-B14F-4D97-AF65-F5344CB8AC3E}">
        <p14:creationId xmlns:p14="http://schemas.microsoft.com/office/powerpoint/2010/main" val="5794650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heel(1)">
                                      <p:cBhvr>
                                        <p:cTn id="12" dur="2000"/>
                                        <p:tgtEl>
                                          <p:spTgt spid="10"/>
                                        </p:tgtEl>
                                      </p:cBhvr>
                                    </p:animEffect>
                                  </p:childTnLst>
                                </p:cTn>
                              </p:par>
                              <p:par>
                                <p:cTn id="13" presetID="21" presetClass="entr" presetSubtype="1"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heel(1)">
                                      <p:cBhvr>
                                        <p:cTn id="15" dur="2000"/>
                                        <p:tgtEl>
                                          <p:spTgt spid="14"/>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heel(1)">
                                      <p:cBhvr>
                                        <p:cTn id="18"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4" grpId="0"/>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Group 2"/>
          <p:cNvGrpSpPr/>
          <p:nvPr/>
        </p:nvGrpSpPr>
        <p:grpSpPr>
          <a:xfrm>
            <a:off x="0" y="1116465"/>
            <a:ext cx="4163406" cy="892918"/>
            <a:chOff x="0" y="0"/>
            <a:chExt cx="3691829" cy="791780"/>
          </a:xfrm>
        </p:grpSpPr>
        <p:sp>
          <p:nvSpPr>
            <p:cNvPr id="3" name="Freeform 3"/>
            <p:cNvSpPr/>
            <p:nvPr/>
          </p:nvSpPr>
          <p:spPr>
            <a:xfrm>
              <a:off x="0" y="0"/>
              <a:ext cx="3691829" cy="791780"/>
            </a:xfrm>
            <a:custGeom>
              <a:avLst/>
              <a:gdLst/>
              <a:ahLst/>
              <a:cxnLst/>
              <a:rect l="l" t="t" r="r" b="b"/>
              <a:pathLst>
                <a:path w="3691829" h="791780">
                  <a:moveTo>
                    <a:pt x="0" y="0"/>
                  </a:moveTo>
                  <a:lnTo>
                    <a:pt x="3691829" y="0"/>
                  </a:lnTo>
                  <a:lnTo>
                    <a:pt x="3691829" y="791780"/>
                  </a:lnTo>
                  <a:lnTo>
                    <a:pt x="0" y="791780"/>
                  </a:lnTo>
                  <a:close/>
                </a:path>
              </a:pathLst>
            </a:custGeom>
            <a:solidFill>
              <a:srgbClr val="FED01A"/>
            </a:solidFill>
          </p:spPr>
        </p:sp>
      </p:grpSp>
      <p:sp>
        <p:nvSpPr>
          <p:cNvPr id="4" name="TextBox 4"/>
          <p:cNvSpPr txBox="1"/>
          <p:nvPr/>
        </p:nvSpPr>
        <p:spPr>
          <a:xfrm>
            <a:off x="838200" y="1512075"/>
            <a:ext cx="14935200" cy="698909"/>
          </a:xfrm>
          <a:prstGeom prst="rect">
            <a:avLst/>
          </a:prstGeom>
        </p:spPr>
        <p:txBody>
          <a:bodyPr wrap="square" lIns="0" tIns="0" rIns="0" bIns="0" rtlCol="0" anchor="t">
            <a:spAutoFit/>
          </a:bodyPr>
          <a:lstStyle/>
          <a:p>
            <a:pPr marL="0" marR="0" lvl="0" indent="0" algn="l" defTabSz="914400" rtl="0" eaLnBrk="1" fontAlgn="auto" latinLnBrk="0" hangingPunct="1">
              <a:lnSpc>
                <a:spcPts val="5759"/>
              </a:lnSpc>
              <a:spcBef>
                <a:spcPts val="0"/>
              </a:spcBef>
              <a:spcAft>
                <a:spcPts val="0"/>
              </a:spcAft>
              <a:buClrTx/>
              <a:buSzTx/>
              <a:buFontTx/>
              <a:buNone/>
              <a:tabLst/>
              <a:defRPr/>
            </a:pPr>
            <a:r>
              <a:rPr kumimoji="0" lang="en-US" sz="4400" b="0" i="0" u="none" strike="noStrike" kern="1200" cap="none" spc="0" normalizeH="0" baseline="0" noProof="0" dirty="0">
                <a:ln>
                  <a:noFill/>
                </a:ln>
                <a:solidFill>
                  <a:srgbClr val="00132D"/>
                </a:solidFill>
                <a:effectLst/>
                <a:uLnTx/>
                <a:uFillTx/>
                <a:latin typeface="Roboto Bold"/>
                <a:ea typeface="+mn-ea"/>
                <a:cs typeface="+mn-cs"/>
              </a:rPr>
              <a:t>LINEAR REGRESSION VỚI</a:t>
            </a:r>
            <a:r>
              <a:rPr kumimoji="0" lang="en-US" sz="4400" b="0" i="0" u="none" strike="noStrike" kern="1200" cap="none" spc="0" normalizeH="0" noProof="0" dirty="0">
                <a:ln>
                  <a:noFill/>
                </a:ln>
                <a:solidFill>
                  <a:srgbClr val="00132D"/>
                </a:solidFill>
                <a:effectLst/>
                <a:uLnTx/>
                <a:uFillTx/>
                <a:latin typeface="Roboto Bold"/>
                <a:ea typeface="+mn-ea"/>
                <a:cs typeface="+mn-cs"/>
              </a:rPr>
              <a:t> ĐA BIẾN VÀ ĐƠN BIẾN</a:t>
            </a:r>
            <a:endParaRPr kumimoji="0" lang="en-US" sz="4400" b="0" i="0" u="none" strike="noStrike" kern="1200" cap="none" spc="0" normalizeH="0" baseline="0" noProof="0" dirty="0">
              <a:ln>
                <a:noFill/>
              </a:ln>
              <a:solidFill>
                <a:srgbClr val="00132D"/>
              </a:solidFill>
              <a:effectLst/>
              <a:uLnTx/>
              <a:uFillTx/>
              <a:latin typeface="Roboto Bold"/>
              <a:ea typeface="+mn-ea"/>
              <a:cs typeface="+mn-cs"/>
            </a:endParaRPr>
          </a:p>
        </p:txBody>
      </p:sp>
      <p:sp>
        <p:nvSpPr>
          <p:cNvPr id="5" name="TextBox 5"/>
          <p:cNvSpPr txBox="1"/>
          <p:nvPr/>
        </p:nvSpPr>
        <p:spPr>
          <a:xfrm>
            <a:off x="1028700" y="412148"/>
            <a:ext cx="4000500" cy="490327"/>
          </a:xfrm>
          <a:prstGeom prst="rect">
            <a:avLst/>
          </a:prstGeom>
        </p:spPr>
        <p:txBody>
          <a:bodyPr wrap="square" lIns="0" tIns="0" rIns="0" bIns="0" rtlCol="0" anchor="t">
            <a:spAutoFit/>
          </a:bodyPr>
          <a:lstStyle/>
          <a:p>
            <a:pPr marL="0" marR="0" lvl="0" indent="0" algn="l" defTabSz="914400" rtl="0" eaLnBrk="1" fontAlgn="auto" latinLnBrk="0" hangingPunct="1">
              <a:lnSpc>
                <a:spcPts val="4059"/>
              </a:lnSpc>
              <a:spcBef>
                <a:spcPts val="0"/>
              </a:spcBef>
              <a:spcAft>
                <a:spcPts val="0"/>
              </a:spcAft>
              <a:buClrTx/>
              <a:buSzTx/>
              <a:buFontTx/>
              <a:buNone/>
              <a:tabLst/>
              <a:defRPr/>
            </a:pPr>
            <a:r>
              <a:rPr kumimoji="0" lang="en-US" sz="2899" b="0" i="0" u="none" strike="noStrike" kern="1200" cap="none" spc="0" normalizeH="0" baseline="0" noProof="0" dirty="0">
                <a:ln>
                  <a:noFill/>
                </a:ln>
                <a:solidFill>
                  <a:srgbClr val="FED01A"/>
                </a:solidFill>
                <a:effectLst/>
                <a:uLnTx/>
                <a:uFillTx/>
                <a:latin typeface="Open Sans Bold"/>
                <a:ea typeface="+mn-ea"/>
                <a:cs typeface="+mn-cs"/>
              </a:rPr>
              <a:t>COMPARE 2 MODELS</a:t>
            </a:r>
          </a:p>
        </p:txBody>
      </p:sp>
      <p:pic>
        <p:nvPicPr>
          <p:cNvPr id="6" name="Picture 5">
            <a:extLst>
              <a:ext uri="{FF2B5EF4-FFF2-40B4-BE49-F238E27FC236}">
                <a16:creationId xmlns:a16="http://schemas.microsoft.com/office/drawing/2014/main" id="{6147A716-8A6D-A31A-DBC2-15D810F79E21}"/>
              </a:ext>
            </a:extLst>
          </p:cNvPr>
          <p:cNvPicPr>
            <a:picLocks noChangeAspect="1"/>
          </p:cNvPicPr>
          <p:nvPr/>
        </p:nvPicPr>
        <p:blipFill>
          <a:blip r:embed="rId2"/>
          <a:stretch>
            <a:fillRect/>
          </a:stretch>
        </p:blipFill>
        <p:spPr>
          <a:xfrm>
            <a:off x="527435" y="3238500"/>
            <a:ext cx="17233130" cy="5134692"/>
          </a:xfrm>
          <a:prstGeom prst="rect">
            <a:avLst/>
          </a:prstGeom>
        </p:spPr>
      </p:pic>
    </p:spTree>
    <p:extLst>
      <p:ext uri="{BB962C8B-B14F-4D97-AF65-F5344CB8AC3E}">
        <p14:creationId xmlns:p14="http://schemas.microsoft.com/office/powerpoint/2010/main" val="2646552381"/>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054" name="Picture 6">
            <a:extLst>
              <a:ext uri="{FF2B5EF4-FFF2-40B4-BE49-F238E27FC236}">
                <a16:creationId xmlns:a16="http://schemas.microsoft.com/office/drawing/2014/main" id="{F0D71135-A08F-5971-3913-CD3470146C6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p:blipFill>
        <p:spPr bwMode="auto">
          <a:xfrm>
            <a:off x="4724400" y="4499455"/>
            <a:ext cx="8194381" cy="585078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1"/>
          <p:cNvGrpSpPr/>
          <p:nvPr/>
        </p:nvGrpSpPr>
        <p:grpSpPr>
          <a:xfrm>
            <a:off x="2438400" y="631368"/>
            <a:ext cx="13411200" cy="3886200"/>
            <a:chOff x="0" y="0"/>
            <a:chExt cx="3156039" cy="791780"/>
          </a:xfrm>
          <a:solidFill>
            <a:schemeClr val="accent3">
              <a:lumMod val="20000"/>
              <a:lumOff val="80000"/>
            </a:schemeClr>
          </a:solidFill>
          <a:effectLst>
            <a:reflection blurRad="6350" stA="50000" endA="300" endPos="55500" dist="101600" dir="5400000" sy="-100000" algn="bl" rotWithShape="0"/>
          </a:effectLst>
        </p:grpSpPr>
        <p:sp>
          <p:nvSpPr>
            <p:cNvPr id="12" name="Freeform 12"/>
            <p:cNvSpPr/>
            <p:nvPr/>
          </p:nvSpPr>
          <p:spPr>
            <a:xfrm>
              <a:off x="0" y="0"/>
              <a:ext cx="3156039" cy="791780"/>
            </a:xfrm>
            <a:custGeom>
              <a:avLst/>
              <a:gdLst/>
              <a:ahLst/>
              <a:cxnLst/>
              <a:rect l="l" t="t" r="r" b="b"/>
              <a:pathLst>
                <a:path w="3156039" h="791780">
                  <a:moveTo>
                    <a:pt x="0" y="0"/>
                  </a:moveTo>
                  <a:lnTo>
                    <a:pt x="3156039" y="0"/>
                  </a:lnTo>
                  <a:lnTo>
                    <a:pt x="3156039" y="791780"/>
                  </a:lnTo>
                  <a:lnTo>
                    <a:pt x="0" y="791780"/>
                  </a:lnTo>
                  <a:close/>
                </a:path>
              </a:pathLst>
            </a:custGeom>
            <a:grpFill/>
            <a:ln>
              <a:solidFill>
                <a:schemeClr val="tx1"/>
              </a:solidFill>
            </a:ln>
          </p:spPr>
        </p:sp>
      </p:grpSp>
      <p:sp>
        <p:nvSpPr>
          <p:cNvPr id="19" name="TextBox 18">
            <a:extLst>
              <a:ext uri="{FF2B5EF4-FFF2-40B4-BE49-F238E27FC236}">
                <a16:creationId xmlns:a16="http://schemas.microsoft.com/office/drawing/2014/main" id="{1A3FD710-A026-83CF-1FC7-4782EFBAD737}"/>
              </a:ext>
            </a:extLst>
          </p:cNvPr>
          <p:cNvSpPr txBox="1"/>
          <p:nvPr/>
        </p:nvSpPr>
        <p:spPr>
          <a:xfrm>
            <a:off x="4495800" y="1651603"/>
            <a:ext cx="9296400" cy="1743298"/>
          </a:xfrm>
          <a:prstGeom prst="rect">
            <a:avLst/>
          </a:prstGeom>
          <a:noFill/>
        </p:spPr>
        <p:txBody>
          <a:bodyPr wrap="square">
            <a:spAutoFit/>
          </a:bodyPr>
          <a:lstStyle/>
          <a:p>
            <a:pPr algn="ctr">
              <a:lnSpc>
                <a:spcPts val="6355"/>
              </a:lnSpc>
            </a:pPr>
            <a:r>
              <a:rPr lang="en-US" sz="6600" dirty="0">
                <a:solidFill>
                  <a:srgbClr val="00132D"/>
                </a:solidFill>
                <a:latin typeface="Imprint MT Shadow" panose="04020605060303030202" pitchFamily="82" charset="0"/>
              </a:rPr>
              <a:t>THANK YOU FOR YOUR LISTENING</a:t>
            </a:r>
          </a:p>
        </p:txBody>
      </p:sp>
    </p:spTree>
    <p:extLst>
      <p:ext uri="{BB962C8B-B14F-4D97-AF65-F5344CB8AC3E}">
        <p14:creationId xmlns:p14="http://schemas.microsoft.com/office/powerpoint/2010/main" val="698599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Group 2"/>
          <p:cNvGrpSpPr/>
          <p:nvPr/>
        </p:nvGrpSpPr>
        <p:grpSpPr>
          <a:xfrm>
            <a:off x="0" y="1116465"/>
            <a:ext cx="4163406" cy="892918"/>
            <a:chOff x="0" y="0"/>
            <a:chExt cx="3691829" cy="791780"/>
          </a:xfrm>
        </p:grpSpPr>
        <p:sp>
          <p:nvSpPr>
            <p:cNvPr id="3" name="Freeform 3"/>
            <p:cNvSpPr/>
            <p:nvPr/>
          </p:nvSpPr>
          <p:spPr>
            <a:xfrm>
              <a:off x="0" y="0"/>
              <a:ext cx="3691829" cy="791780"/>
            </a:xfrm>
            <a:custGeom>
              <a:avLst/>
              <a:gdLst/>
              <a:ahLst/>
              <a:cxnLst/>
              <a:rect l="l" t="t" r="r" b="b"/>
              <a:pathLst>
                <a:path w="3691829" h="791780">
                  <a:moveTo>
                    <a:pt x="0" y="0"/>
                  </a:moveTo>
                  <a:lnTo>
                    <a:pt x="3691829" y="0"/>
                  </a:lnTo>
                  <a:lnTo>
                    <a:pt x="3691829" y="791780"/>
                  </a:lnTo>
                  <a:lnTo>
                    <a:pt x="0" y="791780"/>
                  </a:lnTo>
                  <a:close/>
                </a:path>
              </a:pathLst>
            </a:custGeom>
            <a:solidFill>
              <a:srgbClr val="FED01A"/>
            </a:solidFill>
          </p:spPr>
        </p:sp>
      </p:grpSp>
      <p:sp>
        <p:nvSpPr>
          <p:cNvPr id="4" name="TextBox 4"/>
          <p:cNvSpPr txBox="1"/>
          <p:nvPr/>
        </p:nvSpPr>
        <p:spPr>
          <a:xfrm>
            <a:off x="914400" y="1617906"/>
            <a:ext cx="14935200" cy="750205"/>
          </a:xfrm>
          <a:prstGeom prst="rect">
            <a:avLst/>
          </a:prstGeom>
        </p:spPr>
        <p:txBody>
          <a:bodyPr wrap="square" lIns="0" tIns="0" rIns="0" bIns="0" rtlCol="0" anchor="t">
            <a:spAutoFit/>
          </a:bodyPr>
          <a:lstStyle/>
          <a:p>
            <a:pPr>
              <a:lnSpc>
                <a:spcPts val="5759"/>
              </a:lnSpc>
            </a:pPr>
            <a:r>
              <a:rPr lang="en-US" sz="5999" dirty="0">
                <a:solidFill>
                  <a:srgbClr val="00132D"/>
                </a:solidFill>
                <a:latin typeface="Roboto Bold"/>
              </a:rPr>
              <a:t>THÔNG TIN VỀ DATA</a:t>
            </a:r>
          </a:p>
        </p:txBody>
      </p:sp>
      <p:sp>
        <p:nvSpPr>
          <p:cNvPr id="5" name="TextBox 5"/>
          <p:cNvSpPr txBox="1"/>
          <p:nvPr/>
        </p:nvSpPr>
        <p:spPr>
          <a:xfrm>
            <a:off x="1028700" y="412148"/>
            <a:ext cx="3134706" cy="490327"/>
          </a:xfrm>
          <a:prstGeom prst="rect">
            <a:avLst/>
          </a:prstGeom>
        </p:spPr>
        <p:txBody>
          <a:bodyPr wrap="square" lIns="0" tIns="0" rIns="0" bIns="0" rtlCol="0" anchor="t">
            <a:spAutoFit/>
          </a:bodyPr>
          <a:lstStyle/>
          <a:p>
            <a:pPr>
              <a:lnSpc>
                <a:spcPts val="4059"/>
              </a:lnSpc>
            </a:pPr>
            <a:r>
              <a:rPr lang="en-US" sz="2899" dirty="0">
                <a:solidFill>
                  <a:srgbClr val="FED01A"/>
                </a:solidFill>
                <a:latin typeface="Open Sans Bold"/>
              </a:rPr>
              <a:t>ABOUT PROJECT</a:t>
            </a:r>
          </a:p>
        </p:txBody>
      </p:sp>
      <p:sp>
        <p:nvSpPr>
          <p:cNvPr id="13" name="TextBox 7">
            <a:extLst>
              <a:ext uri="{FF2B5EF4-FFF2-40B4-BE49-F238E27FC236}">
                <a16:creationId xmlns:a16="http://schemas.microsoft.com/office/drawing/2014/main" id="{B9209021-FD3E-AE17-0046-68262EB48FB3}"/>
              </a:ext>
            </a:extLst>
          </p:cNvPr>
          <p:cNvSpPr txBox="1"/>
          <p:nvPr/>
        </p:nvSpPr>
        <p:spPr>
          <a:xfrm>
            <a:off x="595859" y="2617234"/>
            <a:ext cx="16840200" cy="1906869"/>
          </a:xfrm>
          <a:prstGeom prst="rect">
            <a:avLst/>
          </a:prstGeom>
        </p:spPr>
        <p:txBody>
          <a:bodyPr wrap="square" lIns="0" tIns="0" rIns="0" bIns="0" rtlCol="0" anchor="t">
            <a:spAutoFit/>
          </a:bodyPr>
          <a:lstStyle/>
          <a:p>
            <a:pPr>
              <a:lnSpc>
                <a:spcPts val="3779"/>
              </a:lnSpc>
            </a:pPr>
            <a:r>
              <a:rPr lang="vi-VN" sz="2400" b="1" dirty="0">
                <a:latin typeface="Open Sans" panose="020B0606030504020204" pitchFamily="34" charset="0"/>
                <a:ea typeface="Open Sans" panose="020B0606030504020204" pitchFamily="34" charset="0"/>
                <a:cs typeface="Open Sans" panose="020B0606030504020204" pitchFamily="34" charset="0"/>
              </a:rPr>
              <a:t>Tập dữ liệu stock_data </a:t>
            </a:r>
            <a:r>
              <a:rPr lang="vi-VN" sz="2400" dirty="0">
                <a:latin typeface="Open Sans" panose="020B0606030504020204" pitchFamily="34" charset="0"/>
                <a:ea typeface="Open Sans" panose="020B0606030504020204" pitchFamily="34" charset="0"/>
                <a:cs typeface="Open Sans" panose="020B0606030504020204" pitchFamily="34" charset="0"/>
              </a:rPr>
              <a:t>là một tập dữ liệu chứng khoán của cổ phiếu Apple (AAPL). Tập dữ liệu này được lấy từ trang web YFinance, và bao gồm các thông tin sau:</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Ngày</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giao</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dịch</a:t>
            </a:r>
            <a:r>
              <a:rPr lang="en-US" sz="2400" dirty="0">
                <a:latin typeface="Open Sans" panose="020B0606030504020204" pitchFamily="34" charset="0"/>
                <a:ea typeface="Open Sans" panose="020B0606030504020204" pitchFamily="34" charset="0"/>
                <a:cs typeface="Open Sans" panose="020B0606030504020204" pitchFamily="34" charset="0"/>
              </a:rPr>
              <a:t> (Date), </a:t>
            </a:r>
            <a:r>
              <a:rPr lang="en-US" sz="2400" dirty="0" err="1">
                <a:latin typeface="Open Sans" panose="020B0606030504020204" pitchFamily="34" charset="0"/>
                <a:ea typeface="Open Sans" panose="020B0606030504020204" pitchFamily="34" charset="0"/>
                <a:cs typeface="Open Sans" panose="020B0606030504020204" pitchFamily="34" charset="0"/>
              </a:rPr>
              <a:t>Mơ</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cửa</a:t>
            </a:r>
            <a:r>
              <a:rPr lang="en-US" sz="2400" dirty="0">
                <a:latin typeface="Open Sans" panose="020B0606030504020204" pitchFamily="34" charset="0"/>
                <a:ea typeface="Open Sans" panose="020B0606030504020204" pitchFamily="34" charset="0"/>
                <a:cs typeface="Open Sans" panose="020B0606030504020204" pitchFamily="34" charset="0"/>
              </a:rPr>
              <a:t> (Open), Cao </a:t>
            </a:r>
            <a:r>
              <a:rPr lang="en-US" sz="2400" dirty="0" err="1">
                <a:latin typeface="Open Sans" panose="020B0606030504020204" pitchFamily="34" charset="0"/>
                <a:ea typeface="Open Sans" panose="020B0606030504020204" pitchFamily="34" charset="0"/>
                <a:cs typeface="Open Sans" panose="020B0606030504020204" pitchFamily="34" charset="0"/>
              </a:rPr>
              <a:t>nhất</a:t>
            </a:r>
            <a:r>
              <a:rPr lang="en-US" sz="2400" dirty="0">
                <a:latin typeface="Open Sans" panose="020B0606030504020204" pitchFamily="34" charset="0"/>
                <a:ea typeface="Open Sans" panose="020B0606030504020204" pitchFamily="34" charset="0"/>
                <a:cs typeface="Open Sans" panose="020B0606030504020204" pitchFamily="34" charset="0"/>
              </a:rPr>
              <a:t> (High), </a:t>
            </a:r>
            <a:r>
              <a:rPr lang="en-US" sz="2400" dirty="0" err="1">
                <a:latin typeface="Open Sans" panose="020B0606030504020204" pitchFamily="34" charset="0"/>
                <a:ea typeface="Open Sans" panose="020B0606030504020204" pitchFamily="34" charset="0"/>
                <a:cs typeface="Open Sans" panose="020B0606030504020204" pitchFamily="34" charset="0"/>
              </a:rPr>
              <a:t>Thấp</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nhất</a:t>
            </a:r>
            <a:r>
              <a:rPr lang="en-US" sz="2400" dirty="0">
                <a:latin typeface="Open Sans" panose="020B0606030504020204" pitchFamily="34" charset="0"/>
                <a:ea typeface="Open Sans" panose="020B0606030504020204" pitchFamily="34" charset="0"/>
                <a:cs typeface="Open Sans" panose="020B0606030504020204" pitchFamily="34" charset="0"/>
              </a:rPr>
              <a:t> (Low), </a:t>
            </a:r>
            <a:r>
              <a:rPr lang="en-US" sz="2400" dirty="0" err="1">
                <a:latin typeface="Open Sans" panose="020B0606030504020204" pitchFamily="34" charset="0"/>
                <a:ea typeface="Open Sans" panose="020B0606030504020204" pitchFamily="34" charset="0"/>
                <a:cs typeface="Open Sans" panose="020B0606030504020204" pitchFamily="34" charset="0"/>
              </a:rPr>
              <a:t>Đóng</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cửa</a:t>
            </a:r>
            <a:r>
              <a:rPr lang="en-US" sz="2400" dirty="0">
                <a:latin typeface="Open Sans" panose="020B0606030504020204" pitchFamily="34" charset="0"/>
                <a:ea typeface="Open Sans" panose="020B0606030504020204" pitchFamily="34" charset="0"/>
                <a:cs typeface="Open Sans" panose="020B0606030504020204" pitchFamily="34" charset="0"/>
              </a:rPr>
              <a:t> (Close), </a:t>
            </a:r>
            <a:r>
              <a:rPr lang="en-US" sz="2400" dirty="0" err="1">
                <a:latin typeface="Open Sans" panose="020B0606030504020204" pitchFamily="34" charset="0"/>
                <a:ea typeface="Open Sans" panose="020B0606030504020204" pitchFamily="34" charset="0"/>
                <a:cs typeface="Open Sans" panose="020B0606030504020204" pitchFamily="34" charset="0"/>
              </a:rPr>
              <a:t>Khối</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lượng</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giao</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dịch</a:t>
            </a:r>
            <a:r>
              <a:rPr lang="en-US" sz="2400" dirty="0">
                <a:latin typeface="Open Sans" panose="020B0606030504020204" pitchFamily="34" charset="0"/>
                <a:ea typeface="Open Sans" panose="020B0606030504020204" pitchFamily="34" charset="0"/>
                <a:cs typeface="Open Sans" panose="020B0606030504020204" pitchFamily="34" charset="0"/>
              </a:rPr>
              <a:t> (Volume), Giá trị </a:t>
            </a:r>
            <a:r>
              <a:rPr lang="en-US" sz="2400" dirty="0" err="1">
                <a:latin typeface="Open Sans" panose="020B0606030504020204" pitchFamily="34" charset="0"/>
                <a:ea typeface="Open Sans" panose="020B0606030504020204" pitchFamily="34" charset="0"/>
                <a:cs typeface="Open Sans" panose="020B0606030504020204" pitchFamily="34" charset="0"/>
              </a:rPr>
              <a:t>thi</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trường</a:t>
            </a:r>
            <a:r>
              <a:rPr lang="en-US" sz="2400" dirty="0">
                <a:latin typeface="Open Sans" panose="020B0606030504020204" pitchFamily="34" charset="0"/>
                <a:ea typeface="Open Sans" panose="020B0606030504020204" pitchFamily="34" charset="0"/>
                <a:cs typeface="Open Sans" panose="020B0606030504020204" pitchFamily="34" charset="0"/>
              </a:rPr>
              <a:t> (Market Cap)</a:t>
            </a:r>
          </a:p>
          <a:p>
            <a:pPr>
              <a:lnSpc>
                <a:spcPts val="3779"/>
              </a:lnSpc>
            </a:pPr>
            <a:endPar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TextBox 7">
            <a:extLst>
              <a:ext uri="{FF2B5EF4-FFF2-40B4-BE49-F238E27FC236}">
                <a16:creationId xmlns:a16="http://schemas.microsoft.com/office/drawing/2014/main" id="{2D5A5E5F-89BE-5962-210A-43C5A1905376}"/>
              </a:ext>
            </a:extLst>
          </p:cNvPr>
          <p:cNvSpPr txBox="1"/>
          <p:nvPr/>
        </p:nvSpPr>
        <p:spPr>
          <a:xfrm>
            <a:off x="595859" y="4524103"/>
            <a:ext cx="16840200" cy="1477328"/>
          </a:xfrm>
          <a:prstGeom prst="rect">
            <a:avLst/>
          </a:prstGeom>
        </p:spPr>
        <p:txBody>
          <a:bodyPr wrap="square" lIns="0" tIns="0" rIns="0" bIns="0" rtlCol="0" anchor="t">
            <a:spAutoFit/>
          </a:bodyPr>
          <a:lstStyle/>
          <a:p>
            <a:pPr>
              <a:lnSpc>
                <a:spcPct val="150000"/>
              </a:lnSpc>
            </a:pPr>
            <a:r>
              <a:rPr lang="en-US" sz="2400" dirty="0" err="1">
                <a:solidFill>
                  <a:srgbClr val="374151"/>
                </a:solidFill>
                <a:latin typeface="Open Sans" panose="020B0606030504020204" pitchFamily="34" charset="0"/>
                <a:ea typeface="Open Sans" panose="020B0606030504020204" pitchFamily="34" charset="0"/>
                <a:cs typeface="Open Sans" panose="020B0606030504020204" pitchFamily="34" charset="0"/>
              </a:rPr>
              <a:t>Dựa</a:t>
            </a:r>
            <a:r>
              <a:rPr lang="en-US" sz="2400" dirty="0">
                <a:solidFill>
                  <a:srgbClr val="374151"/>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374151"/>
                </a:solidFill>
                <a:latin typeface="Open Sans" panose="020B0606030504020204" pitchFamily="34" charset="0"/>
                <a:ea typeface="Open Sans" panose="020B0606030504020204" pitchFamily="34" charset="0"/>
                <a:cs typeface="Open Sans" panose="020B0606030504020204" pitchFamily="34" charset="0"/>
              </a:rPr>
              <a:t>va</a:t>
            </a:r>
            <a:r>
              <a:rPr lang="en-US" sz="2400" dirty="0">
                <a:solidFill>
                  <a:srgbClr val="374151"/>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374151"/>
                </a:solidFill>
                <a:latin typeface="Open Sans" panose="020B0606030504020204" pitchFamily="34" charset="0"/>
                <a:ea typeface="Open Sans" panose="020B0606030504020204" pitchFamily="34" charset="0"/>
                <a:cs typeface="Open Sans" panose="020B0606030504020204" pitchFamily="34" charset="0"/>
              </a:rPr>
              <a:t>dư</a:t>
            </a:r>
            <a:r>
              <a:rPr lang="en-US" sz="2400" dirty="0">
                <a:solidFill>
                  <a:srgbClr val="374151"/>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374151"/>
                </a:solidFill>
                <a:latin typeface="Open Sans" panose="020B0606030504020204" pitchFamily="34" charset="0"/>
                <a:ea typeface="Open Sans" panose="020B0606030504020204" pitchFamily="34" charset="0"/>
                <a:cs typeface="Open Sans" panose="020B0606030504020204" pitchFamily="34" charset="0"/>
              </a:rPr>
              <a:t>liệu</a:t>
            </a:r>
            <a:r>
              <a:rPr lang="en-US" sz="2400" dirty="0">
                <a:solidFill>
                  <a:srgbClr val="374151"/>
                </a:solidFill>
                <a:latin typeface="Open Sans" panose="020B0606030504020204" pitchFamily="34" charset="0"/>
                <a:ea typeface="Open Sans" panose="020B0606030504020204" pitchFamily="34" charset="0"/>
                <a:cs typeface="Open Sans" panose="020B0606030504020204" pitchFamily="34" charset="0"/>
              </a:rPr>
              <a:t> sẽ </a:t>
            </a:r>
            <a:r>
              <a:rPr lang="en-US" sz="2400" dirty="0" err="1">
                <a:solidFill>
                  <a:srgbClr val="374151"/>
                </a:solidFill>
                <a:latin typeface="Open Sans" panose="020B0606030504020204" pitchFamily="34" charset="0"/>
                <a:ea typeface="Open Sans" panose="020B0606030504020204" pitchFamily="34" charset="0"/>
                <a:cs typeface="Open Sans" panose="020B0606030504020204" pitchFamily="34" charset="0"/>
              </a:rPr>
              <a:t>sư</a:t>
            </a:r>
            <a:r>
              <a:rPr lang="en-US" sz="2400" dirty="0">
                <a:solidFill>
                  <a:srgbClr val="374151"/>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374151"/>
                </a:solidFill>
                <a:latin typeface="Open Sans" panose="020B0606030504020204" pitchFamily="34" charset="0"/>
                <a:ea typeface="Open Sans" panose="020B0606030504020204" pitchFamily="34" charset="0"/>
                <a:cs typeface="Open Sans" panose="020B0606030504020204" pitchFamily="34" charset="0"/>
              </a:rPr>
              <a:t>dụng</a:t>
            </a:r>
            <a:r>
              <a:rPr lang="en-US" sz="2400" dirty="0">
                <a:solidFill>
                  <a:srgbClr val="374151"/>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374151"/>
                </a:solidFill>
                <a:latin typeface="Open Sans" panose="020B0606030504020204" pitchFamily="34" charset="0"/>
                <a:ea typeface="Open Sans" panose="020B0606030504020204" pitchFamily="34" charset="0"/>
                <a:cs typeface="Open Sans" panose="020B0606030504020204" pitchFamily="34" charset="0"/>
              </a:rPr>
              <a:t>trong</a:t>
            </a:r>
            <a:r>
              <a:rPr lang="en-US" sz="2400" dirty="0">
                <a:solidFill>
                  <a:srgbClr val="374151"/>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374151"/>
                </a:solidFill>
                <a:latin typeface="Open Sans" panose="020B0606030504020204" pitchFamily="34" charset="0"/>
                <a:ea typeface="Open Sans" panose="020B0606030504020204" pitchFamily="34" charset="0"/>
                <a:cs typeface="Open Sans" panose="020B0606030504020204" pitchFamily="34" charset="0"/>
              </a:rPr>
              <a:t>mô</a:t>
            </a:r>
            <a:r>
              <a:rPr lang="en-US" sz="2400" dirty="0">
                <a:solidFill>
                  <a:srgbClr val="374151"/>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374151"/>
                </a:solidFill>
                <a:latin typeface="Open Sans" panose="020B0606030504020204" pitchFamily="34" charset="0"/>
                <a:ea typeface="Open Sans" panose="020B0606030504020204" pitchFamily="34" charset="0"/>
                <a:cs typeface="Open Sans" panose="020B0606030504020204" pitchFamily="34" charset="0"/>
              </a:rPr>
              <a:t>hình</a:t>
            </a:r>
            <a:r>
              <a:rPr lang="en-US" sz="2400" dirty="0">
                <a:solidFill>
                  <a:srgbClr val="374151"/>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374151"/>
                </a:solidFill>
                <a:latin typeface="Open Sans" panose="020B0606030504020204" pitchFamily="34" charset="0"/>
                <a:ea typeface="Open Sans" panose="020B0606030504020204" pitchFamily="34" charset="0"/>
                <a:cs typeface="Open Sans" panose="020B0606030504020204" pitchFamily="34" charset="0"/>
              </a:rPr>
              <a:t>phân</a:t>
            </a:r>
            <a:r>
              <a:rPr lang="en-US" sz="2400" dirty="0">
                <a:solidFill>
                  <a:srgbClr val="374151"/>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374151"/>
                </a:solidFill>
                <a:latin typeface="Open Sans" panose="020B0606030504020204" pitchFamily="34" charset="0"/>
                <a:ea typeface="Open Sans" panose="020B0606030504020204" pitchFamily="34" charset="0"/>
                <a:cs typeface="Open Sans" panose="020B0606030504020204" pitchFamily="34" charset="0"/>
              </a:rPr>
              <a:t>tích</a:t>
            </a:r>
            <a:r>
              <a:rPr lang="en-US" sz="2400" dirty="0">
                <a:solidFill>
                  <a:srgbClr val="374151"/>
                </a:solidFill>
                <a:latin typeface="Open Sans" panose="020B0606030504020204" pitchFamily="34" charset="0"/>
                <a:ea typeface="Open Sans" panose="020B0606030504020204" pitchFamily="34" charset="0"/>
                <a:cs typeface="Open Sans" panose="020B0606030504020204" pitchFamily="34" charset="0"/>
              </a:rPr>
              <a:t>:</a:t>
            </a:r>
            <a:endParaRPr lang="vi-VN" sz="2400" dirty="0">
              <a:solidFill>
                <a:srgbClr val="374151"/>
              </a:solidFill>
              <a:latin typeface="Open Sans" panose="020B0606030504020204" pitchFamily="34" charset="0"/>
              <a:ea typeface="Open Sans" panose="020B0606030504020204" pitchFamily="34" charset="0"/>
              <a:cs typeface="Open Sans" panose="020B0606030504020204" pitchFamily="34" charset="0"/>
            </a:endParaRPr>
          </a:p>
          <a:p>
            <a:pPr>
              <a:lnSpc>
                <a:spcPct val="150000"/>
              </a:lnSpc>
              <a:buFont typeface="Arial" panose="020B0604020202020204" pitchFamily="34" charset="0"/>
              <a:buChar char="•"/>
            </a:pPr>
            <a:r>
              <a:rPr lang="vi-VN" sz="2400" b="1" dirty="0">
                <a:solidFill>
                  <a:srgbClr val="374151"/>
                </a:solidFill>
                <a:latin typeface="Open Sans" panose="020B0606030504020204" pitchFamily="34" charset="0"/>
                <a:ea typeface="Open Sans" panose="020B0606030504020204" pitchFamily="34" charset="0"/>
                <a:cs typeface="Open Sans" panose="020B0606030504020204" pitchFamily="34" charset="0"/>
              </a:rPr>
              <a:t>Đặc trưng (Features):</a:t>
            </a:r>
            <a:r>
              <a:rPr lang="en-US" sz="2400" b="1" dirty="0">
                <a:solidFill>
                  <a:srgbClr val="374151"/>
                </a:solidFill>
                <a:latin typeface="Open Sans" panose="020B0606030504020204" pitchFamily="34" charset="0"/>
                <a:ea typeface="Open Sans" panose="020B0606030504020204" pitchFamily="34" charset="0"/>
                <a:cs typeface="Open Sans" panose="020B0606030504020204" pitchFamily="34" charset="0"/>
              </a:rPr>
              <a:t> </a:t>
            </a:r>
            <a:r>
              <a:rPr lang="en-US" sz="2400" dirty="0">
                <a:solidFill>
                  <a:srgbClr val="374151"/>
                </a:solidFill>
                <a:latin typeface="Open Sans" panose="020B0606030504020204" pitchFamily="34" charset="0"/>
                <a:ea typeface="Open Sans" panose="020B0606030504020204" pitchFamily="34" charset="0"/>
                <a:cs typeface="Open Sans" panose="020B0606030504020204" pitchFamily="34" charset="0"/>
              </a:rPr>
              <a:t>Open, High, Low</a:t>
            </a:r>
            <a:endParaRPr lang="vi-VN" sz="2400" dirty="0">
              <a:solidFill>
                <a:srgbClr val="374151"/>
              </a:solidFill>
              <a:latin typeface="Open Sans" panose="020B0606030504020204" pitchFamily="34" charset="0"/>
              <a:ea typeface="Open Sans" panose="020B0606030504020204" pitchFamily="34" charset="0"/>
              <a:cs typeface="Open Sans" panose="020B0606030504020204" pitchFamily="34" charset="0"/>
            </a:endParaRPr>
          </a:p>
          <a:p>
            <a:pPr>
              <a:buFont typeface="Arial" panose="020B0604020202020204" pitchFamily="34" charset="0"/>
              <a:buChar char="•"/>
            </a:pPr>
            <a:r>
              <a:rPr lang="vi-VN" sz="2400" b="1" dirty="0">
                <a:solidFill>
                  <a:srgbClr val="374151"/>
                </a:solidFill>
                <a:latin typeface="Open Sans" panose="020B0606030504020204" pitchFamily="34" charset="0"/>
                <a:ea typeface="Open Sans" panose="020B0606030504020204" pitchFamily="34" charset="0"/>
                <a:cs typeface="Open Sans" panose="020B0606030504020204" pitchFamily="34" charset="0"/>
              </a:rPr>
              <a:t>Biến mục tiêu (Target Variable):</a:t>
            </a:r>
            <a:r>
              <a:rPr lang="vi-VN" sz="2400" dirty="0">
                <a:solidFill>
                  <a:srgbClr val="374151"/>
                </a:solidFill>
                <a:latin typeface="Open Sans" panose="020B0606030504020204" pitchFamily="34" charset="0"/>
                <a:ea typeface="Open Sans" panose="020B0606030504020204" pitchFamily="34" charset="0"/>
                <a:cs typeface="Open Sans" panose="020B0606030504020204" pitchFamily="34" charset="0"/>
              </a:rPr>
              <a:t> Biến mục tiêu (target variable) trong tập dữ liệu này là </a:t>
            </a:r>
            <a:r>
              <a:rPr lang="en-US" sz="2400" dirty="0">
                <a:solidFill>
                  <a:srgbClr val="374151"/>
                </a:solidFill>
                <a:latin typeface="Open Sans" panose="020B0606030504020204" pitchFamily="34" charset="0"/>
                <a:ea typeface="Open Sans" panose="020B0606030504020204" pitchFamily="34" charset="0"/>
                <a:cs typeface="Open Sans" panose="020B0606030504020204" pitchFamily="34" charset="0"/>
              </a:rPr>
              <a:t>Close</a:t>
            </a:r>
            <a:endParaRPr lang="vi-VN" sz="2400" dirty="0">
              <a:solidFill>
                <a:srgbClr val="37415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a:extLst>
              <a:ext uri="{FF2B5EF4-FFF2-40B4-BE49-F238E27FC236}">
                <a16:creationId xmlns:a16="http://schemas.microsoft.com/office/drawing/2014/main" id="{86EF58D3-1381-639A-45B7-2076E1F75993}"/>
              </a:ext>
            </a:extLst>
          </p:cNvPr>
          <p:cNvPicPr>
            <a:picLocks noChangeAspect="1"/>
          </p:cNvPicPr>
          <p:nvPr/>
        </p:nvPicPr>
        <p:blipFill>
          <a:blip r:embed="rId2"/>
          <a:stretch>
            <a:fillRect/>
          </a:stretch>
        </p:blipFill>
        <p:spPr>
          <a:xfrm>
            <a:off x="595858" y="6667500"/>
            <a:ext cx="7799321" cy="1240800"/>
          </a:xfrm>
          <a:prstGeom prst="rect">
            <a:avLst/>
          </a:prstGeom>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1000"/>
                                        <p:tgtEl>
                                          <p:spTgt spid="13"/>
                                        </p:tgtEl>
                                      </p:cBhvr>
                                    </p:animEffect>
                                    <p:anim calcmode="lin" valueType="num">
                                      <p:cBhvr>
                                        <p:cTn id="16" dur="1000" fill="hold"/>
                                        <p:tgtEl>
                                          <p:spTgt spid="13"/>
                                        </p:tgtEl>
                                        <p:attrNameLst>
                                          <p:attrName>ppt_x</p:attrName>
                                        </p:attrNameLst>
                                      </p:cBhvr>
                                      <p:tavLst>
                                        <p:tav tm="0">
                                          <p:val>
                                            <p:strVal val="#ppt_x"/>
                                          </p:val>
                                        </p:tav>
                                        <p:tav tm="100000">
                                          <p:val>
                                            <p:strVal val="#ppt_x"/>
                                          </p:val>
                                        </p:tav>
                                      </p:tavLst>
                                    </p:anim>
                                    <p:anim calcmode="lin" valueType="num">
                                      <p:cBhvr>
                                        <p:cTn id="17" dur="1000" fill="hold"/>
                                        <p:tgtEl>
                                          <p:spTgt spid="1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3"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Group 2"/>
          <p:cNvGrpSpPr/>
          <p:nvPr/>
        </p:nvGrpSpPr>
        <p:grpSpPr>
          <a:xfrm>
            <a:off x="0" y="7265533"/>
            <a:ext cx="5349390" cy="892918"/>
            <a:chOff x="0" y="0"/>
            <a:chExt cx="4743480" cy="791780"/>
          </a:xfrm>
        </p:grpSpPr>
        <p:sp>
          <p:nvSpPr>
            <p:cNvPr id="3" name="Freeform 3"/>
            <p:cNvSpPr/>
            <p:nvPr/>
          </p:nvSpPr>
          <p:spPr>
            <a:xfrm>
              <a:off x="0" y="0"/>
              <a:ext cx="4743480" cy="791780"/>
            </a:xfrm>
            <a:custGeom>
              <a:avLst/>
              <a:gdLst/>
              <a:ahLst/>
              <a:cxnLst/>
              <a:rect l="l" t="t" r="r" b="b"/>
              <a:pathLst>
                <a:path w="4743480" h="791780">
                  <a:moveTo>
                    <a:pt x="0" y="0"/>
                  </a:moveTo>
                  <a:lnTo>
                    <a:pt x="4743480" y="0"/>
                  </a:lnTo>
                  <a:lnTo>
                    <a:pt x="4743480" y="791780"/>
                  </a:lnTo>
                  <a:lnTo>
                    <a:pt x="0" y="791780"/>
                  </a:lnTo>
                  <a:close/>
                </a:path>
              </a:pathLst>
            </a:custGeom>
            <a:solidFill>
              <a:srgbClr val="FED01A"/>
            </a:solidFill>
          </p:spPr>
        </p:sp>
      </p:grpSp>
      <p:grpSp>
        <p:nvGrpSpPr>
          <p:cNvPr id="5" name="Group 5"/>
          <p:cNvGrpSpPr/>
          <p:nvPr/>
        </p:nvGrpSpPr>
        <p:grpSpPr>
          <a:xfrm>
            <a:off x="17259300" y="9394082"/>
            <a:ext cx="4163406" cy="892918"/>
            <a:chOff x="0" y="0"/>
            <a:chExt cx="3691829" cy="791780"/>
          </a:xfrm>
        </p:grpSpPr>
        <p:sp>
          <p:nvSpPr>
            <p:cNvPr id="6" name="Freeform 6"/>
            <p:cNvSpPr/>
            <p:nvPr/>
          </p:nvSpPr>
          <p:spPr>
            <a:xfrm>
              <a:off x="0" y="0"/>
              <a:ext cx="3691829" cy="791780"/>
            </a:xfrm>
            <a:custGeom>
              <a:avLst/>
              <a:gdLst/>
              <a:ahLst/>
              <a:cxnLst/>
              <a:rect l="l" t="t" r="r" b="b"/>
              <a:pathLst>
                <a:path w="3691829" h="791780">
                  <a:moveTo>
                    <a:pt x="0" y="0"/>
                  </a:moveTo>
                  <a:lnTo>
                    <a:pt x="3691829" y="0"/>
                  </a:lnTo>
                  <a:lnTo>
                    <a:pt x="3691829" y="791780"/>
                  </a:lnTo>
                  <a:lnTo>
                    <a:pt x="0" y="791780"/>
                  </a:lnTo>
                  <a:close/>
                </a:path>
              </a:pathLst>
            </a:custGeom>
            <a:solidFill>
              <a:srgbClr val="FED01A"/>
            </a:solidFill>
          </p:spPr>
        </p:sp>
      </p:grpSp>
      <p:grpSp>
        <p:nvGrpSpPr>
          <p:cNvPr id="7" name="Group 7"/>
          <p:cNvGrpSpPr>
            <a:grpSpLocks noChangeAspect="1"/>
          </p:cNvGrpSpPr>
          <p:nvPr/>
        </p:nvGrpSpPr>
        <p:grpSpPr>
          <a:xfrm>
            <a:off x="8940131" y="1324737"/>
            <a:ext cx="489733" cy="489733"/>
            <a:chOff x="0" y="0"/>
            <a:chExt cx="1708150" cy="1708150"/>
          </a:xfrm>
        </p:grpSpPr>
        <p:sp>
          <p:nvSpPr>
            <p:cNvPr id="8" name="Freeform 8"/>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ED01A"/>
            </a:solidFill>
          </p:spPr>
        </p:sp>
      </p:grpSp>
      <p:sp>
        <p:nvSpPr>
          <p:cNvPr id="9" name="TextBox 9"/>
          <p:cNvSpPr txBox="1"/>
          <p:nvPr/>
        </p:nvSpPr>
        <p:spPr>
          <a:xfrm>
            <a:off x="1345620" y="6906537"/>
            <a:ext cx="5893379" cy="2539157"/>
          </a:xfrm>
          <a:prstGeom prst="rect">
            <a:avLst/>
          </a:prstGeom>
        </p:spPr>
        <p:txBody>
          <a:bodyPr wrap="square" lIns="0" tIns="0" rIns="0" bIns="0" rtlCol="0" anchor="t">
            <a:spAutoFit/>
          </a:bodyPr>
          <a:lstStyle/>
          <a:p>
            <a:pPr>
              <a:lnSpc>
                <a:spcPts val="9900"/>
              </a:lnSpc>
            </a:pPr>
            <a:r>
              <a:rPr lang="en-US" sz="8761" dirty="0">
                <a:solidFill>
                  <a:srgbClr val="000000"/>
                </a:solidFill>
                <a:latin typeface="Roboto Bold"/>
              </a:rPr>
              <a:t>GIỚI THIỆU PROJECT</a:t>
            </a:r>
          </a:p>
        </p:txBody>
      </p:sp>
      <p:sp>
        <p:nvSpPr>
          <p:cNvPr id="12" name="TextBox 12"/>
          <p:cNvSpPr txBox="1"/>
          <p:nvPr/>
        </p:nvSpPr>
        <p:spPr>
          <a:xfrm>
            <a:off x="9649707" y="1324737"/>
            <a:ext cx="7916390" cy="1714508"/>
          </a:xfrm>
          <a:prstGeom prst="rect">
            <a:avLst/>
          </a:prstGeom>
        </p:spPr>
        <p:txBody>
          <a:bodyPr lIns="0" tIns="0" rIns="0" bIns="0" rtlCol="0" anchor="t">
            <a:spAutoFit/>
          </a:bodyPr>
          <a:lstStyle/>
          <a:p>
            <a:pPr>
              <a:lnSpc>
                <a:spcPts val="3359"/>
              </a:lnSpc>
            </a:pPr>
            <a:r>
              <a:rPr lang="en-US" sz="3600" dirty="0">
                <a:solidFill>
                  <a:srgbClr val="000000"/>
                </a:solidFill>
                <a:latin typeface="Open Sans Bold"/>
              </a:rPr>
              <a:t>Problem</a:t>
            </a:r>
          </a:p>
          <a:p>
            <a:pPr>
              <a:lnSpc>
                <a:spcPts val="3359"/>
              </a:lnSpc>
            </a:pPr>
            <a:r>
              <a:rPr lang="vi-VN" sz="2400" dirty="0">
                <a:solidFill>
                  <a:srgbClr val="000000"/>
                </a:solidFill>
                <a:latin typeface="Open Sans"/>
              </a:rPr>
              <a:t>Dự án này tập trung vào việc dự đoán </a:t>
            </a:r>
            <a:r>
              <a:rPr lang="en-US" sz="2400" dirty="0" err="1">
                <a:solidFill>
                  <a:srgbClr val="000000"/>
                </a:solidFill>
                <a:latin typeface="Open Sans"/>
              </a:rPr>
              <a:t>gia</a:t>
            </a:r>
            <a:r>
              <a:rPr lang="en-US" sz="2400" dirty="0">
                <a:solidFill>
                  <a:srgbClr val="000000"/>
                </a:solidFill>
                <a:latin typeface="Open Sans"/>
              </a:rPr>
              <a:t>́ Close </a:t>
            </a:r>
            <a:r>
              <a:rPr lang="en-US" sz="2400" dirty="0" err="1">
                <a:solidFill>
                  <a:srgbClr val="000000"/>
                </a:solidFill>
                <a:latin typeface="Open Sans"/>
              </a:rPr>
              <a:t>của</a:t>
            </a:r>
            <a:r>
              <a:rPr lang="en-US" sz="2400" dirty="0">
                <a:solidFill>
                  <a:srgbClr val="000000"/>
                </a:solidFill>
                <a:latin typeface="Open Sans"/>
              </a:rPr>
              <a:t> mã </a:t>
            </a:r>
            <a:r>
              <a:rPr lang="en-US" sz="2400" dirty="0" err="1">
                <a:solidFill>
                  <a:srgbClr val="000000"/>
                </a:solidFill>
                <a:latin typeface="Open Sans"/>
              </a:rPr>
              <a:t>chứng</a:t>
            </a:r>
            <a:r>
              <a:rPr lang="en-US" sz="2400" dirty="0">
                <a:solidFill>
                  <a:srgbClr val="000000"/>
                </a:solidFill>
                <a:latin typeface="Open Sans"/>
              </a:rPr>
              <a:t> </a:t>
            </a:r>
            <a:r>
              <a:rPr lang="en-US" sz="2400" dirty="0" err="1">
                <a:solidFill>
                  <a:srgbClr val="000000"/>
                </a:solidFill>
                <a:latin typeface="Open Sans"/>
              </a:rPr>
              <a:t>khoán</a:t>
            </a:r>
            <a:r>
              <a:rPr lang="en-US" sz="2400" dirty="0">
                <a:solidFill>
                  <a:srgbClr val="000000"/>
                </a:solidFill>
                <a:latin typeface="Open Sans"/>
              </a:rPr>
              <a:t> </a:t>
            </a:r>
            <a:r>
              <a:rPr lang="en-US" sz="2400" dirty="0" err="1">
                <a:solidFill>
                  <a:srgbClr val="000000"/>
                </a:solidFill>
                <a:latin typeface="Open Sans"/>
              </a:rPr>
              <a:t>của</a:t>
            </a:r>
            <a:r>
              <a:rPr lang="en-US" sz="2400" dirty="0">
                <a:solidFill>
                  <a:srgbClr val="000000"/>
                </a:solidFill>
                <a:latin typeface="Open Sans"/>
              </a:rPr>
              <a:t> </a:t>
            </a:r>
            <a:r>
              <a:rPr lang="en-US" sz="2400" dirty="0" err="1">
                <a:solidFill>
                  <a:srgbClr val="000000"/>
                </a:solidFill>
                <a:latin typeface="Open Sans"/>
              </a:rPr>
              <a:t>cô</a:t>
            </a:r>
            <a:r>
              <a:rPr lang="en-US" sz="2400" dirty="0">
                <a:solidFill>
                  <a:srgbClr val="000000"/>
                </a:solidFill>
                <a:latin typeface="Open Sans"/>
              </a:rPr>
              <a:t>́ </a:t>
            </a:r>
            <a:r>
              <a:rPr lang="en-US" sz="2400" dirty="0" err="1">
                <a:solidFill>
                  <a:srgbClr val="000000"/>
                </a:solidFill>
                <a:latin typeface="Open Sans"/>
              </a:rPr>
              <a:t>phiếu</a:t>
            </a:r>
            <a:r>
              <a:rPr lang="en-US" sz="2400" dirty="0">
                <a:solidFill>
                  <a:srgbClr val="000000"/>
                </a:solidFill>
                <a:latin typeface="Open Sans"/>
              </a:rPr>
              <a:t> Apple (AAPL) </a:t>
            </a:r>
            <a:r>
              <a:rPr lang="vi-VN" sz="2400" dirty="0">
                <a:solidFill>
                  <a:srgbClr val="000000"/>
                </a:solidFill>
                <a:latin typeface="Open Sans"/>
              </a:rPr>
              <a:t>dựa trên </a:t>
            </a:r>
            <a:r>
              <a:rPr lang="en-US" sz="2400" dirty="0" err="1">
                <a:solidFill>
                  <a:srgbClr val="000000"/>
                </a:solidFill>
                <a:latin typeface="Open Sans"/>
              </a:rPr>
              <a:t>các</a:t>
            </a:r>
            <a:r>
              <a:rPr lang="en-US" sz="2400" dirty="0">
                <a:solidFill>
                  <a:srgbClr val="000000"/>
                </a:solidFill>
                <a:latin typeface="Open Sans"/>
              </a:rPr>
              <a:t> </a:t>
            </a:r>
            <a:r>
              <a:rPr lang="en-US" sz="2400" dirty="0" err="1">
                <a:solidFill>
                  <a:srgbClr val="000000"/>
                </a:solidFill>
                <a:latin typeface="Open Sans"/>
              </a:rPr>
              <a:t>đặc</a:t>
            </a:r>
            <a:r>
              <a:rPr lang="en-US" sz="2400" dirty="0">
                <a:solidFill>
                  <a:srgbClr val="000000"/>
                </a:solidFill>
                <a:latin typeface="Open Sans"/>
              </a:rPr>
              <a:t> </a:t>
            </a:r>
            <a:r>
              <a:rPr lang="en-US" sz="2400" dirty="0" err="1">
                <a:solidFill>
                  <a:srgbClr val="000000"/>
                </a:solidFill>
                <a:latin typeface="Open Sans"/>
              </a:rPr>
              <a:t>trưng</a:t>
            </a:r>
            <a:r>
              <a:rPr lang="en-US" sz="2400" dirty="0">
                <a:solidFill>
                  <a:srgbClr val="000000"/>
                </a:solidFill>
                <a:latin typeface="Open Sans"/>
              </a:rPr>
              <a:t> Open, High, Low</a:t>
            </a:r>
            <a:r>
              <a:rPr lang="vi-VN" sz="2400" dirty="0">
                <a:solidFill>
                  <a:srgbClr val="000000"/>
                </a:solidFill>
                <a:latin typeface="Open Sans"/>
              </a:rPr>
              <a:t>. </a:t>
            </a:r>
            <a:endParaRPr lang="en-US" sz="2400" dirty="0">
              <a:solidFill>
                <a:srgbClr val="000000"/>
              </a:solidFill>
              <a:latin typeface="Open Sans"/>
            </a:endParaRPr>
          </a:p>
        </p:txBody>
      </p:sp>
      <p:sp>
        <p:nvSpPr>
          <p:cNvPr id="13" name="TextBox 13"/>
          <p:cNvSpPr txBox="1"/>
          <p:nvPr/>
        </p:nvSpPr>
        <p:spPr>
          <a:xfrm>
            <a:off x="9649707" y="3955298"/>
            <a:ext cx="8421052" cy="2394182"/>
          </a:xfrm>
          <a:prstGeom prst="rect">
            <a:avLst/>
          </a:prstGeom>
        </p:spPr>
        <p:txBody>
          <a:bodyPr wrap="square" lIns="0" tIns="0" rIns="0" bIns="0" rtlCol="0" anchor="t">
            <a:spAutoFit/>
          </a:bodyPr>
          <a:lstStyle/>
          <a:p>
            <a:pPr lvl="0">
              <a:lnSpc>
                <a:spcPts val="3780"/>
              </a:lnSpc>
            </a:pPr>
            <a:r>
              <a:rPr lang="en-US" sz="3600" dirty="0">
                <a:solidFill>
                  <a:srgbClr val="000000"/>
                </a:solidFill>
                <a:latin typeface="Open Sans Bold"/>
              </a:rPr>
              <a:t>Goal</a:t>
            </a:r>
          </a:p>
          <a:p>
            <a:pPr lvl="0">
              <a:lnSpc>
                <a:spcPts val="3780"/>
              </a:lnSpc>
            </a:pPr>
            <a:r>
              <a:rPr lang="vi-VN" sz="2400" dirty="0">
                <a:solidFill>
                  <a:srgbClr val="000000"/>
                </a:solidFill>
                <a:latin typeface="Open Sans"/>
              </a:rPr>
              <a:t>Mục tiêu của dự án là xây dựng một mô hình học máy sử dụng hồi quy tuyến tính</a:t>
            </a:r>
            <a:r>
              <a:rPr lang="en-US" sz="2400" dirty="0">
                <a:solidFill>
                  <a:srgbClr val="000000"/>
                </a:solidFill>
                <a:latin typeface="Open Sans"/>
              </a:rPr>
              <a:t> (Linear Regression) </a:t>
            </a:r>
            <a:r>
              <a:rPr lang="en-US" sz="2400" dirty="0" err="1">
                <a:solidFill>
                  <a:srgbClr val="000000"/>
                </a:solidFill>
                <a:latin typeface="Open Sans"/>
              </a:rPr>
              <a:t>va</a:t>
            </a:r>
            <a:r>
              <a:rPr lang="en-US" sz="2400" dirty="0">
                <a:solidFill>
                  <a:srgbClr val="000000"/>
                </a:solidFill>
                <a:latin typeface="Open Sans"/>
              </a:rPr>
              <a:t>̀ chia </a:t>
            </a:r>
            <a:r>
              <a:rPr lang="en-US" sz="2400" dirty="0" err="1">
                <a:solidFill>
                  <a:srgbClr val="000000"/>
                </a:solidFill>
                <a:latin typeface="Open Sans"/>
              </a:rPr>
              <a:t>thành</a:t>
            </a:r>
            <a:r>
              <a:rPr lang="en-US" sz="2400" dirty="0">
                <a:solidFill>
                  <a:srgbClr val="000000"/>
                </a:solidFill>
                <a:latin typeface="Open Sans"/>
              </a:rPr>
              <a:t> 2 </a:t>
            </a:r>
            <a:r>
              <a:rPr lang="en-US" sz="2400" dirty="0" err="1">
                <a:solidFill>
                  <a:srgbClr val="000000"/>
                </a:solidFill>
                <a:latin typeface="Open Sans"/>
              </a:rPr>
              <a:t>trường</a:t>
            </a:r>
            <a:r>
              <a:rPr lang="en-US" sz="2400" dirty="0">
                <a:solidFill>
                  <a:srgbClr val="000000"/>
                </a:solidFill>
                <a:latin typeface="Open Sans"/>
              </a:rPr>
              <a:t> </a:t>
            </a:r>
            <a:r>
              <a:rPr lang="en-US" sz="2400" dirty="0" err="1">
                <a:solidFill>
                  <a:srgbClr val="000000"/>
                </a:solidFill>
                <a:latin typeface="Open Sans"/>
              </a:rPr>
              <a:t>hợp</a:t>
            </a:r>
            <a:r>
              <a:rPr lang="en-US" sz="2400" dirty="0">
                <a:solidFill>
                  <a:srgbClr val="000000"/>
                </a:solidFill>
                <a:latin typeface="Open Sans"/>
              </a:rPr>
              <a:t>, </a:t>
            </a:r>
            <a:r>
              <a:rPr lang="en-US" sz="2400" dirty="0" err="1">
                <a:solidFill>
                  <a:srgbClr val="000000"/>
                </a:solidFill>
                <a:latin typeface="Open Sans"/>
              </a:rPr>
              <a:t>phân</a:t>
            </a:r>
            <a:r>
              <a:rPr lang="en-US" sz="2400" dirty="0">
                <a:solidFill>
                  <a:srgbClr val="000000"/>
                </a:solidFill>
                <a:latin typeface="Open Sans"/>
              </a:rPr>
              <a:t> </a:t>
            </a:r>
            <a:r>
              <a:rPr lang="en-US" sz="2400" dirty="0" err="1">
                <a:solidFill>
                  <a:srgbClr val="000000"/>
                </a:solidFill>
                <a:latin typeface="Open Sans"/>
              </a:rPr>
              <a:t>tích</a:t>
            </a:r>
            <a:r>
              <a:rPr lang="en-US" sz="2400" dirty="0">
                <a:solidFill>
                  <a:srgbClr val="000000"/>
                </a:solidFill>
                <a:latin typeface="Open Sans"/>
              </a:rPr>
              <a:t> </a:t>
            </a:r>
            <a:r>
              <a:rPr lang="en-US" sz="2400" dirty="0" err="1">
                <a:solidFill>
                  <a:srgbClr val="000000"/>
                </a:solidFill>
                <a:latin typeface="Open Sans"/>
              </a:rPr>
              <a:t>đơn</a:t>
            </a:r>
            <a:r>
              <a:rPr lang="en-US" sz="2400" dirty="0">
                <a:solidFill>
                  <a:srgbClr val="000000"/>
                </a:solidFill>
                <a:latin typeface="Open Sans"/>
              </a:rPr>
              <a:t> </a:t>
            </a:r>
            <a:r>
              <a:rPr lang="en-US" sz="2400" dirty="0" err="1">
                <a:solidFill>
                  <a:srgbClr val="000000"/>
                </a:solidFill>
                <a:latin typeface="Open Sans"/>
              </a:rPr>
              <a:t>biến</a:t>
            </a:r>
            <a:r>
              <a:rPr lang="en-US" sz="2400" dirty="0">
                <a:solidFill>
                  <a:srgbClr val="000000"/>
                </a:solidFill>
                <a:latin typeface="Open Sans"/>
              </a:rPr>
              <a:t> </a:t>
            </a:r>
            <a:r>
              <a:rPr lang="en-US" sz="2400" dirty="0" err="1">
                <a:solidFill>
                  <a:srgbClr val="000000"/>
                </a:solidFill>
                <a:latin typeface="Open Sans"/>
              </a:rPr>
              <a:t>va</a:t>
            </a:r>
            <a:r>
              <a:rPr lang="en-US" sz="2400" dirty="0">
                <a:solidFill>
                  <a:srgbClr val="000000"/>
                </a:solidFill>
                <a:latin typeface="Open Sans"/>
              </a:rPr>
              <a:t>̀ </a:t>
            </a:r>
            <a:r>
              <a:rPr lang="en-US" sz="2400" dirty="0" err="1">
                <a:solidFill>
                  <a:srgbClr val="000000"/>
                </a:solidFill>
                <a:latin typeface="Open Sans"/>
              </a:rPr>
              <a:t>đa</a:t>
            </a:r>
            <a:r>
              <a:rPr lang="en-US" sz="2400" dirty="0">
                <a:solidFill>
                  <a:srgbClr val="000000"/>
                </a:solidFill>
                <a:latin typeface="Open Sans"/>
              </a:rPr>
              <a:t> </a:t>
            </a:r>
            <a:r>
              <a:rPr lang="en-US" sz="2400" dirty="0" err="1">
                <a:solidFill>
                  <a:srgbClr val="000000"/>
                </a:solidFill>
                <a:latin typeface="Open Sans"/>
              </a:rPr>
              <a:t>biến</a:t>
            </a:r>
            <a:r>
              <a:rPr lang="en-US" sz="2400" dirty="0">
                <a:solidFill>
                  <a:srgbClr val="000000"/>
                </a:solidFill>
                <a:latin typeface="Open Sans"/>
              </a:rPr>
              <a:t> </a:t>
            </a:r>
            <a:r>
              <a:rPr lang="vi-VN" sz="2400" dirty="0">
                <a:solidFill>
                  <a:srgbClr val="000000"/>
                </a:solidFill>
                <a:latin typeface="Open Sans"/>
              </a:rPr>
              <a:t>để dự</a:t>
            </a:r>
            <a:r>
              <a:rPr lang="en-US" sz="2400" dirty="0">
                <a:solidFill>
                  <a:srgbClr val="000000"/>
                </a:solidFill>
                <a:latin typeface="Open Sans"/>
              </a:rPr>
              <a:t> </a:t>
            </a:r>
            <a:r>
              <a:rPr lang="en-US" sz="2400" dirty="0" err="1">
                <a:solidFill>
                  <a:srgbClr val="000000"/>
                </a:solidFill>
                <a:latin typeface="Open Sans"/>
              </a:rPr>
              <a:t>đoán</a:t>
            </a:r>
            <a:r>
              <a:rPr lang="vi-VN" sz="2400" dirty="0">
                <a:solidFill>
                  <a:srgbClr val="000000"/>
                </a:solidFill>
                <a:latin typeface="Open Sans"/>
              </a:rPr>
              <a:t> </a:t>
            </a:r>
            <a:r>
              <a:rPr lang="en-US" sz="2400" dirty="0" err="1">
                <a:solidFill>
                  <a:srgbClr val="000000"/>
                </a:solidFill>
                <a:latin typeface="Open Sans"/>
              </a:rPr>
              <a:t>gia</a:t>
            </a:r>
            <a:r>
              <a:rPr lang="en-US" sz="2400" dirty="0">
                <a:solidFill>
                  <a:srgbClr val="000000"/>
                </a:solidFill>
                <a:latin typeface="Open Sans"/>
              </a:rPr>
              <a:t>́ Close </a:t>
            </a:r>
            <a:r>
              <a:rPr lang="en-US" sz="2400" dirty="0" err="1">
                <a:solidFill>
                  <a:srgbClr val="000000"/>
                </a:solidFill>
                <a:latin typeface="Open Sans"/>
              </a:rPr>
              <a:t>va</a:t>
            </a:r>
            <a:r>
              <a:rPr lang="en-US" sz="2400" dirty="0">
                <a:solidFill>
                  <a:srgbClr val="000000"/>
                </a:solidFill>
                <a:latin typeface="Open Sans"/>
              </a:rPr>
              <a:t>̀ so </a:t>
            </a:r>
            <a:r>
              <a:rPr lang="en-US" sz="2400" dirty="0" err="1">
                <a:solidFill>
                  <a:srgbClr val="000000"/>
                </a:solidFill>
                <a:latin typeface="Open Sans"/>
              </a:rPr>
              <a:t>sánh</a:t>
            </a:r>
            <a:r>
              <a:rPr lang="en-US" sz="2400" dirty="0">
                <a:solidFill>
                  <a:srgbClr val="000000"/>
                </a:solidFill>
                <a:latin typeface="Open Sans"/>
              </a:rPr>
              <a:t> </a:t>
            </a:r>
            <a:r>
              <a:rPr lang="en-US" sz="2400" dirty="0" err="1">
                <a:solidFill>
                  <a:srgbClr val="000000"/>
                </a:solidFill>
                <a:latin typeface="Open Sans"/>
              </a:rPr>
              <a:t>hiệu</a:t>
            </a:r>
            <a:r>
              <a:rPr lang="en-US" sz="2400" dirty="0">
                <a:solidFill>
                  <a:srgbClr val="000000"/>
                </a:solidFill>
                <a:latin typeface="Open Sans"/>
              </a:rPr>
              <a:t> quả qua </a:t>
            </a:r>
            <a:r>
              <a:rPr lang="en-US" sz="2400" dirty="0" err="1">
                <a:solidFill>
                  <a:srgbClr val="000000"/>
                </a:solidFill>
                <a:latin typeface="Open Sans"/>
              </a:rPr>
              <a:t>các</a:t>
            </a:r>
            <a:r>
              <a:rPr lang="en-US" sz="2400" dirty="0">
                <a:solidFill>
                  <a:srgbClr val="000000"/>
                </a:solidFill>
                <a:latin typeface="Open Sans"/>
              </a:rPr>
              <a:t> metrics</a:t>
            </a:r>
          </a:p>
        </p:txBody>
      </p:sp>
      <p:sp>
        <p:nvSpPr>
          <p:cNvPr id="15" name="TextBox 15"/>
          <p:cNvSpPr txBox="1"/>
          <p:nvPr/>
        </p:nvSpPr>
        <p:spPr>
          <a:xfrm>
            <a:off x="9674691" y="7265533"/>
            <a:ext cx="8181093" cy="1278492"/>
          </a:xfrm>
          <a:prstGeom prst="rect">
            <a:avLst/>
          </a:prstGeom>
        </p:spPr>
        <p:txBody>
          <a:bodyPr wrap="square" lIns="0" tIns="0" rIns="0" bIns="0" rtlCol="0" anchor="t">
            <a:spAutoFit/>
          </a:bodyPr>
          <a:lstStyle/>
          <a:p>
            <a:pPr>
              <a:lnSpc>
                <a:spcPts val="3359"/>
              </a:lnSpc>
            </a:pPr>
            <a:r>
              <a:rPr lang="en-US" sz="3600" dirty="0">
                <a:solidFill>
                  <a:srgbClr val="000000"/>
                </a:solidFill>
                <a:latin typeface="Open Sans Bold"/>
              </a:rPr>
              <a:t>Object</a:t>
            </a:r>
          </a:p>
          <a:p>
            <a:pPr>
              <a:lnSpc>
                <a:spcPts val="3359"/>
              </a:lnSpc>
            </a:pPr>
            <a:r>
              <a:rPr lang="en-US" sz="2400" dirty="0">
                <a:solidFill>
                  <a:srgbClr val="000000"/>
                </a:solidFill>
                <a:latin typeface="Open Sans"/>
              </a:rPr>
              <a:t>Thu </a:t>
            </a:r>
            <a:r>
              <a:rPr lang="en-US" sz="2400" dirty="0" err="1">
                <a:solidFill>
                  <a:srgbClr val="000000"/>
                </a:solidFill>
                <a:latin typeface="Open Sans"/>
              </a:rPr>
              <a:t>thập</a:t>
            </a:r>
            <a:r>
              <a:rPr lang="en-US" sz="2400" dirty="0">
                <a:solidFill>
                  <a:srgbClr val="000000"/>
                </a:solidFill>
                <a:latin typeface="Open Sans"/>
              </a:rPr>
              <a:t> </a:t>
            </a:r>
            <a:r>
              <a:rPr lang="en-US" sz="2400" dirty="0" err="1">
                <a:solidFill>
                  <a:srgbClr val="000000"/>
                </a:solidFill>
                <a:latin typeface="Open Sans"/>
              </a:rPr>
              <a:t>dữ</a:t>
            </a:r>
            <a:r>
              <a:rPr lang="en-US" sz="2400" dirty="0">
                <a:solidFill>
                  <a:srgbClr val="000000"/>
                </a:solidFill>
                <a:latin typeface="Open Sans"/>
              </a:rPr>
              <a:t> </a:t>
            </a:r>
            <a:r>
              <a:rPr lang="en-US" sz="2400" dirty="0" err="1">
                <a:solidFill>
                  <a:srgbClr val="000000"/>
                </a:solidFill>
                <a:latin typeface="Open Sans"/>
              </a:rPr>
              <a:t>liệu</a:t>
            </a:r>
            <a:r>
              <a:rPr lang="en-US" sz="2400" dirty="0">
                <a:solidFill>
                  <a:srgbClr val="000000"/>
                </a:solidFill>
                <a:latin typeface="Open Sans"/>
              </a:rPr>
              <a:t>, </a:t>
            </a:r>
            <a:r>
              <a:rPr lang="en-US" sz="2400" dirty="0" err="1">
                <a:solidFill>
                  <a:srgbClr val="000000"/>
                </a:solidFill>
                <a:latin typeface="Open Sans"/>
              </a:rPr>
              <a:t>Tiền</a:t>
            </a:r>
            <a:r>
              <a:rPr lang="en-US" sz="2400" dirty="0">
                <a:solidFill>
                  <a:srgbClr val="000000"/>
                </a:solidFill>
                <a:latin typeface="Open Sans"/>
              </a:rPr>
              <a:t> </a:t>
            </a:r>
            <a:r>
              <a:rPr lang="en-US" sz="2400" dirty="0" err="1">
                <a:solidFill>
                  <a:srgbClr val="000000"/>
                </a:solidFill>
                <a:latin typeface="Open Sans"/>
              </a:rPr>
              <a:t>xư</a:t>
            </a:r>
            <a:r>
              <a:rPr lang="en-US" sz="2400" dirty="0">
                <a:solidFill>
                  <a:srgbClr val="000000"/>
                </a:solidFill>
                <a:latin typeface="Open Sans"/>
              </a:rPr>
              <a:t>̉ </a:t>
            </a:r>
            <a:r>
              <a:rPr lang="en-US" sz="2400" dirty="0" err="1">
                <a:solidFill>
                  <a:srgbClr val="000000"/>
                </a:solidFill>
                <a:latin typeface="Open Sans"/>
              </a:rPr>
              <a:t>ly</a:t>
            </a:r>
            <a:r>
              <a:rPr lang="en-US" sz="2400" dirty="0">
                <a:solidFill>
                  <a:srgbClr val="000000"/>
                </a:solidFill>
                <a:latin typeface="Open Sans"/>
              </a:rPr>
              <a:t>́ </a:t>
            </a:r>
            <a:r>
              <a:rPr lang="en-US" sz="2400" dirty="0" err="1">
                <a:solidFill>
                  <a:srgbClr val="000000"/>
                </a:solidFill>
                <a:latin typeface="Open Sans"/>
              </a:rPr>
              <a:t>dư</a:t>
            </a:r>
            <a:r>
              <a:rPr lang="en-US" sz="2400" dirty="0">
                <a:solidFill>
                  <a:srgbClr val="000000"/>
                </a:solidFill>
                <a:latin typeface="Open Sans"/>
              </a:rPr>
              <a:t>̃ </a:t>
            </a:r>
            <a:r>
              <a:rPr lang="en-US" sz="2400" dirty="0" err="1">
                <a:solidFill>
                  <a:srgbClr val="000000"/>
                </a:solidFill>
                <a:latin typeface="Open Sans"/>
              </a:rPr>
              <a:t>liệu</a:t>
            </a:r>
            <a:r>
              <a:rPr lang="en-US" sz="2400" dirty="0">
                <a:solidFill>
                  <a:srgbClr val="000000"/>
                </a:solidFill>
                <a:latin typeface="Open Sans"/>
              </a:rPr>
              <a:t>, </a:t>
            </a:r>
            <a:r>
              <a:rPr lang="en-US" sz="2400" dirty="0" err="1">
                <a:solidFill>
                  <a:srgbClr val="000000"/>
                </a:solidFill>
                <a:latin typeface="Open Sans"/>
              </a:rPr>
              <a:t>Xây</a:t>
            </a:r>
            <a:r>
              <a:rPr lang="en-US" sz="2400" dirty="0">
                <a:solidFill>
                  <a:srgbClr val="000000"/>
                </a:solidFill>
                <a:latin typeface="Open Sans"/>
              </a:rPr>
              <a:t> </a:t>
            </a:r>
            <a:r>
              <a:rPr lang="en-US" sz="2400" dirty="0" err="1">
                <a:solidFill>
                  <a:srgbClr val="000000"/>
                </a:solidFill>
                <a:latin typeface="Open Sans"/>
              </a:rPr>
              <a:t>dựng</a:t>
            </a:r>
            <a:r>
              <a:rPr lang="en-US" sz="2400" dirty="0">
                <a:solidFill>
                  <a:srgbClr val="000000"/>
                </a:solidFill>
                <a:latin typeface="Open Sans"/>
              </a:rPr>
              <a:t> </a:t>
            </a:r>
            <a:r>
              <a:rPr lang="en-US" sz="2400" dirty="0" err="1">
                <a:solidFill>
                  <a:srgbClr val="000000"/>
                </a:solidFill>
                <a:latin typeface="Open Sans"/>
              </a:rPr>
              <a:t>mô</a:t>
            </a:r>
            <a:r>
              <a:rPr lang="en-US" sz="2400" dirty="0">
                <a:solidFill>
                  <a:srgbClr val="000000"/>
                </a:solidFill>
                <a:latin typeface="Open Sans"/>
              </a:rPr>
              <a:t> </a:t>
            </a:r>
            <a:r>
              <a:rPr lang="en-US" sz="2400" dirty="0" err="1">
                <a:solidFill>
                  <a:srgbClr val="000000"/>
                </a:solidFill>
                <a:latin typeface="Open Sans"/>
              </a:rPr>
              <a:t>hình</a:t>
            </a:r>
            <a:r>
              <a:rPr lang="en-US" sz="2400" dirty="0">
                <a:solidFill>
                  <a:srgbClr val="000000"/>
                </a:solidFill>
                <a:latin typeface="Open Sans"/>
              </a:rPr>
              <a:t>, </a:t>
            </a:r>
            <a:r>
              <a:rPr lang="en-US" sz="2400" dirty="0" err="1">
                <a:solidFill>
                  <a:srgbClr val="000000"/>
                </a:solidFill>
                <a:latin typeface="Open Sans"/>
              </a:rPr>
              <a:t>Dư</a:t>
            </a:r>
            <a:r>
              <a:rPr lang="en-US" sz="2400" dirty="0">
                <a:solidFill>
                  <a:srgbClr val="000000"/>
                </a:solidFill>
                <a:latin typeface="Open Sans"/>
              </a:rPr>
              <a:t>̣ </a:t>
            </a:r>
            <a:r>
              <a:rPr lang="en-US" sz="2400" dirty="0" err="1">
                <a:solidFill>
                  <a:srgbClr val="000000"/>
                </a:solidFill>
                <a:latin typeface="Open Sans"/>
              </a:rPr>
              <a:t>đoán</a:t>
            </a:r>
            <a:r>
              <a:rPr lang="en-US" sz="2400" dirty="0">
                <a:solidFill>
                  <a:srgbClr val="000000"/>
                </a:solidFill>
                <a:latin typeface="Open Sans"/>
              </a:rPr>
              <a:t> </a:t>
            </a:r>
            <a:r>
              <a:rPr lang="en-US" sz="2400" dirty="0" err="1">
                <a:solidFill>
                  <a:srgbClr val="000000"/>
                </a:solidFill>
                <a:latin typeface="Open Sans"/>
              </a:rPr>
              <a:t>va</a:t>
            </a:r>
            <a:r>
              <a:rPr lang="en-US" sz="2400" dirty="0">
                <a:solidFill>
                  <a:srgbClr val="000000"/>
                </a:solidFill>
                <a:latin typeface="Open Sans"/>
              </a:rPr>
              <a:t>̀ </a:t>
            </a:r>
            <a:r>
              <a:rPr lang="en-US" sz="2400" dirty="0" err="1">
                <a:solidFill>
                  <a:srgbClr val="000000"/>
                </a:solidFill>
                <a:latin typeface="Open Sans"/>
              </a:rPr>
              <a:t>đánh</a:t>
            </a:r>
            <a:r>
              <a:rPr lang="en-US" sz="2400" dirty="0">
                <a:solidFill>
                  <a:srgbClr val="000000"/>
                </a:solidFill>
                <a:latin typeface="Open Sans"/>
              </a:rPr>
              <a:t> </a:t>
            </a:r>
            <a:r>
              <a:rPr lang="en-US" sz="2400" dirty="0" err="1">
                <a:solidFill>
                  <a:srgbClr val="000000"/>
                </a:solidFill>
                <a:latin typeface="Open Sans"/>
              </a:rPr>
              <a:t>gia</a:t>
            </a:r>
            <a:r>
              <a:rPr lang="en-US" sz="2400" dirty="0">
                <a:solidFill>
                  <a:srgbClr val="000000"/>
                </a:solidFill>
                <a:latin typeface="Open Sans"/>
              </a:rPr>
              <a:t>́, </a:t>
            </a:r>
            <a:r>
              <a:rPr lang="en-US" sz="2400" dirty="0" err="1">
                <a:solidFill>
                  <a:srgbClr val="000000"/>
                </a:solidFill>
                <a:latin typeface="Open Sans"/>
              </a:rPr>
              <a:t>Trực</a:t>
            </a:r>
            <a:r>
              <a:rPr lang="en-US" sz="2400" dirty="0">
                <a:solidFill>
                  <a:srgbClr val="000000"/>
                </a:solidFill>
                <a:latin typeface="Open Sans"/>
              </a:rPr>
              <a:t> </a:t>
            </a:r>
            <a:r>
              <a:rPr lang="en-US" sz="2400" dirty="0" err="1">
                <a:solidFill>
                  <a:srgbClr val="000000"/>
                </a:solidFill>
                <a:latin typeface="Open Sans"/>
              </a:rPr>
              <a:t>quan</a:t>
            </a:r>
            <a:r>
              <a:rPr lang="en-US" sz="2400" dirty="0">
                <a:solidFill>
                  <a:srgbClr val="000000"/>
                </a:solidFill>
                <a:latin typeface="Open Sans"/>
              </a:rPr>
              <a:t> </a:t>
            </a:r>
            <a:r>
              <a:rPr lang="en-US" sz="2400" dirty="0" err="1">
                <a:solidFill>
                  <a:srgbClr val="000000"/>
                </a:solidFill>
                <a:latin typeface="Open Sans"/>
              </a:rPr>
              <a:t>hóa</a:t>
            </a:r>
            <a:r>
              <a:rPr lang="en-US" sz="2400" dirty="0">
                <a:solidFill>
                  <a:srgbClr val="000000"/>
                </a:solidFill>
                <a:latin typeface="Open Sans"/>
              </a:rPr>
              <a:t> </a:t>
            </a:r>
            <a:r>
              <a:rPr lang="en-US" sz="2400" dirty="0" err="1">
                <a:solidFill>
                  <a:srgbClr val="000000"/>
                </a:solidFill>
                <a:latin typeface="Open Sans"/>
              </a:rPr>
              <a:t>kết</a:t>
            </a:r>
            <a:r>
              <a:rPr lang="en-US" sz="2400" dirty="0">
                <a:solidFill>
                  <a:srgbClr val="000000"/>
                </a:solidFill>
                <a:latin typeface="Open Sans"/>
              </a:rPr>
              <a:t> quả</a:t>
            </a:r>
          </a:p>
        </p:txBody>
      </p:sp>
      <p:grpSp>
        <p:nvGrpSpPr>
          <p:cNvPr id="16" name="Group 16"/>
          <p:cNvGrpSpPr>
            <a:grpSpLocks noChangeAspect="1"/>
          </p:cNvGrpSpPr>
          <p:nvPr/>
        </p:nvGrpSpPr>
        <p:grpSpPr>
          <a:xfrm>
            <a:off x="8940130" y="3924300"/>
            <a:ext cx="489733" cy="489733"/>
            <a:chOff x="0" y="0"/>
            <a:chExt cx="1708150" cy="1708150"/>
          </a:xfrm>
        </p:grpSpPr>
        <p:sp>
          <p:nvSpPr>
            <p:cNvPr id="17" name="Freeform 17"/>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ED01A"/>
            </a:solidFill>
          </p:spPr>
        </p:sp>
      </p:grpSp>
      <p:grpSp>
        <p:nvGrpSpPr>
          <p:cNvPr id="18" name="Group 18"/>
          <p:cNvGrpSpPr>
            <a:grpSpLocks noChangeAspect="1"/>
          </p:cNvGrpSpPr>
          <p:nvPr/>
        </p:nvGrpSpPr>
        <p:grpSpPr>
          <a:xfrm>
            <a:off x="8921172" y="7265533"/>
            <a:ext cx="489733" cy="489733"/>
            <a:chOff x="0" y="0"/>
            <a:chExt cx="1708150" cy="1708150"/>
          </a:xfrm>
        </p:grpSpPr>
        <p:sp>
          <p:nvSpPr>
            <p:cNvPr id="19" name="Freeform 19"/>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ED01A"/>
            </a:solidFill>
          </p:spPr>
        </p:sp>
      </p:grpSp>
      <p:pic>
        <p:nvPicPr>
          <p:cNvPr id="4" name="Picture 3">
            <a:extLst>
              <a:ext uri="{FF2B5EF4-FFF2-40B4-BE49-F238E27FC236}">
                <a16:creationId xmlns:a16="http://schemas.microsoft.com/office/drawing/2014/main" id="{F0AF63E2-EB7A-5FD6-A273-A1CA64B4E711}"/>
              </a:ext>
            </a:extLst>
          </p:cNvPr>
          <p:cNvPicPr>
            <a:picLocks noChangeAspect="1"/>
          </p:cNvPicPr>
          <p:nvPr/>
        </p:nvPicPr>
        <p:blipFill>
          <a:blip r:embed="rId3"/>
          <a:stretch>
            <a:fillRect/>
          </a:stretch>
        </p:blipFill>
        <p:spPr>
          <a:xfrm>
            <a:off x="721903" y="824442"/>
            <a:ext cx="6744641" cy="5334744"/>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horizontal)">
                                      <p:cBhvr>
                                        <p:cTn id="12" dur="500"/>
                                        <p:tgtEl>
                                          <p:spTgt spid="12"/>
                                        </p:tgtEl>
                                      </p:cBhvr>
                                    </p:animEffect>
                                  </p:childTnLst>
                                </p:cTn>
                              </p:par>
                              <p:par>
                                <p:cTn id="13" presetID="14" presetClass="entr" presetSubtype="1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par>
                                <p:cTn id="16" presetID="14" presetClass="entr" presetSubtype="1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randombar(horizontal)">
                                      <p:cBhvr>
                                        <p:cTn id="18" dur="500"/>
                                        <p:tgtEl>
                                          <p:spTgt spid="16"/>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randombar(horizontal)">
                                      <p:cBhvr>
                                        <p:cTn id="21" dur="500"/>
                                        <p:tgtEl>
                                          <p:spTgt spid="13"/>
                                        </p:tgtEl>
                                      </p:cBhvr>
                                    </p:animEffect>
                                  </p:childTnLst>
                                </p:cTn>
                              </p:par>
                              <p:par>
                                <p:cTn id="22" presetID="14" presetClass="entr" presetSubtype="10"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randombar(horizontal)">
                                      <p:cBhvr>
                                        <p:cTn id="24" dur="500"/>
                                        <p:tgtEl>
                                          <p:spTgt spid="18"/>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randombar(horizontal)">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3"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Group 2"/>
          <p:cNvGrpSpPr/>
          <p:nvPr/>
        </p:nvGrpSpPr>
        <p:grpSpPr>
          <a:xfrm>
            <a:off x="8803889" y="8116568"/>
            <a:ext cx="9094138" cy="2170432"/>
            <a:chOff x="0" y="0"/>
            <a:chExt cx="3317566" cy="791780"/>
          </a:xfrm>
        </p:grpSpPr>
        <p:sp>
          <p:nvSpPr>
            <p:cNvPr id="3" name="Freeform 3"/>
            <p:cNvSpPr/>
            <p:nvPr/>
          </p:nvSpPr>
          <p:spPr>
            <a:xfrm>
              <a:off x="0" y="0"/>
              <a:ext cx="3317566" cy="791780"/>
            </a:xfrm>
            <a:custGeom>
              <a:avLst/>
              <a:gdLst/>
              <a:ahLst/>
              <a:cxnLst/>
              <a:rect l="l" t="t" r="r" b="b"/>
              <a:pathLst>
                <a:path w="3317566" h="791780">
                  <a:moveTo>
                    <a:pt x="0" y="0"/>
                  </a:moveTo>
                  <a:lnTo>
                    <a:pt x="3317566" y="0"/>
                  </a:lnTo>
                  <a:lnTo>
                    <a:pt x="3317566" y="791780"/>
                  </a:lnTo>
                  <a:lnTo>
                    <a:pt x="0" y="791780"/>
                  </a:lnTo>
                  <a:close/>
                </a:path>
              </a:pathLst>
            </a:custGeom>
            <a:solidFill>
              <a:srgbClr val="FED01A"/>
            </a:solidFill>
          </p:spPr>
        </p:sp>
      </p:grpSp>
      <p:sp>
        <p:nvSpPr>
          <p:cNvPr id="7" name="TextBox 7"/>
          <p:cNvSpPr txBox="1"/>
          <p:nvPr/>
        </p:nvSpPr>
        <p:spPr>
          <a:xfrm>
            <a:off x="6190246" y="296776"/>
            <a:ext cx="7360768" cy="1541897"/>
          </a:xfrm>
          <a:prstGeom prst="rect">
            <a:avLst/>
          </a:prstGeom>
        </p:spPr>
        <p:txBody>
          <a:bodyPr wrap="square" lIns="0" tIns="0" rIns="0" bIns="0" rtlCol="0" anchor="t">
            <a:spAutoFit/>
          </a:bodyPr>
          <a:lstStyle/>
          <a:p>
            <a:pPr algn="ctr">
              <a:lnSpc>
                <a:spcPts val="4059"/>
              </a:lnSpc>
            </a:pPr>
            <a:r>
              <a:rPr lang="en-US" sz="2899" dirty="0">
                <a:solidFill>
                  <a:srgbClr val="FED01A"/>
                </a:solidFill>
                <a:latin typeface="Open Sans Bold"/>
              </a:rPr>
              <a:t>PHÂN TÍCH KHÁM PHÁ DỮ LIỆU (EDA)</a:t>
            </a:r>
          </a:p>
          <a:p>
            <a:pPr algn="ctr">
              <a:lnSpc>
                <a:spcPts val="4059"/>
              </a:lnSpc>
            </a:pPr>
            <a:r>
              <a:rPr lang="en-US" sz="2899" dirty="0">
                <a:solidFill>
                  <a:srgbClr val="FED01A"/>
                </a:solidFill>
                <a:latin typeface="Open Sans Bold"/>
              </a:rPr>
              <a:t>CHIA DATA (TẬP TRAIN, TẬP TEST)</a:t>
            </a:r>
          </a:p>
          <a:p>
            <a:pPr>
              <a:lnSpc>
                <a:spcPts val="4059"/>
              </a:lnSpc>
            </a:pPr>
            <a:endParaRPr lang="en-US" sz="2899" dirty="0">
              <a:solidFill>
                <a:srgbClr val="FED01A"/>
              </a:solidFill>
              <a:latin typeface="Open Sans Bold"/>
            </a:endParaRPr>
          </a:p>
        </p:txBody>
      </p:sp>
      <p:grpSp>
        <p:nvGrpSpPr>
          <p:cNvPr id="9" name="Group 9"/>
          <p:cNvGrpSpPr/>
          <p:nvPr/>
        </p:nvGrpSpPr>
        <p:grpSpPr>
          <a:xfrm>
            <a:off x="17685863" y="8116568"/>
            <a:ext cx="7651851" cy="2170432"/>
            <a:chOff x="0" y="0"/>
            <a:chExt cx="2791416" cy="791780"/>
          </a:xfrm>
        </p:grpSpPr>
        <p:sp>
          <p:nvSpPr>
            <p:cNvPr id="10" name="Freeform 10"/>
            <p:cNvSpPr/>
            <p:nvPr/>
          </p:nvSpPr>
          <p:spPr>
            <a:xfrm>
              <a:off x="0" y="0"/>
              <a:ext cx="2791416" cy="791780"/>
            </a:xfrm>
            <a:custGeom>
              <a:avLst/>
              <a:gdLst/>
              <a:ahLst/>
              <a:cxnLst/>
              <a:rect l="l" t="t" r="r" b="b"/>
              <a:pathLst>
                <a:path w="2791416" h="791780">
                  <a:moveTo>
                    <a:pt x="0" y="0"/>
                  </a:moveTo>
                  <a:lnTo>
                    <a:pt x="2791416" y="0"/>
                  </a:lnTo>
                  <a:lnTo>
                    <a:pt x="2791416" y="791780"/>
                  </a:lnTo>
                  <a:lnTo>
                    <a:pt x="0" y="791780"/>
                  </a:lnTo>
                  <a:close/>
                </a:path>
              </a:pathLst>
            </a:custGeom>
            <a:solidFill>
              <a:srgbClr val="FED01A"/>
            </a:solidFill>
          </p:spPr>
        </p:sp>
      </p:grpSp>
      <p:sp>
        <p:nvSpPr>
          <p:cNvPr id="11" name="AutoShape 11"/>
          <p:cNvSpPr/>
          <p:nvPr/>
        </p:nvSpPr>
        <p:spPr>
          <a:xfrm>
            <a:off x="16504768" y="541940"/>
            <a:ext cx="1181095" cy="0"/>
          </a:xfrm>
          <a:prstGeom prst="line">
            <a:avLst/>
          </a:prstGeom>
          <a:ln w="76200" cap="flat">
            <a:solidFill>
              <a:srgbClr val="FED01A"/>
            </a:solidFill>
            <a:prstDash val="sysDot"/>
            <a:headEnd type="triangle" w="lg" len="med"/>
            <a:tailEnd type="triangle" w="lg" len="med"/>
          </a:ln>
        </p:spPr>
      </p:sp>
      <p:sp>
        <p:nvSpPr>
          <p:cNvPr id="13" name="TextBox 12">
            <a:extLst>
              <a:ext uri="{FF2B5EF4-FFF2-40B4-BE49-F238E27FC236}">
                <a16:creationId xmlns:a16="http://schemas.microsoft.com/office/drawing/2014/main" id="{7CA18223-2E1E-87CC-A297-799816D1B200}"/>
              </a:ext>
            </a:extLst>
          </p:cNvPr>
          <p:cNvSpPr txBox="1"/>
          <p:nvPr/>
        </p:nvSpPr>
        <p:spPr>
          <a:xfrm>
            <a:off x="5123505" y="6480746"/>
            <a:ext cx="7360768" cy="1077218"/>
          </a:xfrm>
          <a:prstGeom prst="rect">
            <a:avLst/>
          </a:prstGeom>
          <a:noFill/>
        </p:spPr>
        <p:txBody>
          <a:bodyPr wrap="square">
            <a:spAutoFit/>
          </a:bodyPr>
          <a:lstStyle/>
          <a:p>
            <a:r>
              <a:rPr lang="en-US" sz="3200" dirty="0">
                <a:latin typeface="Open Sans" panose="020B0606030504020204" pitchFamily="34" charset="0"/>
                <a:ea typeface="Open Sans" panose="020B0606030504020204" pitchFamily="34" charset="0"/>
                <a:cs typeface="Open Sans" panose="020B0606030504020204" pitchFamily="34" charset="0"/>
              </a:rPr>
              <a:t>Training model: 1/1/2023 - 30/9/2023</a:t>
            </a:r>
          </a:p>
          <a:p>
            <a:r>
              <a:rPr lang="en-US" sz="3200" dirty="0">
                <a:latin typeface="Open Sans" panose="020B0606030504020204" pitchFamily="34" charset="0"/>
                <a:ea typeface="Open Sans" panose="020B0606030504020204" pitchFamily="34" charset="0"/>
                <a:cs typeface="Open Sans" panose="020B0606030504020204" pitchFamily="34" charset="0"/>
              </a:rPr>
              <a:t>Test model: 1/10/2023 - 31/10/2023</a:t>
            </a:r>
          </a:p>
        </p:txBody>
      </p:sp>
      <p:sp>
        <p:nvSpPr>
          <p:cNvPr id="14" name="TextBox 13">
            <a:extLst>
              <a:ext uri="{FF2B5EF4-FFF2-40B4-BE49-F238E27FC236}">
                <a16:creationId xmlns:a16="http://schemas.microsoft.com/office/drawing/2014/main" id="{757B7AD7-A499-9F6C-0C48-CBBBCE4710B3}"/>
              </a:ext>
            </a:extLst>
          </p:cNvPr>
          <p:cNvSpPr txBox="1"/>
          <p:nvPr/>
        </p:nvSpPr>
        <p:spPr>
          <a:xfrm>
            <a:off x="2944391" y="1253898"/>
            <a:ext cx="1871528" cy="584775"/>
          </a:xfrm>
          <a:prstGeom prst="rect">
            <a:avLst/>
          </a:prstGeom>
          <a:noFill/>
        </p:spPr>
        <p:txBody>
          <a:bodyPr wrap="square">
            <a:spAutoFit/>
          </a:bodyPr>
          <a:lstStyle/>
          <a:p>
            <a:r>
              <a:rPr lang="en-US" sz="3200" dirty="0">
                <a:latin typeface="Open Sans" panose="020B0606030504020204" pitchFamily="34" charset="0"/>
                <a:ea typeface="Open Sans" panose="020B0606030504020204" pitchFamily="34" charset="0"/>
                <a:cs typeface="Open Sans" panose="020B0606030504020204" pitchFamily="34" charset="0"/>
              </a:rPr>
              <a:t>ĐA </a:t>
            </a:r>
            <a:r>
              <a:rPr lang="en-US" sz="3200" dirty="0" smtClean="0">
                <a:latin typeface="Open Sans" panose="020B0606030504020204" pitchFamily="34" charset="0"/>
                <a:ea typeface="Open Sans" panose="020B0606030504020204" pitchFamily="34" charset="0"/>
                <a:cs typeface="Open Sans" panose="020B0606030504020204" pitchFamily="34" charset="0"/>
              </a:rPr>
              <a:t>BIẾN </a:t>
            </a:r>
            <a:endParaRPr lang="en-US" sz="3200" dirty="0">
              <a:latin typeface="Open Sans" panose="020B0606030504020204" pitchFamily="34" charset="0"/>
              <a:ea typeface="Open Sans" panose="020B0606030504020204" pitchFamily="34" charset="0"/>
              <a:cs typeface="Open Sans" panose="020B0606030504020204" pitchFamily="34" charset="0"/>
            </a:endParaRPr>
          </a:p>
        </p:txBody>
      </p:sp>
      <p:pic>
        <p:nvPicPr>
          <p:cNvPr id="15" name="Picture 14">
            <a:extLst>
              <a:ext uri="{FF2B5EF4-FFF2-40B4-BE49-F238E27FC236}">
                <a16:creationId xmlns:a16="http://schemas.microsoft.com/office/drawing/2014/main" id="{09FCC849-D950-F6E8-35E6-D746769B597C}"/>
              </a:ext>
            </a:extLst>
          </p:cNvPr>
          <p:cNvPicPr>
            <a:picLocks noChangeAspect="1"/>
          </p:cNvPicPr>
          <p:nvPr/>
        </p:nvPicPr>
        <p:blipFill>
          <a:blip r:embed="rId2"/>
          <a:stretch>
            <a:fillRect/>
          </a:stretch>
        </p:blipFill>
        <p:spPr>
          <a:xfrm>
            <a:off x="9846300" y="2309725"/>
            <a:ext cx="6306430" cy="3734321"/>
          </a:xfrm>
          <a:prstGeom prst="rect">
            <a:avLst/>
          </a:prstGeom>
        </p:spPr>
      </p:pic>
      <p:pic>
        <p:nvPicPr>
          <p:cNvPr id="16" name="Picture 15">
            <a:extLst>
              <a:ext uri="{FF2B5EF4-FFF2-40B4-BE49-F238E27FC236}">
                <a16:creationId xmlns:a16="http://schemas.microsoft.com/office/drawing/2014/main" id="{712C08B3-4E8B-8BE9-1458-C10341273BAA}"/>
              </a:ext>
            </a:extLst>
          </p:cNvPr>
          <p:cNvPicPr>
            <a:picLocks noChangeAspect="1"/>
          </p:cNvPicPr>
          <p:nvPr/>
        </p:nvPicPr>
        <p:blipFill>
          <a:blip r:embed="rId3"/>
          <a:stretch>
            <a:fillRect/>
          </a:stretch>
        </p:blipFill>
        <p:spPr>
          <a:xfrm>
            <a:off x="692438" y="2309725"/>
            <a:ext cx="6375434" cy="3734321"/>
          </a:xfrm>
          <a:prstGeom prst="rect">
            <a:avLst/>
          </a:prstGeom>
        </p:spPr>
      </p:pic>
      <p:sp>
        <p:nvSpPr>
          <p:cNvPr id="17" name="TextBox 16">
            <a:extLst>
              <a:ext uri="{FF2B5EF4-FFF2-40B4-BE49-F238E27FC236}">
                <a16:creationId xmlns:a16="http://schemas.microsoft.com/office/drawing/2014/main" id="{BE82F1B3-4C7D-72CF-FBF0-2BB7350C0344}"/>
              </a:ext>
            </a:extLst>
          </p:cNvPr>
          <p:cNvSpPr txBox="1"/>
          <p:nvPr/>
        </p:nvSpPr>
        <p:spPr>
          <a:xfrm>
            <a:off x="12063750" y="1409700"/>
            <a:ext cx="2490449" cy="584775"/>
          </a:xfrm>
          <a:prstGeom prst="rect">
            <a:avLst/>
          </a:prstGeom>
          <a:noFill/>
        </p:spPr>
        <p:txBody>
          <a:bodyPr wrap="square">
            <a:spAutoFit/>
          </a:bodyPr>
          <a:lstStyle/>
          <a:p>
            <a:r>
              <a:rPr lang="en-US" sz="3200" dirty="0">
                <a:latin typeface="Open Sans" panose="020B0606030504020204" pitchFamily="34" charset="0"/>
                <a:ea typeface="Open Sans" panose="020B0606030504020204" pitchFamily="34" charset="0"/>
                <a:cs typeface="Open Sans" panose="020B0606030504020204" pitchFamily="34" charset="0"/>
              </a:rPr>
              <a:t>ĐƠN </a:t>
            </a:r>
            <a:r>
              <a:rPr lang="en-US" sz="3200" dirty="0" smtClean="0">
                <a:latin typeface="Open Sans" panose="020B0606030504020204" pitchFamily="34" charset="0"/>
                <a:ea typeface="Open Sans" panose="020B0606030504020204" pitchFamily="34" charset="0"/>
                <a:cs typeface="Open Sans" panose="020B0606030504020204" pitchFamily="34" charset="0"/>
              </a:rPr>
              <a:t>BIẾN </a:t>
            </a:r>
            <a:endParaRPr lang="en-US" sz="3200" dirty="0">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Group 2"/>
          <p:cNvGrpSpPr/>
          <p:nvPr/>
        </p:nvGrpSpPr>
        <p:grpSpPr>
          <a:xfrm>
            <a:off x="0" y="8116568"/>
            <a:ext cx="8651359" cy="2170432"/>
            <a:chOff x="0" y="0"/>
            <a:chExt cx="3156039" cy="791780"/>
          </a:xfrm>
        </p:grpSpPr>
        <p:sp>
          <p:nvSpPr>
            <p:cNvPr id="3" name="Freeform 3"/>
            <p:cNvSpPr/>
            <p:nvPr/>
          </p:nvSpPr>
          <p:spPr>
            <a:xfrm>
              <a:off x="0" y="0"/>
              <a:ext cx="3156039" cy="791780"/>
            </a:xfrm>
            <a:custGeom>
              <a:avLst/>
              <a:gdLst/>
              <a:ahLst/>
              <a:cxnLst/>
              <a:rect l="l" t="t" r="r" b="b"/>
              <a:pathLst>
                <a:path w="3156039" h="791780">
                  <a:moveTo>
                    <a:pt x="0" y="0"/>
                  </a:moveTo>
                  <a:lnTo>
                    <a:pt x="3156039" y="0"/>
                  </a:lnTo>
                  <a:lnTo>
                    <a:pt x="3156039" y="791780"/>
                  </a:lnTo>
                  <a:lnTo>
                    <a:pt x="0" y="791780"/>
                  </a:lnTo>
                  <a:close/>
                </a:path>
              </a:pathLst>
            </a:custGeom>
            <a:solidFill>
              <a:srgbClr val="FED01A"/>
            </a:solidFill>
          </p:spPr>
        </p:sp>
      </p:grpSp>
      <p:sp>
        <p:nvSpPr>
          <p:cNvPr id="7" name="TextBox 7"/>
          <p:cNvSpPr txBox="1"/>
          <p:nvPr/>
        </p:nvSpPr>
        <p:spPr>
          <a:xfrm>
            <a:off x="5486400" y="583109"/>
            <a:ext cx="8288929" cy="539378"/>
          </a:xfrm>
          <a:prstGeom prst="rect">
            <a:avLst/>
          </a:prstGeom>
        </p:spPr>
        <p:txBody>
          <a:bodyPr wrap="square" lIns="0" tIns="0" rIns="0" bIns="0" rtlCol="0" anchor="t">
            <a:spAutoFit/>
          </a:bodyPr>
          <a:lstStyle/>
          <a:p>
            <a:pPr>
              <a:lnSpc>
                <a:spcPts val="4419"/>
              </a:lnSpc>
            </a:pPr>
            <a:r>
              <a:rPr lang="en-US" sz="3600" dirty="0" err="1">
                <a:solidFill>
                  <a:srgbClr val="FED01A"/>
                </a:solidFill>
                <a:latin typeface="Open Sans Bold"/>
              </a:rPr>
              <a:t>Tính</a:t>
            </a:r>
            <a:r>
              <a:rPr lang="en-US" sz="3600" dirty="0">
                <a:solidFill>
                  <a:srgbClr val="FED01A"/>
                </a:solidFill>
                <a:latin typeface="Open Sans Bold"/>
              </a:rPr>
              <a:t> min, max, mean, std, mode, …</a:t>
            </a:r>
            <a:endParaRPr lang="en-US" sz="3600" dirty="0">
              <a:solidFill>
                <a:srgbClr val="FED01A"/>
              </a:solidFill>
              <a:latin typeface="Arimo Bold"/>
            </a:endParaRPr>
          </a:p>
        </p:txBody>
      </p:sp>
      <p:sp>
        <p:nvSpPr>
          <p:cNvPr id="8" name="TextBox 8"/>
          <p:cNvSpPr txBox="1"/>
          <p:nvPr/>
        </p:nvSpPr>
        <p:spPr>
          <a:xfrm>
            <a:off x="3229553" y="1198439"/>
            <a:ext cx="12372226" cy="487313"/>
          </a:xfrm>
          <a:prstGeom prst="rect">
            <a:avLst/>
          </a:prstGeom>
        </p:spPr>
        <p:txBody>
          <a:bodyPr wrap="square" lIns="0" tIns="0" rIns="0" bIns="0" rtlCol="0" anchor="t">
            <a:spAutoFit/>
          </a:bodyPr>
          <a:lstStyle/>
          <a:p>
            <a:pPr>
              <a:lnSpc>
                <a:spcPts val="3774"/>
              </a:lnSpc>
            </a:pPr>
            <a:r>
              <a:rPr lang="en-US" sz="2696" b="1" dirty="0" err="1">
                <a:solidFill>
                  <a:srgbClr val="000000"/>
                </a:solidFill>
                <a:latin typeface="Open Sans"/>
              </a:rPr>
              <a:t>Kết</a:t>
            </a:r>
            <a:r>
              <a:rPr lang="en-US" sz="2696" b="1" dirty="0">
                <a:solidFill>
                  <a:srgbClr val="000000"/>
                </a:solidFill>
                <a:latin typeface="Open Sans"/>
              </a:rPr>
              <a:t> quả in </a:t>
            </a:r>
            <a:r>
              <a:rPr lang="en-US" sz="2696" b="1" dirty="0" err="1">
                <a:solidFill>
                  <a:srgbClr val="000000"/>
                </a:solidFill>
                <a:latin typeface="Open Sans"/>
              </a:rPr>
              <a:t>ra</a:t>
            </a:r>
            <a:r>
              <a:rPr lang="vi-VN" sz="2696" b="1" dirty="0">
                <a:solidFill>
                  <a:srgbClr val="000000"/>
                </a:solidFill>
                <a:latin typeface="Open Sans"/>
              </a:rPr>
              <a:t>: </a:t>
            </a:r>
            <a:r>
              <a:rPr lang="en-US" sz="2696" dirty="0" err="1">
                <a:solidFill>
                  <a:srgbClr val="000000"/>
                </a:solidFill>
                <a:latin typeface="Open Sans"/>
              </a:rPr>
              <a:t>Tất</a:t>
            </a:r>
            <a:r>
              <a:rPr lang="en-US" sz="2696" dirty="0">
                <a:solidFill>
                  <a:srgbClr val="000000"/>
                </a:solidFill>
                <a:latin typeface="Open Sans"/>
              </a:rPr>
              <a:t> cả </a:t>
            </a:r>
            <a:r>
              <a:rPr lang="en-US" sz="2696" dirty="0" err="1">
                <a:solidFill>
                  <a:srgbClr val="000000"/>
                </a:solidFill>
                <a:latin typeface="Open Sans"/>
              </a:rPr>
              <a:t>các</a:t>
            </a:r>
            <a:r>
              <a:rPr lang="en-US" sz="2696" dirty="0">
                <a:solidFill>
                  <a:srgbClr val="000000"/>
                </a:solidFill>
                <a:latin typeface="Open Sans"/>
              </a:rPr>
              <a:t> chỉ </a:t>
            </a:r>
            <a:r>
              <a:rPr lang="en-US" sz="2696" dirty="0" err="1">
                <a:solidFill>
                  <a:srgbClr val="000000"/>
                </a:solidFill>
                <a:latin typeface="Open Sans"/>
              </a:rPr>
              <a:t>sô</a:t>
            </a:r>
            <a:r>
              <a:rPr lang="en-US" sz="2696" dirty="0">
                <a:solidFill>
                  <a:srgbClr val="000000"/>
                </a:solidFill>
                <a:latin typeface="Open Sans"/>
              </a:rPr>
              <a:t>́ </a:t>
            </a:r>
            <a:r>
              <a:rPr lang="en-US" sz="2696" dirty="0" err="1">
                <a:solidFill>
                  <a:srgbClr val="000000"/>
                </a:solidFill>
                <a:latin typeface="Open Sans"/>
              </a:rPr>
              <a:t>khảo</a:t>
            </a:r>
            <a:r>
              <a:rPr lang="en-US" sz="2696" dirty="0">
                <a:solidFill>
                  <a:srgbClr val="000000"/>
                </a:solidFill>
                <a:latin typeface="Open Sans"/>
              </a:rPr>
              <a:t> </a:t>
            </a:r>
            <a:r>
              <a:rPr lang="en-US" sz="2696" dirty="0" err="1">
                <a:solidFill>
                  <a:srgbClr val="000000"/>
                </a:solidFill>
                <a:latin typeface="Open Sans"/>
              </a:rPr>
              <a:t>sát</a:t>
            </a:r>
            <a:r>
              <a:rPr lang="en-US" sz="2696" dirty="0">
                <a:solidFill>
                  <a:srgbClr val="000000"/>
                </a:solidFill>
                <a:latin typeface="Open Sans"/>
              </a:rPr>
              <a:t> </a:t>
            </a:r>
            <a:r>
              <a:rPr lang="en-US" sz="2696" dirty="0" err="1">
                <a:solidFill>
                  <a:srgbClr val="000000"/>
                </a:solidFill>
                <a:latin typeface="Open Sans"/>
              </a:rPr>
              <a:t>của</a:t>
            </a:r>
            <a:r>
              <a:rPr lang="en-US" sz="2696" dirty="0">
                <a:solidFill>
                  <a:srgbClr val="000000"/>
                </a:solidFill>
                <a:latin typeface="Open Sans"/>
              </a:rPr>
              <a:t> </a:t>
            </a:r>
            <a:r>
              <a:rPr lang="en-US" sz="2696" dirty="0" err="1">
                <a:solidFill>
                  <a:srgbClr val="000000"/>
                </a:solidFill>
                <a:latin typeface="Open Sans"/>
              </a:rPr>
              <a:t>tất</a:t>
            </a:r>
            <a:r>
              <a:rPr lang="en-US" sz="2696" dirty="0">
                <a:solidFill>
                  <a:srgbClr val="000000"/>
                </a:solidFill>
                <a:latin typeface="Open Sans"/>
              </a:rPr>
              <a:t> cả </a:t>
            </a:r>
            <a:r>
              <a:rPr lang="en-US" sz="2696" dirty="0" err="1">
                <a:solidFill>
                  <a:srgbClr val="000000"/>
                </a:solidFill>
                <a:latin typeface="Open Sans"/>
              </a:rPr>
              <a:t>các</a:t>
            </a:r>
            <a:r>
              <a:rPr lang="en-US" sz="2696" dirty="0">
                <a:solidFill>
                  <a:srgbClr val="000000"/>
                </a:solidFill>
                <a:latin typeface="Open Sans"/>
              </a:rPr>
              <a:t> </a:t>
            </a:r>
            <a:r>
              <a:rPr lang="en-US" sz="2696" dirty="0" err="1">
                <a:solidFill>
                  <a:srgbClr val="000000"/>
                </a:solidFill>
                <a:latin typeface="Open Sans"/>
              </a:rPr>
              <a:t>cột</a:t>
            </a:r>
            <a:r>
              <a:rPr lang="en-US" sz="2696" dirty="0">
                <a:solidFill>
                  <a:srgbClr val="000000"/>
                </a:solidFill>
                <a:latin typeface="Open Sans"/>
              </a:rPr>
              <a:t> </a:t>
            </a:r>
            <a:r>
              <a:rPr lang="en-US" sz="2696" dirty="0" err="1">
                <a:solidFill>
                  <a:srgbClr val="000000"/>
                </a:solidFill>
                <a:latin typeface="Open Sans"/>
              </a:rPr>
              <a:t>trong</a:t>
            </a:r>
            <a:r>
              <a:rPr lang="en-US" sz="2696" dirty="0">
                <a:solidFill>
                  <a:srgbClr val="000000"/>
                </a:solidFill>
                <a:latin typeface="Open Sans"/>
              </a:rPr>
              <a:t> </a:t>
            </a:r>
            <a:r>
              <a:rPr lang="en-US" sz="2696" dirty="0" err="1">
                <a:solidFill>
                  <a:srgbClr val="000000"/>
                </a:solidFill>
                <a:latin typeface="Open Sans"/>
              </a:rPr>
              <a:t>dataframe</a:t>
            </a:r>
            <a:endParaRPr lang="en-US" sz="2696" dirty="0">
              <a:solidFill>
                <a:srgbClr val="000000"/>
              </a:solidFill>
              <a:latin typeface="Open Sans"/>
            </a:endParaRPr>
          </a:p>
        </p:txBody>
      </p:sp>
      <p:sp>
        <p:nvSpPr>
          <p:cNvPr id="9" name="AutoShape 9"/>
          <p:cNvSpPr/>
          <p:nvPr/>
        </p:nvSpPr>
        <p:spPr>
          <a:xfrm>
            <a:off x="9415666" y="9563100"/>
            <a:ext cx="6492240" cy="0"/>
          </a:xfrm>
          <a:prstGeom prst="line">
            <a:avLst/>
          </a:prstGeom>
          <a:ln w="47625" cap="flat">
            <a:solidFill>
              <a:srgbClr val="FED01A"/>
            </a:solidFill>
            <a:prstDash val="solid"/>
            <a:headEnd type="none" w="sm" len="sm"/>
            <a:tailEnd type="none" w="sm" len="sm"/>
          </a:ln>
        </p:spPr>
      </p:sp>
      <p:sp>
        <p:nvSpPr>
          <p:cNvPr id="10" name="AutoShape 10"/>
          <p:cNvSpPr/>
          <p:nvPr/>
        </p:nvSpPr>
        <p:spPr>
          <a:xfrm>
            <a:off x="16617188" y="495300"/>
            <a:ext cx="1284224" cy="0"/>
          </a:xfrm>
          <a:prstGeom prst="line">
            <a:avLst/>
          </a:prstGeom>
          <a:ln w="85725" cap="flat">
            <a:solidFill>
              <a:srgbClr val="FED01A"/>
            </a:solidFill>
            <a:prstDash val="solid"/>
            <a:headEnd type="arrow" w="med" len="sm"/>
            <a:tailEnd type="arrow" w="med" len="sm"/>
          </a:ln>
        </p:spPr>
      </p:sp>
      <p:grpSp>
        <p:nvGrpSpPr>
          <p:cNvPr id="11" name="Group 11"/>
          <p:cNvGrpSpPr/>
          <p:nvPr/>
        </p:nvGrpSpPr>
        <p:grpSpPr>
          <a:xfrm>
            <a:off x="17259300" y="8173084"/>
            <a:ext cx="8651359" cy="2170432"/>
            <a:chOff x="0" y="0"/>
            <a:chExt cx="3156039" cy="791780"/>
          </a:xfrm>
        </p:grpSpPr>
        <p:sp>
          <p:nvSpPr>
            <p:cNvPr id="12" name="Freeform 12"/>
            <p:cNvSpPr/>
            <p:nvPr/>
          </p:nvSpPr>
          <p:spPr>
            <a:xfrm>
              <a:off x="0" y="0"/>
              <a:ext cx="3156039" cy="791780"/>
            </a:xfrm>
            <a:custGeom>
              <a:avLst/>
              <a:gdLst/>
              <a:ahLst/>
              <a:cxnLst/>
              <a:rect l="l" t="t" r="r" b="b"/>
              <a:pathLst>
                <a:path w="3156039" h="791780">
                  <a:moveTo>
                    <a:pt x="0" y="0"/>
                  </a:moveTo>
                  <a:lnTo>
                    <a:pt x="3156039" y="0"/>
                  </a:lnTo>
                  <a:lnTo>
                    <a:pt x="3156039" y="791780"/>
                  </a:lnTo>
                  <a:lnTo>
                    <a:pt x="0" y="791780"/>
                  </a:lnTo>
                  <a:close/>
                </a:path>
              </a:pathLst>
            </a:custGeom>
            <a:solidFill>
              <a:srgbClr val="FED01A"/>
            </a:solidFill>
          </p:spPr>
        </p:sp>
      </p:grpSp>
      <p:pic>
        <p:nvPicPr>
          <p:cNvPr id="4" name="Picture 3"/>
          <p:cNvPicPr>
            <a:picLocks noChangeAspect="1"/>
          </p:cNvPicPr>
          <p:nvPr/>
        </p:nvPicPr>
        <p:blipFill>
          <a:blip r:embed="rId2"/>
          <a:stretch>
            <a:fillRect/>
          </a:stretch>
        </p:blipFill>
        <p:spPr>
          <a:xfrm>
            <a:off x="4800600" y="2087116"/>
            <a:ext cx="7114443" cy="602945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Group 2"/>
          <p:cNvGrpSpPr/>
          <p:nvPr/>
        </p:nvGrpSpPr>
        <p:grpSpPr>
          <a:xfrm>
            <a:off x="0" y="7265533"/>
            <a:ext cx="5349390" cy="892918"/>
            <a:chOff x="0" y="0"/>
            <a:chExt cx="4743480" cy="791780"/>
          </a:xfrm>
        </p:grpSpPr>
        <p:sp>
          <p:nvSpPr>
            <p:cNvPr id="3" name="Freeform 3"/>
            <p:cNvSpPr/>
            <p:nvPr/>
          </p:nvSpPr>
          <p:spPr>
            <a:xfrm>
              <a:off x="0" y="0"/>
              <a:ext cx="4743480" cy="791780"/>
            </a:xfrm>
            <a:custGeom>
              <a:avLst/>
              <a:gdLst/>
              <a:ahLst/>
              <a:cxnLst/>
              <a:rect l="l" t="t" r="r" b="b"/>
              <a:pathLst>
                <a:path w="4743480" h="791780">
                  <a:moveTo>
                    <a:pt x="0" y="0"/>
                  </a:moveTo>
                  <a:lnTo>
                    <a:pt x="4743480" y="0"/>
                  </a:lnTo>
                  <a:lnTo>
                    <a:pt x="4743480" y="791780"/>
                  </a:lnTo>
                  <a:lnTo>
                    <a:pt x="0" y="791780"/>
                  </a:lnTo>
                  <a:close/>
                </a:path>
              </a:pathLst>
            </a:custGeom>
            <a:solidFill>
              <a:srgbClr val="FED01A"/>
            </a:solidFill>
          </p:spPr>
        </p:sp>
      </p:grpSp>
      <p:grpSp>
        <p:nvGrpSpPr>
          <p:cNvPr id="5" name="Group 5"/>
          <p:cNvGrpSpPr/>
          <p:nvPr/>
        </p:nvGrpSpPr>
        <p:grpSpPr>
          <a:xfrm>
            <a:off x="17259300" y="9394082"/>
            <a:ext cx="4163406" cy="892918"/>
            <a:chOff x="0" y="0"/>
            <a:chExt cx="3691829" cy="791780"/>
          </a:xfrm>
        </p:grpSpPr>
        <p:sp>
          <p:nvSpPr>
            <p:cNvPr id="6" name="Freeform 6"/>
            <p:cNvSpPr/>
            <p:nvPr/>
          </p:nvSpPr>
          <p:spPr>
            <a:xfrm>
              <a:off x="0" y="0"/>
              <a:ext cx="3691829" cy="791780"/>
            </a:xfrm>
            <a:custGeom>
              <a:avLst/>
              <a:gdLst/>
              <a:ahLst/>
              <a:cxnLst/>
              <a:rect l="l" t="t" r="r" b="b"/>
              <a:pathLst>
                <a:path w="3691829" h="791780">
                  <a:moveTo>
                    <a:pt x="0" y="0"/>
                  </a:moveTo>
                  <a:lnTo>
                    <a:pt x="3691829" y="0"/>
                  </a:lnTo>
                  <a:lnTo>
                    <a:pt x="3691829" y="791780"/>
                  </a:lnTo>
                  <a:lnTo>
                    <a:pt x="0" y="791780"/>
                  </a:lnTo>
                  <a:close/>
                </a:path>
              </a:pathLst>
            </a:custGeom>
            <a:solidFill>
              <a:srgbClr val="FED01A"/>
            </a:solidFill>
          </p:spPr>
        </p:sp>
      </p:grpSp>
      <p:sp>
        <p:nvSpPr>
          <p:cNvPr id="9" name="TextBox 9"/>
          <p:cNvSpPr txBox="1"/>
          <p:nvPr/>
        </p:nvSpPr>
        <p:spPr>
          <a:xfrm>
            <a:off x="1345620" y="6906537"/>
            <a:ext cx="5893379" cy="1269578"/>
          </a:xfrm>
          <a:prstGeom prst="rect">
            <a:avLst/>
          </a:prstGeom>
        </p:spPr>
        <p:txBody>
          <a:bodyPr wrap="square" lIns="0" tIns="0" rIns="0" bIns="0" rtlCol="0" anchor="t">
            <a:spAutoFit/>
          </a:bodyPr>
          <a:lstStyle/>
          <a:p>
            <a:pPr marL="0" marR="0" lvl="0" indent="0" algn="l" defTabSz="914400" rtl="0" eaLnBrk="1" fontAlgn="auto" latinLnBrk="0" hangingPunct="1">
              <a:lnSpc>
                <a:spcPts val="9900"/>
              </a:lnSpc>
              <a:spcBef>
                <a:spcPts val="0"/>
              </a:spcBef>
              <a:spcAft>
                <a:spcPts val="0"/>
              </a:spcAft>
              <a:buClrTx/>
              <a:buSzTx/>
              <a:buFontTx/>
              <a:buNone/>
              <a:tabLst/>
              <a:defRPr/>
            </a:pPr>
            <a:r>
              <a:rPr lang="en-US" sz="8761" dirty="0">
                <a:solidFill>
                  <a:srgbClr val="000000"/>
                </a:solidFill>
                <a:latin typeface="Roboto Bold"/>
              </a:rPr>
              <a:t>HEATMAP</a:t>
            </a:r>
            <a:endParaRPr kumimoji="0" lang="en-US" sz="8761" b="0" i="0" u="none" strike="noStrike" kern="1200" cap="none" spc="0" normalizeH="0" baseline="0" noProof="0" dirty="0">
              <a:ln>
                <a:noFill/>
              </a:ln>
              <a:solidFill>
                <a:srgbClr val="000000"/>
              </a:solidFill>
              <a:effectLst/>
              <a:uLnTx/>
              <a:uFillTx/>
              <a:latin typeface="Roboto Bold"/>
              <a:ea typeface="+mn-ea"/>
              <a:cs typeface="+mn-cs"/>
            </a:endParaRPr>
          </a:p>
        </p:txBody>
      </p:sp>
      <p:sp>
        <p:nvSpPr>
          <p:cNvPr id="12" name="TextBox 12"/>
          <p:cNvSpPr txBox="1"/>
          <p:nvPr/>
        </p:nvSpPr>
        <p:spPr>
          <a:xfrm>
            <a:off x="8839200" y="1869182"/>
            <a:ext cx="7916390" cy="5539978"/>
          </a:xfrm>
          <a:prstGeom prst="rect">
            <a:avLst/>
          </a:prstGeom>
        </p:spPr>
        <p:txBody>
          <a:bodyPr lIns="0" tIns="0" rIns="0" bIns="0" rtlCol="0" anchor="t">
            <a:spAutoFit/>
          </a:bodyPr>
          <a:lstStyle/>
          <a:p>
            <a:pPr lvl="0"/>
            <a:r>
              <a:rPr lang="vi-VN" sz="3600" dirty="0">
                <a:solidFill>
                  <a:srgbClr val="000000"/>
                </a:solidFill>
                <a:latin typeface="Open Sans Bold"/>
              </a:rPr>
              <a:t>SO SÁNH ĐỘ TƯƠNG QUAN GIỮA CÁC THUỘC TÍNH VÀ </a:t>
            </a:r>
            <a:r>
              <a:rPr lang="en-US" sz="3600" dirty="0">
                <a:solidFill>
                  <a:srgbClr val="000000"/>
                </a:solidFill>
                <a:latin typeface="Open Sans Bold"/>
              </a:rPr>
              <a:t>GIÁ CLOSE</a:t>
            </a:r>
          </a:p>
          <a:p>
            <a:pPr lvl="0"/>
            <a:endParaRPr lang="en-US" sz="3600" dirty="0">
              <a:solidFill>
                <a:srgbClr val="000000"/>
              </a:solidFill>
              <a:latin typeface="Open Sans Bold"/>
            </a:endParaRPr>
          </a:p>
          <a:p>
            <a:pPr lvl="0"/>
            <a:r>
              <a:rPr lang="en-US" sz="3600" dirty="0">
                <a:solidFill>
                  <a:srgbClr val="1F1F1F"/>
                </a:solidFill>
                <a:latin typeface="Open Sans" panose="020B0606030504020204" pitchFamily="34" charset="0"/>
                <a:ea typeface="Open Sans" panose="020B0606030504020204" pitchFamily="34" charset="0"/>
                <a:cs typeface="Open Sans" panose="020B0606030504020204" pitchFamily="34" charset="0"/>
              </a:rPr>
              <a:t>H</a:t>
            </a:r>
            <a:r>
              <a:rPr lang="vi-VN" sz="3600" dirty="0">
                <a:solidFill>
                  <a:srgbClr val="1F1F1F"/>
                </a:solidFill>
                <a:latin typeface="Open Sans" panose="020B0606030504020204" pitchFamily="34" charset="0"/>
                <a:ea typeface="Open Sans" panose="020B0606030504020204" pitchFamily="34" charset="0"/>
                <a:cs typeface="Open Sans" panose="020B0606030504020204" pitchFamily="34" charset="0"/>
              </a:rPr>
              <a:t>eatmap này cho thấy rằng </a:t>
            </a:r>
            <a:r>
              <a:rPr lang="en-US" sz="3600" dirty="0">
                <a:solidFill>
                  <a:srgbClr val="1F1F1F"/>
                </a:solidFill>
                <a:latin typeface="Open Sans" panose="020B0606030504020204" pitchFamily="34" charset="0"/>
                <a:ea typeface="Open Sans" panose="020B0606030504020204" pitchFamily="34" charset="0"/>
                <a:cs typeface="Open Sans" panose="020B0606030504020204" pitchFamily="34" charset="0"/>
              </a:rPr>
              <a:t>đặc trưng High và Low có độ tương quan cao so với giá Close với độ tương </a:t>
            </a:r>
            <a:r>
              <a:rPr lang="en-US" sz="3600" dirty="0" smtClean="0">
                <a:solidFill>
                  <a:srgbClr val="1F1F1F"/>
                </a:solidFill>
                <a:latin typeface="Open Sans" panose="020B0606030504020204" pitchFamily="34" charset="0"/>
                <a:ea typeface="Open Sans" panose="020B0606030504020204" pitchFamily="34" charset="0"/>
                <a:cs typeface="Open Sans" panose="020B0606030504020204" pitchFamily="34" charset="0"/>
              </a:rPr>
              <a:t>quan là 0.99744 và 0.998, </a:t>
            </a:r>
            <a:r>
              <a:rPr lang="en-US" sz="3600" dirty="0">
                <a:solidFill>
                  <a:srgbClr val="1F1F1F"/>
                </a:solidFill>
                <a:latin typeface="Open Sans" panose="020B0606030504020204" pitchFamily="34" charset="0"/>
                <a:ea typeface="Open Sans" panose="020B0606030504020204" pitchFamily="34" charset="0"/>
                <a:cs typeface="Open Sans" panose="020B0606030504020204" pitchFamily="34" charset="0"/>
              </a:rPr>
              <a:t>đặc trưng Open thấp hơn với </a:t>
            </a:r>
            <a:r>
              <a:rPr lang="en-US" sz="3600" dirty="0" smtClean="0">
                <a:solidFill>
                  <a:srgbClr val="1F1F1F"/>
                </a:solidFill>
                <a:latin typeface="Open Sans" panose="020B0606030504020204" pitchFamily="34" charset="0"/>
                <a:ea typeface="Open Sans" panose="020B0606030504020204" pitchFamily="34" charset="0"/>
                <a:cs typeface="Open Sans" panose="020B0606030504020204" pitchFamily="34" charset="0"/>
              </a:rPr>
              <a:t>0.99441</a:t>
            </a:r>
            <a:endParaRPr lang="en-US" sz="36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lvl="0"/>
            <a:endParaRPr kumimoji="0" lang="en-US" sz="3600" b="0" i="0" u="none" strike="noStrike" kern="1200" cap="none" spc="0" normalizeH="0" baseline="0" noProof="0" dirty="0">
              <a:ln>
                <a:noFill/>
              </a:ln>
              <a:solidFill>
                <a:srgbClr val="000000"/>
              </a:solidFill>
              <a:effectLst/>
              <a:uLnTx/>
              <a:uFillTx/>
              <a:latin typeface="Open Sans Bold"/>
              <a:ea typeface="+mn-ea"/>
              <a:cs typeface="+mn-cs"/>
            </a:endParaRPr>
          </a:p>
          <a:p>
            <a:pPr lvl="0"/>
            <a:endParaRPr kumimoji="0" lang="en-US" sz="3600" b="0" i="0" u="none" strike="noStrike" kern="1200" cap="none" spc="0" normalizeH="0" baseline="0" noProof="0" dirty="0">
              <a:ln>
                <a:noFill/>
              </a:ln>
              <a:solidFill>
                <a:srgbClr val="000000"/>
              </a:solidFill>
              <a:effectLst/>
              <a:uLnTx/>
              <a:uFillTx/>
              <a:latin typeface="Open Sans Bold"/>
              <a:ea typeface="+mn-ea"/>
              <a:cs typeface="+mn-cs"/>
            </a:endParaRPr>
          </a:p>
        </p:txBody>
      </p:sp>
      <p:pic>
        <p:nvPicPr>
          <p:cNvPr id="4" name="Picture 3"/>
          <p:cNvPicPr>
            <a:picLocks noChangeAspect="1"/>
          </p:cNvPicPr>
          <p:nvPr/>
        </p:nvPicPr>
        <p:blipFill>
          <a:blip r:embed="rId2"/>
          <a:stretch>
            <a:fillRect/>
          </a:stretch>
        </p:blipFill>
        <p:spPr>
          <a:xfrm>
            <a:off x="792944" y="1409700"/>
            <a:ext cx="6410196" cy="5257800"/>
          </a:xfrm>
          <a:prstGeom prst="rect">
            <a:avLst/>
          </a:prstGeom>
        </p:spPr>
      </p:pic>
    </p:spTree>
    <p:extLst>
      <p:ext uri="{BB962C8B-B14F-4D97-AF65-F5344CB8AC3E}">
        <p14:creationId xmlns:p14="http://schemas.microsoft.com/office/powerpoint/2010/main" val="118770480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horizont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Group 2"/>
          <p:cNvGrpSpPr/>
          <p:nvPr/>
        </p:nvGrpSpPr>
        <p:grpSpPr>
          <a:xfrm>
            <a:off x="0" y="8116568"/>
            <a:ext cx="7651851" cy="2170432"/>
            <a:chOff x="0" y="0"/>
            <a:chExt cx="2791416" cy="791780"/>
          </a:xfrm>
        </p:grpSpPr>
        <p:sp>
          <p:nvSpPr>
            <p:cNvPr id="3" name="Freeform 3"/>
            <p:cNvSpPr/>
            <p:nvPr/>
          </p:nvSpPr>
          <p:spPr>
            <a:xfrm>
              <a:off x="0" y="0"/>
              <a:ext cx="2791416" cy="791780"/>
            </a:xfrm>
            <a:custGeom>
              <a:avLst/>
              <a:gdLst/>
              <a:ahLst/>
              <a:cxnLst/>
              <a:rect l="l" t="t" r="r" b="b"/>
              <a:pathLst>
                <a:path w="2791416" h="791780">
                  <a:moveTo>
                    <a:pt x="0" y="0"/>
                  </a:moveTo>
                  <a:lnTo>
                    <a:pt x="2791416" y="0"/>
                  </a:lnTo>
                  <a:lnTo>
                    <a:pt x="2791416" y="791780"/>
                  </a:lnTo>
                  <a:lnTo>
                    <a:pt x="0" y="791780"/>
                  </a:lnTo>
                  <a:close/>
                </a:path>
              </a:pathLst>
            </a:custGeom>
            <a:solidFill>
              <a:srgbClr val="FED01A"/>
            </a:solidFill>
          </p:spPr>
        </p:sp>
      </p:grpSp>
      <p:sp>
        <p:nvSpPr>
          <p:cNvPr id="7" name="TextBox 7"/>
          <p:cNvSpPr txBox="1"/>
          <p:nvPr/>
        </p:nvSpPr>
        <p:spPr>
          <a:xfrm>
            <a:off x="5943600" y="693230"/>
            <a:ext cx="10066777" cy="1106585"/>
          </a:xfrm>
          <a:prstGeom prst="rect">
            <a:avLst/>
          </a:prstGeom>
        </p:spPr>
        <p:txBody>
          <a:bodyPr wrap="square" lIns="0" tIns="0" rIns="0" bIns="0" rtlCol="0" anchor="t">
            <a:spAutoFit/>
          </a:bodyPr>
          <a:lstStyle/>
          <a:p>
            <a:pPr>
              <a:lnSpc>
                <a:spcPts val="4419"/>
              </a:lnSpc>
            </a:pPr>
            <a:r>
              <a:rPr lang="en-US" sz="3600" dirty="0" err="1">
                <a:solidFill>
                  <a:srgbClr val="FED01A"/>
                </a:solidFill>
                <a:latin typeface="Open Sans Bold"/>
              </a:rPr>
              <a:t>Ve</a:t>
            </a:r>
            <a:r>
              <a:rPr lang="en-US" sz="3600" dirty="0">
                <a:solidFill>
                  <a:srgbClr val="FED01A"/>
                </a:solidFill>
                <a:latin typeface="Open Sans Bold"/>
              </a:rPr>
              <a:t>̃ </a:t>
            </a:r>
            <a:r>
              <a:rPr lang="en-US" sz="3600" dirty="0" err="1">
                <a:solidFill>
                  <a:srgbClr val="FED01A"/>
                </a:solidFill>
                <a:latin typeface="Open Sans Bold"/>
              </a:rPr>
              <a:t>biểu</a:t>
            </a:r>
            <a:r>
              <a:rPr lang="en-US" sz="3600" dirty="0">
                <a:solidFill>
                  <a:srgbClr val="FED01A"/>
                </a:solidFill>
                <a:latin typeface="Open Sans Bold"/>
              </a:rPr>
              <a:t> </a:t>
            </a:r>
            <a:r>
              <a:rPr lang="en-US" sz="3600" dirty="0" err="1">
                <a:solidFill>
                  <a:srgbClr val="FED01A"/>
                </a:solidFill>
                <a:latin typeface="Open Sans Bold"/>
              </a:rPr>
              <a:t>đô</a:t>
            </a:r>
            <a:r>
              <a:rPr lang="en-US" sz="3600" dirty="0">
                <a:solidFill>
                  <a:srgbClr val="FED01A"/>
                </a:solidFill>
                <a:latin typeface="Open Sans Bold"/>
              </a:rPr>
              <a:t>̀ </a:t>
            </a:r>
            <a:r>
              <a:rPr lang="en-US" sz="3600" dirty="0" err="1">
                <a:solidFill>
                  <a:srgbClr val="FED01A"/>
                </a:solidFill>
                <a:latin typeface="Open Sans Bold"/>
              </a:rPr>
              <a:t>phân</a:t>
            </a:r>
            <a:r>
              <a:rPr lang="en-US" sz="3600" dirty="0">
                <a:solidFill>
                  <a:srgbClr val="FED01A"/>
                </a:solidFill>
                <a:latin typeface="Open Sans Bold"/>
              </a:rPr>
              <a:t> </a:t>
            </a:r>
            <a:r>
              <a:rPr lang="en-US" sz="3600" dirty="0" err="1">
                <a:solidFill>
                  <a:srgbClr val="FED01A"/>
                </a:solidFill>
                <a:latin typeface="Open Sans Bold"/>
              </a:rPr>
              <a:t>tích</a:t>
            </a:r>
            <a:r>
              <a:rPr lang="en-US" sz="3600" dirty="0">
                <a:solidFill>
                  <a:srgbClr val="FED01A"/>
                </a:solidFill>
                <a:latin typeface="Open Sans Bold"/>
              </a:rPr>
              <a:t> </a:t>
            </a:r>
            <a:r>
              <a:rPr lang="en-US" sz="3600" dirty="0" err="1">
                <a:solidFill>
                  <a:srgbClr val="FED01A"/>
                </a:solidFill>
                <a:latin typeface="Open Sans Bold"/>
              </a:rPr>
              <a:t>đô</a:t>
            </a:r>
            <a:r>
              <a:rPr lang="en-US" sz="3600" dirty="0">
                <a:solidFill>
                  <a:srgbClr val="FED01A"/>
                </a:solidFill>
                <a:latin typeface="Open Sans Bold"/>
              </a:rPr>
              <a:t>̣ </a:t>
            </a:r>
            <a:r>
              <a:rPr lang="en-US" sz="3600" dirty="0" err="1">
                <a:solidFill>
                  <a:srgbClr val="FED01A"/>
                </a:solidFill>
                <a:latin typeface="Open Sans Bold"/>
              </a:rPr>
              <a:t>tương</a:t>
            </a:r>
            <a:r>
              <a:rPr lang="en-US" sz="3600" dirty="0">
                <a:solidFill>
                  <a:srgbClr val="FED01A"/>
                </a:solidFill>
                <a:latin typeface="Open Sans Bold"/>
              </a:rPr>
              <a:t> </a:t>
            </a:r>
            <a:r>
              <a:rPr lang="en-US" sz="3600" dirty="0" err="1">
                <a:solidFill>
                  <a:srgbClr val="FED01A"/>
                </a:solidFill>
                <a:latin typeface="Open Sans Bold"/>
              </a:rPr>
              <a:t>quan</a:t>
            </a:r>
            <a:r>
              <a:rPr lang="en-US" sz="3600" dirty="0">
                <a:solidFill>
                  <a:srgbClr val="FED01A"/>
                </a:solidFill>
                <a:latin typeface="Open Sans Bold"/>
              </a:rPr>
              <a:t> </a:t>
            </a:r>
            <a:r>
              <a:rPr lang="en-US" sz="3600" dirty="0" err="1">
                <a:solidFill>
                  <a:srgbClr val="FED01A"/>
                </a:solidFill>
                <a:latin typeface="Open Sans Bold"/>
              </a:rPr>
              <a:t>giữa</a:t>
            </a:r>
            <a:r>
              <a:rPr lang="en-US" sz="3600" dirty="0">
                <a:solidFill>
                  <a:srgbClr val="FED01A"/>
                </a:solidFill>
                <a:latin typeface="Open Sans Bold"/>
              </a:rPr>
              <a:t> </a:t>
            </a:r>
            <a:r>
              <a:rPr lang="en-US" sz="3600" dirty="0" err="1">
                <a:solidFill>
                  <a:srgbClr val="FED01A"/>
                </a:solidFill>
                <a:latin typeface="Open Sans Bold"/>
              </a:rPr>
              <a:t>thuộc</a:t>
            </a:r>
            <a:r>
              <a:rPr lang="en-US" sz="3600" dirty="0">
                <a:solidFill>
                  <a:srgbClr val="FED01A"/>
                </a:solidFill>
                <a:latin typeface="Open Sans Bold"/>
              </a:rPr>
              <a:t> </a:t>
            </a:r>
            <a:r>
              <a:rPr lang="en-US" sz="3600" dirty="0" err="1">
                <a:solidFill>
                  <a:srgbClr val="FED01A"/>
                </a:solidFill>
                <a:latin typeface="Open Sans Bold"/>
              </a:rPr>
              <a:t>tính</a:t>
            </a:r>
            <a:r>
              <a:rPr lang="en-US" sz="3600" dirty="0">
                <a:solidFill>
                  <a:srgbClr val="FED01A"/>
                </a:solidFill>
                <a:latin typeface="Open Sans Bold"/>
              </a:rPr>
              <a:t> (feature) so </a:t>
            </a:r>
            <a:r>
              <a:rPr lang="en-US" sz="3600" dirty="0" err="1">
                <a:solidFill>
                  <a:srgbClr val="FED01A"/>
                </a:solidFill>
                <a:latin typeface="Open Sans Bold"/>
              </a:rPr>
              <a:t>với</a:t>
            </a:r>
            <a:r>
              <a:rPr lang="en-US" sz="3600" dirty="0">
                <a:solidFill>
                  <a:srgbClr val="FED01A"/>
                </a:solidFill>
                <a:latin typeface="Open Sans Bold"/>
              </a:rPr>
              <a:t> </a:t>
            </a:r>
            <a:r>
              <a:rPr lang="en-US" sz="3600" dirty="0" err="1">
                <a:solidFill>
                  <a:srgbClr val="FED01A"/>
                </a:solidFill>
                <a:latin typeface="Open Sans Bold"/>
              </a:rPr>
              <a:t>gia</a:t>
            </a:r>
            <a:r>
              <a:rPr lang="en-US" sz="3600">
                <a:solidFill>
                  <a:srgbClr val="FED01A"/>
                </a:solidFill>
                <a:latin typeface="Open Sans Bold"/>
              </a:rPr>
              <a:t>́ Close)</a:t>
            </a:r>
            <a:endParaRPr lang="en-US" sz="3600" dirty="0">
              <a:solidFill>
                <a:srgbClr val="FED01A"/>
              </a:solidFill>
              <a:latin typeface="Open Sans Bold"/>
            </a:endParaRPr>
          </a:p>
        </p:txBody>
      </p:sp>
      <p:grpSp>
        <p:nvGrpSpPr>
          <p:cNvPr id="9" name="Group 9"/>
          <p:cNvGrpSpPr/>
          <p:nvPr/>
        </p:nvGrpSpPr>
        <p:grpSpPr>
          <a:xfrm>
            <a:off x="17239389" y="8161538"/>
            <a:ext cx="8651359" cy="2170432"/>
            <a:chOff x="0" y="0"/>
            <a:chExt cx="3156039" cy="791780"/>
          </a:xfrm>
        </p:grpSpPr>
        <p:sp>
          <p:nvSpPr>
            <p:cNvPr id="10" name="Freeform 10"/>
            <p:cNvSpPr/>
            <p:nvPr/>
          </p:nvSpPr>
          <p:spPr>
            <a:xfrm>
              <a:off x="0" y="0"/>
              <a:ext cx="3156039" cy="791780"/>
            </a:xfrm>
            <a:custGeom>
              <a:avLst/>
              <a:gdLst/>
              <a:ahLst/>
              <a:cxnLst/>
              <a:rect l="l" t="t" r="r" b="b"/>
              <a:pathLst>
                <a:path w="3156039" h="791780">
                  <a:moveTo>
                    <a:pt x="0" y="0"/>
                  </a:moveTo>
                  <a:lnTo>
                    <a:pt x="3156039" y="0"/>
                  </a:lnTo>
                  <a:lnTo>
                    <a:pt x="3156039" y="791780"/>
                  </a:lnTo>
                  <a:lnTo>
                    <a:pt x="0" y="791780"/>
                  </a:lnTo>
                  <a:close/>
                </a:path>
              </a:pathLst>
            </a:custGeom>
            <a:solidFill>
              <a:srgbClr val="FED01A"/>
            </a:solidFill>
          </p:spPr>
        </p:sp>
      </p:grpSp>
      <p:sp>
        <p:nvSpPr>
          <p:cNvPr id="11" name="AutoShape 11"/>
          <p:cNvSpPr/>
          <p:nvPr/>
        </p:nvSpPr>
        <p:spPr>
          <a:xfrm>
            <a:off x="16543777" y="1028700"/>
            <a:ext cx="1284224" cy="0"/>
          </a:xfrm>
          <a:prstGeom prst="line">
            <a:avLst/>
          </a:prstGeom>
          <a:ln w="85725" cap="flat">
            <a:solidFill>
              <a:srgbClr val="FED01A"/>
            </a:solidFill>
            <a:prstDash val="solid"/>
            <a:headEnd type="arrow" w="med" len="sm"/>
            <a:tailEnd type="arrow" w="med" len="sm"/>
          </a:ln>
        </p:spPr>
      </p:sp>
      <p:sp>
        <p:nvSpPr>
          <p:cNvPr id="12" name="AutoShape 12"/>
          <p:cNvSpPr/>
          <p:nvPr/>
        </p:nvSpPr>
        <p:spPr>
          <a:xfrm>
            <a:off x="8815941" y="8068943"/>
            <a:ext cx="6492240" cy="0"/>
          </a:xfrm>
          <a:prstGeom prst="line">
            <a:avLst/>
          </a:prstGeom>
          <a:ln w="47625" cap="flat">
            <a:solidFill>
              <a:srgbClr val="FED01A"/>
            </a:solidFill>
            <a:prstDash val="solid"/>
            <a:headEnd type="none" w="sm" len="sm"/>
            <a:tailEnd type="none" w="sm" len="sm"/>
          </a:ln>
        </p:spPr>
      </p:sp>
      <p:sp>
        <p:nvSpPr>
          <p:cNvPr id="13" name="TextBox 8">
            <a:extLst>
              <a:ext uri="{FF2B5EF4-FFF2-40B4-BE49-F238E27FC236}">
                <a16:creationId xmlns:a16="http://schemas.microsoft.com/office/drawing/2014/main" id="{C4AD1B0F-341A-7B40-85FF-BCD672F9DEE5}"/>
              </a:ext>
            </a:extLst>
          </p:cNvPr>
          <p:cNvSpPr txBox="1"/>
          <p:nvPr/>
        </p:nvSpPr>
        <p:spPr>
          <a:xfrm>
            <a:off x="10018428" y="2974396"/>
            <a:ext cx="7583772" cy="2769989"/>
          </a:xfrm>
          <a:prstGeom prst="rect">
            <a:avLst/>
          </a:prstGeom>
        </p:spPr>
        <p:txBody>
          <a:bodyPr wrap="square" lIns="0" tIns="0" rIns="0" bIns="0" rtlCol="0" anchor="t">
            <a:spAutoFit/>
          </a:bodyPr>
          <a:lstStyle/>
          <a:p>
            <a:r>
              <a:rPr lang="en-US" sz="3600" b="1" dirty="0">
                <a:solidFill>
                  <a:srgbClr val="000000"/>
                </a:solidFill>
                <a:latin typeface="Open Sans"/>
              </a:rPr>
              <a:t>Cách vẽ: </a:t>
            </a:r>
            <a:r>
              <a:rPr lang="en-US" sz="3600" dirty="0">
                <a:solidFill>
                  <a:srgbClr val="000000"/>
                </a:solidFill>
                <a:latin typeface="Open Sans"/>
              </a:rPr>
              <a:t>Tôi đã sử dụng thư viện matplotlib.pyplot và seaborn cùng vòng lặp </a:t>
            </a:r>
            <a:r>
              <a:rPr lang="en-US" sz="3600" dirty="0" smtClean="0">
                <a:solidFill>
                  <a:srgbClr val="000000"/>
                </a:solidFill>
                <a:latin typeface="Open Sans"/>
              </a:rPr>
              <a:t>để vẽ biểu đồ scatter biểu diễn </a:t>
            </a:r>
            <a:r>
              <a:rPr lang="en-US" sz="3600" dirty="0">
                <a:solidFill>
                  <a:srgbClr val="000000"/>
                </a:solidFill>
                <a:latin typeface="Open Sans"/>
              </a:rPr>
              <a:t>độ tương quan của từng đặc trưng đến giá </a:t>
            </a:r>
            <a:r>
              <a:rPr lang="en-US" sz="3600" dirty="0" smtClean="0">
                <a:solidFill>
                  <a:srgbClr val="000000"/>
                </a:solidFill>
                <a:latin typeface="Open Sans"/>
              </a:rPr>
              <a:t>Close.</a:t>
            </a:r>
            <a:endParaRPr lang="en-US" sz="3600" dirty="0">
              <a:solidFill>
                <a:srgbClr val="000000"/>
              </a:solidFill>
              <a:latin typeface="Open Sans"/>
            </a:endParaRPr>
          </a:p>
        </p:txBody>
      </p:sp>
      <p:pic>
        <p:nvPicPr>
          <p:cNvPr id="4" name="Picture 3"/>
          <p:cNvPicPr>
            <a:picLocks noChangeAspect="1"/>
          </p:cNvPicPr>
          <p:nvPr/>
        </p:nvPicPr>
        <p:blipFill>
          <a:blip r:embed="rId2"/>
          <a:stretch>
            <a:fillRect/>
          </a:stretch>
        </p:blipFill>
        <p:spPr>
          <a:xfrm>
            <a:off x="1510551" y="1268279"/>
            <a:ext cx="4318925" cy="3419149"/>
          </a:xfrm>
          <a:prstGeom prst="rect">
            <a:avLst/>
          </a:prstGeom>
        </p:spPr>
      </p:pic>
      <p:pic>
        <p:nvPicPr>
          <p:cNvPr id="6" name="Picture 5"/>
          <p:cNvPicPr>
            <a:picLocks noChangeAspect="1"/>
          </p:cNvPicPr>
          <p:nvPr/>
        </p:nvPicPr>
        <p:blipFill>
          <a:blip r:embed="rId3"/>
          <a:stretch>
            <a:fillRect/>
          </a:stretch>
        </p:blipFill>
        <p:spPr>
          <a:xfrm>
            <a:off x="0" y="4677437"/>
            <a:ext cx="4344166" cy="3439131"/>
          </a:xfrm>
          <a:prstGeom prst="rect">
            <a:avLst/>
          </a:prstGeom>
        </p:spPr>
      </p:pic>
      <p:pic>
        <p:nvPicPr>
          <p:cNvPr id="8" name="Picture 7"/>
          <p:cNvPicPr>
            <a:picLocks noChangeAspect="1"/>
          </p:cNvPicPr>
          <p:nvPr/>
        </p:nvPicPr>
        <p:blipFill>
          <a:blip r:embed="rId4"/>
          <a:stretch>
            <a:fillRect/>
          </a:stretch>
        </p:blipFill>
        <p:spPr>
          <a:xfrm>
            <a:off x="4344167" y="4656080"/>
            <a:ext cx="4357650" cy="346048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circle(in)">
                                      <p:cBhvr>
                                        <p:cTn id="14"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Group 2"/>
          <p:cNvGrpSpPr/>
          <p:nvPr/>
        </p:nvGrpSpPr>
        <p:grpSpPr>
          <a:xfrm>
            <a:off x="0" y="8116568"/>
            <a:ext cx="7651851" cy="2170432"/>
            <a:chOff x="0" y="0"/>
            <a:chExt cx="2791416" cy="791780"/>
          </a:xfrm>
        </p:grpSpPr>
        <p:sp>
          <p:nvSpPr>
            <p:cNvPr id="3" name="Freeform 3"/>
            <p:cNvSpPr/>
            <p:nvPr/>
          </p:nvSpPr>
          <p:spPr>
            <a:xfrm>
              <a:off x="0" y="0"/>
              <a:ext cx="2791416" cy="791780"/>
            </a:xfrm>
            <a:custGeom>
              <a:avLst/>
              <a:gdLst/>
              <a:ahLst/>
              <a:cxnLst/>
              <a:rect l="l" t="t" r="r" b="b"/>
              <a:pathLst>
                <a:path w="2791416" h="791780">
                  <a:moveTo>
                    <a:pt x="0" y="0"/>
                  </a:moveTo>
                  <a:lnTo>
                    <a:pt x="2791416" y="0"/>
                  </a:lnTo>
                  <a:lnTo>
                    <a:pt x="2791416" y="791780"/>
                  </a:lnTo>
                  <a:lnTo>
                    <a:pt x="0" y="791780"/>
                  </a:lnTo>
                  <a:close/>
                </a:path>
              </a:pathLst>
            </a:custGeom>
            <a:solidFill>
              <a:srgbClr val="FED01A"/>
            </a:solidFill>
          </p:spPr>
        </p:sp>
      </p:grpSp>
      <p:sp>
        <p:nvSpPr>
          <p:cNvPr id="7" name="TextBox 7"/>
          <p:cNvSpPr txBox="1"/>
          <p:nvPr/>
        </p:nvSpPr>
        <p:spPr>
          <a:xfrm>
            <a:off x="8803889" y="706440"/>
            <a:ext cx="6969511" cy="1093376"/>
          </a:xfrm>
          <a:prstGeom prst="rect">
            <a:avLst/>
          </a:prstGeom>
        </p:spPr>
        <p:txBody>
          <a:bodyPr wrap="square" lIns="0" tIns="0" rIns="0" bIns="0" rtlCol="0" anchor="t">
            <a:spAutoFit/>
          </a:bodyPr>
          <a:lstStyle/>
          <a:p>
            <a:pPr marL="0" marR="0" lvl="0" indent="0" algn="l" defTabSz="914400" rtl="0" eaLnBrk="1" fontAlgn="auto" latinLnBrk="0" hangingPunct="1">
              <a:lnSpc>
                <a:spcPts val="4419"/>
              </a:lnSpc>
              <a:spcBef>
                <a:spcPts val="0"/>
              </a:spcBef>
              <a:spcAft>
                <a:spcPts val="0"/>
              </a:spcAft>
              <a:buClrTx/>
              <a:buSzTx/>
              <a:buFontTx/>
              <a:buNone/>
              <a:tabLst/>
              <a:defRPr/>
            </a:pPr>
            <a:r>
              <a:rPr kumimoji="0" lang="en-US" sz="3200" b="0" i="0" u="none" strike="noStrike" kern="1200" cap="none" spc="0" normalizeH="0" baseline="0" noProof="0" dirty="0" err="1">
                <a:ln>
                  <a:noFill/>
                </a:ln>
                <a:solidFill>
                  <a:srgbClr val="FED01A"/>
                </a:solidFill>
                <a:effectLst/>
                <a:uLnTx/>
                <a:uFillTx/>
                <a:latin typeface="Open Sans Bold"/>
                <a:ea typeface="+mn-ea"/>
                <a:cs typeface="+mn-cs"/>
              </a:rPr>
              <a:t>Dư</a:t>
            </a:r>
            <a:r>
              <a:rPr kumimoji="0" lang="en-US" sz="3200" b="0" i="0" u="none" strike="noStrike" kern="1200" cap="none" spc="0" normalizeH="0" baseline="0" noProof="0" dirty="0">
                <a:ln>
                  <a:noFill/>
                </a:ln>
                <a:solidFill>
                  <a:srgbClr val="FED01A"/>
                </a:solidFill>
                <a:effectLst/>
                <a:uLnTx/>
                <a:uFillTx/>
                <a:latin typeface="Open Sans Bold"/>
                <a:ea typeface="+mn-ea"/>
                <a:cs typeface="+mn-cs"/>
              </a:rPr>
              <a:t>̣ </a:t>
            </a:r>
            <a:r>
              <a:rPr kumimoji="0" lang="en-US" sz="3200" b="0" i="0" u="none" strike="noStrike" kern="1200" cap="none" spc="0" normalizeH="0" baseline="0" noProof="0" dirty="0" err="1">
                <a:ln>
                  <a:noFill/>
                </a:ln>
                <a:solidFill>
                  <a:srgbClr val="FED01A"/>
                </a:solidFill>
                <a:effectLst/>
                <a:uLnTx/>
                <a:uFillTx/>
                <a:latin typeface="Open Sans Bold"/>
                <a:ea typeface="+mn-ea"/>
                <a:cs typeface="+mn-cs"/>
              </a:rPr>
              <a:t>đoán</a:t>
            </a:r>
            <a:r>
              <a:rPr kumimoji="0" lang="en-US" sz="3200" b="0" i="0" u="none" strike="noStrike" kern="1200" cap="none" spc="0" normalizeH="0" baseline="0" noProof="0" dirty="0">
                <a:ln>
                  <a:noFill/>
                </a:ln>
                <a:solidFill>
                  <a:srgbClr val="FED01A"/>
                </a:solidFill>
                <a:effectLst/>
                <a:uLnTx/>
                <a:uFillTx/>
                <a:latin typeface="Open Sans Bold"/>
                <a:ea typeface="+mn-ea"/>
                <a:cs typeface="+mn-cs"/>
              </a:rPr>
              <a:t> </a:t>
            </a:r>
            <a:r>
              <a:rPr kumimoji="0" lang="en-US" sz="3200" b="0" i="0" u="none" strike="noStrike" kern="1200" cap="none" spc="0" normalizeH="0" baseline="0" noProof="0" dirty="0" err="1">
                <a:ln>
                  <a:noFill/>
                </a:ln>
                <a:solidFill>
                  <a:srgbClr val="FED01A"/>
                </a:solidFill>
                <a:effectLst/>
                <a:uLnTx/>
                <a:uFillTx/>
                <a:latin typeface="Open Sans Bold"/>
                <a:ea typeface="+mn-ea"/>
                <a:cs typeface="+mn-cs"/>
              </a:rPr>
              <a:t>gia</a:t>
            </a:r>
            <a:r>
              <a:rPr kumimoji="0" lang="en-US" sz="3200" b="0" i="0" u="none" strike="noStrike" kern="1200" cap="none" spc="0" normalizeH="0" baseline="0" noProof="0" dirty="0">
                <a:ln>
                  <a:noFill/>
                </a:ln>
                <a:solidFill>
                  <a:srgbClr val="FED01A"/>
                </a:solidFill>
                <a:effectLst/>
                <a:uLnTx/>
                <a:uFillTx/>
                <a:latin typeface="Open Sans Bold"/>
                <a:ea typeface="+mn-ea"/>
                <a:cs typeface="+mn-cs"/>
              </a:rPr>
              <a:t>́ </a:t>
            </a:r>
            <a:r>
              <a:rPr kumimoji="0" lang="en-US" sz="3200" b="0" i="0" u="none" strike="noStrike" kern="1200" cap="none" spc="0" normalizeH="0" baseline="0" noProof="0" dirty="0" err="1">
                <a:ln>
                  <a:noFill/>
                </a:ln>
                <a:solidFill>
                  <a:srgbClr val="FED01A"/>
                </a:solidFill>
                <a:effectLst/>
                <a:uLnTx/>
                <a:uFillTx/>
                <a:latin typeface="Open Sans Bold"/>
                <a:ea typeface="+mn-ea"/>
                <a:cs typeface="+mn-cs"/>
              </a:rPr>
              <a:t>chứng</a:t>
            </a:r>
            <a:r>
              <a:rPr kumimoji="0" lang="en-US" sz="3200" b="0" i="0" u="none" strike="noStrike" kern="1200" cap="none" spc="0" normalizeH="0" baseline="0" noProof="0" dirty="0">
                <a:ln>
                  <a:noFill/>
                </a:ln>
                <a:solidFill>
                  <a:srgbClr val="FED01A"/>
                </a:solidFill>
                <a:effectLst/>
                <a:uLnTx/>
                <a:uFillTx/>
                <a:latin typeface="Open Sans Bold"/>
                <a:ea typeface="+mn-ea"/>
                <a:cs typeface="+mn-cs"/>
              </a:rPr>
              <a:t> </a:t>
            </a:r>
            <a:r>
              <a:rPr kumimoji="0" lang="en-US" sz="3200" b="0" i="0" u="none" strike="noStrike" kern="1200" cap="none" spc="0" normalizeH="0" baseline="0" noProof="0" dirty="0" err="1">
                <a:ln>
                  <a:noFill/>
                </a:ln>
                <a:solidFill>
                  <a:srgbClr val="FED01A"/>
                </a:solidFill>
                <a:effectLst/>
                <a:uLnTx/>
                <a:uFillTx/>
                <a:latin typeface="Open Sans Bold"/>
                <a:ea typeface="+mn-ea"/>
                <a:cs typeface="+mn-cs"/>
              </a:rPr>
              <a:t>khoán</a:t>
            </a:r>
            <a:r>
              <a:rPr kumimoji="0" lang="en-US" sz="3200" b="0" i="0" u="none" strike="noStrike" kern="1200" cap="none" spc="0" normalizeH="0" baseline="0" noProof="0" dirty="0">
                <a:ln>
                  <a:noFill/>
                </a:ln>
                <a:solidFill>
                  <a:srgbClr val="FED01A"/>
                </a:solidFill>
                <a:effectLst/>
                <a:uLnTx/>
                <a:uFillTx/>
                <a:latin typeface="Open Sans Bold"/>
                <a:ea typeface="+mn-ea"/>
                <a:cs typeface="+mn-cs"/>
              </a:rPr>
              <a:t> </a:t>
            </a:r>
            <a:r>
              <a:rPr kumimoji="0" lang="en-US" sz="3200" b="0" i="0" u="none" strike="noStrike" kern="1200" cap="none" spc="0" normalizeH="0" baseline="0" noProof="0" dirty="0" err="1">
                <a:ln>
                  <a:noFill/>
                </a:ln>
                <a:solidFill>
                  <a:srgbClr val="FED01A"/>
                </a:solidFill>
                <a:effectLst/>
                <a:uLnTx/>
                <a:uFillTx/>
                <a:latin typeface="Open Sans Bold"/>
                <a:ea typeface="+mn-ea"/>
                <a:cs typeface="+mn-cs"/>
              </a:rPr>
              <a:t>trong</a:t>
            </a:r>
            <a:r>
              <a:rPr kumimoji="0" lang="en-US" sz="3200" b="0" i="0" u="none" strike="noStrike" kern="1200" cap="none" spc="0" normalizeH="0" baseline="0" noProof="0" dirty="0">
                <a:ln>
                  <a:noFill/>
                </a:ln>
                <a:solidFill>
                  <a:srgbClr val="FED01A"/>
                </a:solidFill>
                <a:effectLst/>
                <a:uLnTx/>
                <a:uFillTx/>
                <a:latin typeface="Open Sans Bold"/>
                <a:ea typeface="+mn-ea"/>
                <a:cs typeface="+mn-cs"/>
              </a:rPr>
              <a:t> </a:t>
            </a:r>
            <a:r>
              <a:rPr kumimoji="0" lang="en-US" sz="3200" b="0" i="0" u="none" strike="noStrike" kern="1200" cap="none" spc="0" normalizeH="0" baseline="0" noProof="0" dirty="0" err="1">
                <a:ln>
                  <a:noFill/>
                </a:ln>
                <a:solidFill>
                  <a:srgbClr val="FED01A"/>
                </a:solidFill>
                <a:effectLst/>
                <a:uLnTx/>
                <a:uFillTx/>
                <a:latin typeface="Open Sans Bold"/>
                <a:ea typeface="+mn-ea"/>
                <a:cs typeface="+mn-cs"/>
              </a:rPr>
              <a:t>khoảng</a:t>
            </a:r>
            <a:r>
              <a:rPr kumimoji="0" lang="en-US" sz="3200" b="0" i="0" u="none" strike="noStrike" kern="1200" cap="none" spc="0" normalizeH="0" baseline="0" noProof="0" dirty="0">
                <a:ln>
                  <a:noFill/>
                </a:ln>
                <a:solidFill>
                  <a:srgbClr val="FED01A"/>
                </a:solidFill>
                <a:effectLst/>
                <a:uLnTx/>
                <a:uFillTx/>
                <a:latin typeface="Open Sans Bold"/>
                <a:ea typeface="+mn-ea"/>
                <a:cs typeface="+mn-cs"/>
              </a:rPr>
              <a:t> </a:t>
            </a:r>
            <a:r>
              <a:rPr kumimoji="0" lang="en-US" sz="3200" b="0" i="0" u="none" strike="noStrike" kern="1200" cap="none" spc="0" normalizeH="0" baseline="0" noProof="0" dirty="0" err="1">
                <a:ln>
                  <a:noFill/>
                </a:ln>
                <a:solidFill>
                  <a:srgbClr val="FED01A"/>
                </a:solidFill>
                <a:effectLst/>
                <a:uLnTx/>
                <a:uFillTx/>
                <a:latin typeface="Open Sans Bold"/>
                <a:ea typeface="+mn-ea"/>
                <a:cs typeface="+mn-cs"/>
              </a:rPr>
              <a:t>thời</a:t>
            </a:r>
            <a:r>
              <a:rPr kumimoji="0" lang="en-US" sz="3200" b="0" i="0" u="none" strike="noStrike" kern="1200" cap="none" spc="0" normalizeH="0" baseline="0" noProof="0" dirty="0">
                <a:ln>
                  <a:noFill/>
                </a:ln>
                <a:solidFill>
                  <a:srgbClr val="FED01A"/>
                </a:solidFill>
                <a:effectLst/>
                <a:uLnTx/>
                <a:uFillTx/>
                <a:latin typeface="Open Sans Bold"/>
                <a:ea typeface="+mn-ea"/>
                <a:cs typeface="+mn-cs"/>
              </a:rPr>
              <a:t> </a:t>
            </a:r>
            <a:r>
              <a:rPr kumimoji="0" lang="en-US" sz="3200" b="0" i="0" u="none" strike="noStrike" kern="1200" cap="none" spc="0" normalizeH="0" baseline="0" noProof="0" dirty="0" err="1">
                <a:ln>
                  <a:noFill/>
                </a:ln>
                <a:solidFill>
                  <a:srgbClr val="FED01A"/>
                </a:solidFill>
                <a:effectLst/>
                <a:uLnTx/>
                <a:uFillTx/>
                <a:latin typeface="Open Sans Bold"/>
                <a:ea typeface="+mn-ea"/>
                <a:cs typeface="+mn-cs"/>
              </a:rPr>
              <a:t>gian</a:t>
            </a:r>
            <a:r>
              <a:rPr kumimoji="0" lang="en-US" sz="3200" b="0" i="0" u="none" strike="noStrike" kern="1200" cap="none" spc="0" normalizeH="0" baseline="0" noProof="0" dirty="0">
                <a:ln>
                  <a:noFill/>
                </a:ln>
                <a:solidFill>
                  <a:srgbClr val="FED01A"/>
                </a:solidFill>
                <a:effectLst/>
                <a:uLnTx/>
                <a:uFillTx/>
                <a:latin typeface="Open Sans Bold"/>
                <a:ea typeface="+mn-ea"/>
                <a:cs typeface="+mn-cs"/>
              </a:rPr>
              <a:t> </a:t>
            </a:r>
            <a:r>
              <a:rPr kumimoji="0" lang="en-US" sz="3200" b="0" i="0" u="none" strike="noStrike" kern="1200" cap="none" spc="0" normalizeH="0" baseline="0" noProof="0" dirty="0" err="1">
                <a:ln>
                  <a:noFill/>
                </a:ln>
                <a:solidFill>
                  <a:srgbClr val="FED01A"/>
                </a:solidFill>
                <a:effectLst/>
                <a:uLnTx/>
                <a:uFillTx/>
                <a:latin typeface="Open Sans Bold"/>
                <a:ea typeface="+mn-ea"/>
                <a:cs typeface="+mn-cs"/>
              </a:rPr>
              <a:t>tới</a:t>
            </a:r>
            <a:endParaRPr kumimoji="0" lang="en-US" sz="2899" b="0" i="0" u="none" strike="noStrike" kern="1200" cap="none" spc="0" normalizeH="0" baseline="0" noProof="0" dirty="0">
              <a:ln>
                <a:noFill/>
              </a:ln>
              <a:solidFill>
                <a:srgbClr val="FED01A"/>
              </a:solidFill>
              <a:effectLst/>
              <a:uLnTx/>
              <a:uFillTx/>
              <a:latin typeface="Open Sans Bold"/>
              <a:ea typeface="+mn-ea"/>
              <a:cs typeface="+mn-cs"/>
            </a:endParaRPr>
          </a:p>
        </p:txBody>
      </p:sp>
      <p:sp>
        <p:nvSpPr>
          <p:cNvPr id="8" name="TextBox 8"/>
          <p:cNvSpPr txBox="1"/>
          <p:nvPr/>
        </p:nvSpPr>
        <p:spPr>
          <a:xfrm>
            <a:off x="8803889" y="2370667"/>
            <a:ext cx="8382000" cy="872034"/>
          </a:xfrm>
          <a:prstGeom prst="rect">
            <a:avLst/>
          </a:prstGeom>
        </p:spPr>
        <p:txBody>
          <a:bodyPr wrap="square" lIns="0" tIns="0" rIns="0" bIns="0" rtlCol="0" anchor="t">
            <a:spAutoFit/>
          </a:bodyPr>
          <a:lstStyle/>
          <a:p>
            <a:pPr lvl="0">
              <a:lnSpc>
                <a:spcPts val="3359"/>
              </a:lnSpc>
            </a:pPr>
            <a:r>
              <a:rPr kumimoji="0" lang="en-US" sz="2400" b="1" i="0" u="none" strike="noStrike" kern="1200" cap="none" spc="0" normalizeH="0" baseline="0" noProof="0" dirty="0">
                <a:ln>
                  <a:noFill/>
                </a:ln>
                <a:solidFill>
                  <a:srgbClr val="000000"/>
                </a:solidFill>
                <a:effectLst/>
                <a:uLnTx/>
                <a:uFillTx/>
                <a:latin typeface="Open Sans"/>
                <a:ea typeface="+mn-ea"/>
                <a:cs typeface="+mn-cs"/>
              </a:rPr>
              <a:t>Tôi dự đoán giá </a:t>
            </a:r>
            <a:r>
              <a:rPr kumimoji="0" lang="en-US" sz="2400" b="1" i="0" u="none" strike="noStrike" kern="1200" cap="none" spc="0" normalizeH="0" baseline="0" noProof="0" dirty="0" smtClean="0">
                <a:ln>
                  <a:noFill/>
                </a:ln>
                <a:solidFill>
                  <a:srgbClr val="000000"/>
                </a:solidFill>
                <a:effectLst/>
                <a:uLnTx/>
                <a:uFillTx/>
                <a:latin typeface="Open Sans"/>
                <a:ea typeface="+mn-ea"/>
                <a:cs typeface="+mn-cs"/>
              </a:rPr>
              <a:t>cổ</a:t>
            </a:r>
            <a:r>
              <a:rPr kumimoji="0" lang="en-US" sz="2400" b="1" i="0" u="none" strike="noStrike" kern="1200" cap="none" spc="0" normalizeH="0" noProof="0" dirty="0" smtClean="0">
                <a:ln>
                  <a:noFill/>
                </a:ln>
                <a:solidFill>
                  <a:srgbClr val="000000"/>
                </a:solidFill>
                <a:effectLst/>
                <a:uLnTx/>
                <a:uFillTx/>
                <a:latin typeface="Open Sans"/>
                <a:ea typeface="+mn-ea"/>
                <a:cs typeface="+mn-cs"/>
              </a:rPr>
              <a:t> </a:t>
            </a:r>
            <a:r>
              <a:rPr kumimoji="0" lang="en-US" sz="2400" b="1" i="0" u="none" strike="noStrike" kern="1200" cap="none" spc="0" normalizeH="0" noProof="0" dirty="0">
                <a:ln>
                  <a:noFill/>
                </a:ln>
                <a:solidFill>
                  <a:srgbClr val="000000"/>
                </a:solidFill>
                <a:effectLst/>
                <a:uLnTx/>
                <a:uFillTx/>
                <a:latin typeface="Open Sans"/>
                <a:ea typeface="+mn-ea"/>
                <a:cs typeface="+mn-cs"/>
              </a:rPr>
              <a:t>phiếu</a:t>
            </a:r>
            <a:r>
              <a:rPr lang="en-US" sz="2400" b="1" dirty="0">
                <a:solidFill>
                  <a:srgbClr val="000000"/>
                </a:solidFill>
                <a:latin typeface="Open Sans"/>
              </a:rPr>
              <a:t> </a:t>
            </a:r>
            <a:r>
              <a:rPr lang="en-US" sz="2400" b="1" dirty="0" err="1">
                <a:solidFill>
                  <a:srgbClr val="000000"/>
                </a:solidFill>
                <a:latin typeface="Open Sans"/>
              </a:rPr>
              <a:t>sẽ</a:t>
            </a:r>
            <a:r>
              <a:rPr lang="en-US" sz="2400" b="1" dirty="0">
                <a:solidFill>
                  <a:srgbClr val="000000"/>
                </a:solidFill>
                <a:latin typeface="Open Sans"/>
              </a:rPr>
              <a:t> </a:t>
            </a:r>
            <a:r>
              <a:rPr lang="en-US" sz="2400" b="1" dirty="0" err="1">
                <a:solidFill>
                  <a:srgbClr val="000000"/>
                </a:solidFill>
                <a:latin typeface="Open Sans"/>
              </a:rPr>
              <a:t>tiếp</a:t>
            </a:r>
            <a:r>
              <a:rPr lang="en-US" sz="2400" b="1" dirty="0">
                <a:solidFill>
                  <a:srgbClr val="000000"/>
                </a:solidFill>
                <a:latin typeface="Open Sans"/>
              </a:rPr>
              <a:t> </a:t>
            </a:r>
            <a:r>
              <a:rPr lang="en-US" sz="2400" b="1" dirty="0" err="1">
                <a:solidFill>
                  <a:srgbClr val="000000"/>
                </a:solidFill>
                <a:latin typeface="Open Sans"/>
              </a:rPr>
              <a:t>tục</a:t>
            </a:r>
            <a:r>
              <a:rPr lang="en-US" sz="2400" b="1" dirty="0">
                <a:solidFill>
                  <a:srgbClr val="000000"/>
                </a:solidFill>
                <a:latin typeface="Open Sans"/>
              </a:rPr>
              <a:t> </a:t>
            </a:r>
            <a:r>
              <a:rPr lang="en-US" sz="2400" b="1" dirty="0" err="1">
                <a:solidFill>
                  <a:srgbClr val="000000"/>
                </a:solidFill>
                <a:latin typeface="Open Sans"/>
              </a:rPr>
              <a:t>tăng</a:t>
            </a:r>
            <a:r>
              <a:rPr lang="en-US" sz="2400" b="1" dirty="0">
                <a:solidFill>
                  <a:srgbClr val="000000"/>
                </a:solidFill>
                <a:latin typeface="Open Sans"/>
              </a:rPr>
              <a:t> </a:t>
            </a:r>
            <a:r>
              <a:rPr lang="en-US" sz="2400" b="1" dirty="0" err="1">
                <a:solidFill>
                  <a:srgbClr val="000000"/>
                </a:solidFill>
                <a:latin typeface="Open Sans"/>
              </a:rPr>
              <a:t>trong</a:t>
            </a:r>
            <a:r>
              <a:rPr lang="en-US" sz="2400" b="1" dirty="0">
                <a:solidFill>
                  <a:srgbClr val="000000"/>
                </a:solidFill>
                <a:latin typeface="Open Sans"/>
              </a:rPr>
              <a:t> </a:t>
            </a:r>
            <a:r>
              <a:rPr lang="en-US" sz="2400" b="1" dirty="0" err="1">
                <a:solidFill>
                  <a:srgbClr val="000000"/>
                </a:solidFill>
                <a:latin typeface="Open Sans"/>
              </a:rPr>
              <a:t>thời</a:t>
            </a:r>
            <a:r>
              <a:rPr lang="en-US" sz="2400" b="1" dirty="0">
                <a:solidFill>
                  <a:srgbClr val="000000"/>
                </a:solidFill>
                <a:latin typeface="Open Sans"/>
              </a:rPr>
              <a:t> </a:t>
            </a:r>
            <a:r>
              <a:rPr lang="en-US" sz="2400" b="1" dirty="0" err="1">
                <a:solidFill>
                  <a:srgbClr val="000000"/>
                </a:solidFill>
                <a:latin typeface="Open Sans"/>
              </a:rPr>
              <a:t>gian</a:t>
            </a:r>
            <a:r>
              <a:rPr lang="en-US" sz="2400" b="1" dirty="0">
                <a:solidFill>
                  <a:srgbClr val="000000"/>
                </a:solidFill>
                <a:latin typeface="Open Sans"/>
              </a:rPr>
              <a:t> </a:t>
            </a:r>
            <a:r>
              <a:rPr lang="en-US" sz="2400" b="1" dirty="0" err="1">
                <a:solidFill>
                  <a:srgbClr val="000000"/>
                </a:solidFill>
                <a:latin typeface="Open Sans"/>
              </a:rPr>
              <a:t>tới</a:t>
            </a:r>
            <a:endParaRPr kumimoji="0" lang="en-US" sz="2400" b="0" i="0" u="none" strike="noStrike" kern="1200" cap="none" spc="0" normalizeH="0" baseline="0" noProof="0" dirty="0">
              <a:ln>
                <a:noFill/>
              </a:ln>
              <a:solidFill>
                <a:srgbClr val="000000"/>
              </a:solidFill>
              <a:effectLst/>
              <a:uLnTx/>
              <a:uFillTx/>
              <a:latin typeface="Open Sans"/>
              <a:ea typeface="+mn-ea"/>
              <a:cs typeface="+mn-cs"/>
            </a:endParaRPr>
          </a:p>
        </p:txBody>
      </p:sp>
      <p:grpSp>
        <p:nvGrpSpPr>
          <p:cNvPr id="9" name="Group 9"/>
          <p:cNvGrpSpPr/>
          <p:nvPr/>
        </p:nvGrpSpPr>
        <p:grpSpPr>
          <a:xfrm>
            <a:off x="17239389" y="8161538"/>
            <a:ext cx="8651359" cy="2170432"/>
            <a:chOff x="0" y="0"/>
            <a:chExt cx="3156039" cy="791780"/>
          </a:xfrm>
        </p:grpSpPr>
        <p:sp>
          <p:nvSpPr>
            <p:cNvPr id="10" name="Freeform 10"/>
            <p:cNvSpPr/>
            <p:nvPr/>
          </p:nvSpPr>
          <p:spPr>
            <a:xfrm>
              <a:off x="0" y="0"/>
              <a:ext cx="3156039" cy="791780"/>
            </a:xfrm>
            <a:custGeom>
              <a:avLst/>
              <a:gdLst/>
              <a:ahLst/>
              <a:cxnLst/>
              <a:rect l="l" t="t" r="r" b="b"/>
              <a:pathLst>
                <a:path w="3156039" h="791780">
                  <a:moveTo>
                    <a:pt x="0" y="0"/>
                  </a:moveTo>
                  <a:lnTo>
                    <a:pt x="3156039" y="0"/>
                  </a:lnTo>
                  <a:lnTo>
                    <a:pt x="3156039" y="791780"/>
                  </a:lnTo>
                  <a:lnTo>
                    <a:pt x="0" y="791780"/>
                  </a:lnTo>
                  <a:close/>
                </a:path>
              </a:pathLst>
            </a:custGeom>
            <a:solidFill>
              <a:srgbClr val="FED01A"/>
            </a:solidFill>
          </p:spPr>
        </p:sp>
      </p:grpSp>
      <p:sp>
        <p:nvSpPr>
          <p:cNvPr id="11" name="AutoShape 11"/>
          <p:cNvSpPr/>
          <p:nvPr/>
        </p:nvSpPr>
        <p:spPr>
          <a:xfrm>
            <a:off x="15975076" y="1028700"/>
            <a:ext cx="1284224" cy="0"/>
          </a:xfrm>
          <a:prstGeom prst="line">
            <a:avLst/>
          </a:prstGeom>
          <a:ln w="85725" cap="flat">
            <a:solidFill>
              <a:srgbClr val="FED01A"/>
            </a:solidFill>
            <a:prstDash val="solid"/>
            <a:headEnd type="arrow" w="med" len="sm"/>
            <a:tailEnd type="arrow" w="med" len="sm"/>
          </a:ln>
        </p:spPr>
      </p:sp>
      <p:sp>
        <p:nvSpPr>
          <p:cNvPr id="12" name="AutoShape 12"/>
          <p:cNvSpPr/>
          <p:nvPr/>
        </p:nvSpPr>
        <p:spPr>
          <a:xfrm>
            <a:off x="8815941" y="8068943"/>
            <a:ext cx="6492240" cy="0"/>
          </a:xfrm>
          <a:prstGeom prst="line">
            <a:avLst/>
          </a:prstGeom>
          <a:ln w="47625" cap="flat">
            <a:solidFill>
              <a:srgbClr val="FED01A"/>
            </a:solidFill>
            <a:prstDash val="solid"/>
            <a:headEnd type="none" w="sm" len="sm"/>
            <a:tailEnd type="none" w="sm" len="sm"/>
          </a:ln>
        </p:spPr>
      </p:sp>
      <p:sp>
        <p:nvSpPr>
          <p:cNvPr id="13" name="TextBox 8">
            <a:extLst>
              <a:ext uri="{FF2B5EF4-FFF2-40B4-BE49-F238E27FC236}">
                <a16:creationId xmlns:a16="http://schemas.microsoft.com/office/drawing/2014/main" id="{C4AD1B0F-341A-7B40-85FF-BCD672F9DEE5}"/>
              </a:ext>
            </a:extLst>
          </p:cNvPr>
          <p:cNvSpPr txBox="1"/>
          <p:nvPr/>
        </p:nvSpPr>
        <p:spPr>
          <a:xfrm>
            <a:off x="8803889" y="4085175"/>
            <a:ext cx="8382000" cy="3427798"/>
          </a:xfrm>
          <a:prstGeom prst="rect">
            <a:avLst/>
          </a:prstGeom>
        </p:spPr>
        <p:txBody>
          <a:bodyPr wrap="square" lIns="0" tIns="0" rIns="0" bIns="0" rtlCol="0" anchor="t">
            <a:spAutoFit/>
          </a:bodyPr>
          <a:lstStyle/>
          <a:p>
            <a:pPr marL="0" marR="0" lvl="0" indent="0" algn="l" defTabSz="914400" rtl="0" eaLnBrk="1" fontAlgn="auto" latinLnBrk="0" hangingPunct="1">
              <a:lnSpc>
                <a:spcPts val="3359"/>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Open Sans"/>
                <a:ea typeface="+mn-ea"/>
                <a:cs typeface="+mn-cs"/>
              </a:rPr>
              <a:t>Lí do </a:t>
            </a:r>
            <a:r>
              <a:rPr kumimoji="0" lang="en-US" sz="2400" b="1" i="0" u="none" strike="noStrike" kern="1200" cap="none" spc="0" normalizeH="0" baseline="0" noProof="0" dirty="0" err="1">
                <a:ln>
                  <a:noFill/>
                </a:ln>
                <a:solidFill>
                  <a:srgbClr val="000000"/>
                </a:solidFill>
                <a:effectLst/>
                <a:uLnTx/>
                <a:uFillTx/>
                <a:latin typeface="Open Sans"/>
                <a:ea typeface="+mn-ea"/>
                <a:cs typeface="+mn-cs"/>
              </a:rPr>
              <a:t>của</a:t>
            </a:r>
            <a:r>
              <a:rPr kumimoji="0" lang="en-US" sz="2400" b="1" i="0" u="none" strike="noStrike" kern="1200" cap="none" spc="0" normalizeH="0" baseline="0" noProof="0" dirty="0">
                <a:ln>
                  <a:noFill/>
                </a:ln>
                <a:solidFill>
                  <a:srgbClr val="000000"/>
                </a:solidFill>
                <a:effectLst/>
                <a:uLnTx/>
                <a:uFillTx/>
                <a:latin typeface="Open Sans"/>
                <a:ea typeface="+mn-ea"/>
                <a:cs typeface="+mn-cs"/>
              </a:rPr>
              <a:t> </a:t>
            </a:r>
            <a:r>
              <a:rPr kumimoji="0" lang="en-US" sz="2400" b="1" i="0" u="none" strike="noStrike" kern="1200" cap="none" spc="0" normalizeH="0" baseline="0" noProof="0" dirty="0" err="1">
                <a:ln>
                  <a:noFill/>
                </a:ln>
                <a:solidFill>
                  <a:srgbClr val="000000"/>
                </a:solidFill>
                <a:effectLst/>
                <a:uLnTx/>
                <a:uFillTx/>
                <a:latin typeface="Open Sans"/>
                <a:ea typeface="+mn-ea"/>
                <a:cs typeface="+mn-cs"/>
              </a:rPr>
              <a:t>dư</a:t>
            </a:r>
            <a:r>
              <a:rPr kumimoji="0" lang="en-US" sz="2400" b="1" i="0" u="none" strike="noStrike" kern="1200" cap="none" spc="0" normalizeH="0" baseline="0" noProof="0" dirty="0">
                <a:ln>
                  <a:noFill/>
                </a:ln>
                <a:solidFill>
                  <a:srgbClr val="000000"/>
                </a:solidFill>
                <a:effectLst/>
                <a:uLnTx/>
                <a:uFillTx/>
                <a:latin typeface="Open Sans"/>
                <a:ea typeface="+mn-ea"/>
                <a:cs typeface="+mn-cs"/>
              </a:rPr>
              <a:t>̣ </a:t>
            </a:r>
            <a:r>
              <a:rPr kumimoji="0" lang="en-US" sz="2400" b="1" i="0" u="none" strike="noStrike" kern="1200" cap="none" spc="0" normalizeH="0" baseline="0" noProof="0" dirty="0" err="1">
                <a:ln>
                  <a:noFill/>
                </a:ln>
                <a:solidFill>
                  <a:srgbClr val="000000"/>
                </a:solidFill>
                <a:effectLst/>
                <a:uLnTx/>
                <a:uFillTx/>
                <a:latin typeface="Open Sans"/>
                <a:ea typeface="+mn-ea"/>
                <a:cs typeface="+mn-cs"/>
              </a:rPr>
              <a:t>đoán</a:t>
            </a:r>
            <a:r>
              <a:rPr kumimoji="0" lang="vi-VN" sz="2400" b="1" i="0" u="none" strike="noStrike" kern="1200" cap="none" spc="0" normalizeH="0" baseline="0" noProof="0" dirty="0">
                <a:ln>
                  <a:noFill/>
                </a:ln>
                <a:solidFill>
                  <a:srgbClr val="000000"/>
                </a:solidFill>
                <a:effectLst/>
                <a:uLnTx/>
                <a:uFillTx/>
                <a:latin typeface="Open Sans"/>
                <a:ea typeface="+mn-ea"/>
                <a:cs typeface="+mn-cs"/>
              </a:rPr>
              <a:t>:</a:t>
            </a:r>
            <a:endParaRPr kumimoji="0" lang="en-US" sz="2400" b="1" i="0" u="none" strike="noStrike" kern="1200" cap="none" spc="0" normalizeH="0" baseline="0" noProof="0" dirty="0">
              <a:ln>
                <a:noFill/>
              </a:ln>
              <a:solidFill>
                <a:srgbClr val="000000"/>
              </a:solidFill>
              <a:effectLst/>
              <a:uLnTx/>
              <a:uFillTx/>
              <a:latin typeface="Open Sans"/>
              <a:ea typeface="+mn-ea"/>
              <a:cs typeface="+mn-cs"/>
            </a:endParaRPr>
          </a:p>
          <a:p>
            <a:pPr>
              <a:buFont typeface="Arial" panose="020B0604020202020204" pitchFamily="34" charset="0"/>
              <a:buChar char="•"/>
            </a:pPr>
            <a:r>
              <a:rPr lang="vi-VN" sz="2400" dirty="0">
                <a:solidFill>
                  <a:srgbClr val="1F1F1F"/>
                </a:solidFill>
                <a:latin typeface="Open Sans" panose="020B0606030504020204" pitchFamily="34" charset="0"/>
                <a:ea typeface="Open Sans" panose="020B0606030504020204" pitchFamily="34" charset="0"/>
                <a:cs typeface="Open Sans" panose="020B0606030504020204" pitchFamily="34" charset="0"/>
              </a:rPr>
              <a:t>Đường xu hướng đi lên cho thấy xu hướng tổng thể của giá cổ phiếu là tăng.</a:t>
            </a:r>
          </a:p>
          <a:p>
            <a:pPr>
              <a:buFont typeface="Arial" panose="020B0604020202020204" pitchFamily="34" charset="0"/>
              <a:buChar char="•"/>
            </a:pPr>
            <a:r>
              <a:rPr lang="vi-VN" sz="2400" dirty="0">
                <a:solidFill>
                  <a:srgbClr val="1F1F1F"/>
                </a:solidFill>
                <a:latin typeface="Open Sans" panose="020B0606030504020204" pitchFamily="34" charset="0"/>
                <a:ea typeface="Open Sans" panose="020B0606030504020204" pitchFamily="34" charset="0"/>
                <a:cs typeface="Open Sans" panose="020B0606030504020204" pitchFamily="34" charset="0"/>
              </a:rPr>
              <a:t>Đường trung bình động 20 ngày (MA20) cũng đang đi lên, điều này cho thấy giá cổ phiếu đang có xu hướng tăng.</a:t>
            </a:r>
          </a:p>
          <a:p>
            <a:pPr>
              <a:buFont typeface="Arial" panose="020B0604020202020204" pitchFamily="34" charset="0"/>
              <a:buChar char="•"/>
            </a:pPr>
            <a:r>
              <a:rPr lang="vi-VN" sz="2400" dirty="0">
                <a:solidFill>
                  <a:srgbClr val="1F1F1F"/>
                </a:solidFill>
                <a:latin typeface="Open Sans" panose="020B0606030504020204" pitchFamily="34" charset="0"/>
                <a:ea typeface="Open Sans" panose="020B0606030504020204" pitchFamily="34" charset="0"/>
                <a:cs typeface="Open Sans" panose="020B0606030504020204" pitchFamily="34" charset="0"/>
              </a:rPr>
              <a:t>Biến thiên giữa giá cao nhất và giá thấp nhất đang giảm dần, điều này cho thấy giá cổ phiếu đang trở nên ổn định hơn.</a:t>
            </a:r>
          </a:p>
          <a:p>
            <a:pPr marL="0" marR="0" lvl="0" indent="0" algn="l" defTabSz="914400" rtl="0" eaLnBrk="1" fontAlgn="auto" latinLnBrk="0" hangingPunct="1">
              <a:lnSpc>
                <a:spcPts val="3359"/>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Open Sans"/>
              <a:ea typeface="+mn-ea"/>
              <a:cs typeface="+mn-cs"/>
            </a:endParaRPr>
          </a:p>
        </p:txBody>
      </p:sp>
      <p:pic>
        <p:nvPicPr>
          <p:cNvPr id="5" name="Picture 4">
            <a:extLst>
              <a:ext uri="{FF2B5EF4-FFF2-40B4-BE49-F238E27FC236}">
                <a16:creationId xmlns:a16="http://schemas.microsoft.com/office/drawing/2014/main" id="{1F463547-A5B3-9E43-CB14-715E5B33E336}"/>
              </a:ext>
            </a:extLst>
          </p:cNvPr>
          <p:cNvPicPr>
            <a:picLocks noChangeAspect="1"/>
          </p:cNvPicPr>
          <p:nvPr/>
        </p:nvPicPr>
        <p:blipFill>
          <a:blip r:embed="rId2"/>
          <a:stretch>
            <a:fillRect/>
          </a:stretch>
        </p:blipFill>
        <p:spPr>
          <a:xfrm>
            <a:off x="0" y="2370667"/>
            <a:ext cx="8408167" cy="4648200"/>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randombar(horizont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Group 2"/>
          <p:cNvGrpSpPr/>
          <p:nvPr/>
        </p:nvGrpSpPr>
        <p:grpSpPr>
          <a:xfrm>
            <a:off x="0" y="8116568"/>
            <a:ext cx="7651851" cy="2170432"/>
            <a:chOff x="0" y="0"/>
            <a:chExt cx="2791416" cy="791780"/>
          </a:xfrm>
        </p:grpSpPr>
        <p:sp>
          <p:nvSpPr>
            <p:cNvPr id="3" name="Freeform 3"/>
            <p:cNvSpPr/>
            <p:nvPr/>
          </p:nvSpPr>
          <p:spPr>
            <a:xfrm>
              <a:off x="0" y="0"/>
              <a:ext cx="2791416" cy="791780"/>
            </a:xfrm>
            <a:custGeom>
              <a:avLst/>
              <a:gdLst/>
              <a:ahLst/>
              <a:cxnLst/>
              <a:rect l="l" t="t" r="r" b="b"/>
              <a:pathLst>
                <a:path w="2791416" h="791780">
                  <a:moveTo>
                    <a:pt x="0" y="0"/>
                  </a:moveTo>
                  <a:lnTo>
                    <a:pt x="2791416" y="0"/>
                  </a:lnTo>
                  <a:lnTo>
                    <a:pt x="2791416" y="791780"/>
                  </a:lnTo>
                  <a:lnTo>
                    <a:pt x="0" y="791780"/>
                  </a:lnTo>
                  <a:close/>
                </a:path>
              </a:pathLst>
            </a:custGeom>
            <a:solidFill>
              <a:srgbClr val="FED01A"/>
            </a:solidFill>
          </p:spPr>
        </p:sp>
      </p:grpSp>
      <p:sp>
        <p:nvSpPr>
          <p:cNvPr id="7" name="TextBox 7"/>
          <p:cNvSpPr txBox="1"/>
          <p:nvPr/>
        </p:nvSpPr>
        <p:spPr>
          <a:xfrm>
            <a:off x="685801" y="583928"/>
            <a:ext cx="7651852" cy="1093376"/>
          </a:xfrm>
          <a:prstGeom prst="rect">
            <a:avLst/>
          </a:prstGeom>
        </p:spPr>
        <p:txBody>
          <a:bodyPr wrap="square" lIns="0" tIns="0" rIns="0" bIns="0" rtlCol="0" anchor="t">
            <a:spAutoFit/>
          </a:bodyPr>
          <a:lstStyle/>
          <a:p>
            <a:pPr>
              <a:lnSpc>
                <a:spcPts val="4419"/>
              </a:lnSpc>
            </a:pPr>
            <a:r>
              <a:rPr lang="en-US" sz="3200" dirty="0">
                <a:solidFill>
                  <a:srgbClr val="FED01A"/>
                </a:solidFill>
                <a:latin typeface="Open Sans Bold"/>
              </a:rPr>
              <a:t>TRỰC QUAN HÓA DỮ LIỆU DỰ ĐOÁN BẰNG LINEAR REGRESSION (ĐA BIẾN)</a:t>
            </a:r>
            <a:endParaRPr lang="en-US" sz="2899" dirty="0">
              <a:solidFill>
                <a:srgbClr val="FED01A"/>
              </a:solidFill>
              <a:latin typeface="Open Sans Bold"/>
            </a:endParaRPr>
          </a:p>
        </p:txBody>
      </p:sp>
      <p:grpSp>
        <p:nvGrpSpPr>
          <p:cNvPr id="9" name="Group 9"/>
          <p:cNvGrpSpPr/>
          <p:nvPr/>
        </p:nvGrpSpPr>
        <p:grpSpPr>
          <a:xfrm>
            <a:off x="17239389" y="8161538"/>
            <a:ext cx="8651359" cy="2170432"/>
            <a:chOff x="0" y="0"/>
            <a:chExt cx="3156039" cy="791780"/>
          </a:xfrm>
        </p:grpSpPr>
        <p:sp>
          <p:nvSpPr>
            <p:cNvPr id="10" name="Freeform 10"/>
            <p:cNvSpPr/>
            <p:nvPr/>
          </p:nvSpPr>
          <p:spPr>
            <a:xfrm>
              <a:off x="0" y="0"/>
              <a:ext cx="3156039" cy="791780"/>
            </a:xfrm>
            <a:custGeom>
              <a:avLst/>
              <a:gdLst/>
              <a:ahLst/>
              <a:cxnLst/>
              <a:rect l="l" t="t" r="r" b="b"/>
              <a:pathLst>
                <a:path w="3156039" h="791780">
                  <a:moveTo>
                    <a:pt x="0" y="0"/>
                  </a:moveTo>
                  <a:lnTo>
                    <a:pt x="3156039" y="0"/>
                  </a:lnTo>
                  <a:lnTo>
                    <a:pt x="3156039" y="791780"/>
                  </a:lnTo>
                  <a:lnTo>
                    <a:pt x="0" y="791780"/>
                  </a:lnTo>
                  <a:close/>
                </a:path>
              </a:pathLst>
            </a:custGeom>
            <a:solidFill>
              <a:srgbClr val="FED01A"/>
            </a:solidFill>
          </p:spPr>
        </p:sp>
      </p:grpSp>
      <p:sp>
        <p:nvSpPr>
          <p:cNvPr id="11" name="AutoShape 11"/>
          <p:cNvSpPr/>
          <p:nvPr/>
        </p:nvSpPr>
        <p:spPr>
          <a:xfrm>
            <a:off x="16543777" y="1028700"/>
            <a:ext cx="1284224" cy="0"/>
          </a:xfrm>
          <a:prstGeom prst="line">
            <a:avLst/>
          </a:prstGeom>
          <a:ln w="85725" cap="flat">
            <a:solidFill>
              <a:srgbClr val="FED01A"/>
            </a:solidFill>
            <a:prstDash val="solid"/>
            <a:headEnd type="arrow" w="med" len="sm"/>
            <a:tailEnd type="arrow" w="med" len="sm"/>
          </a:ln>
        </p:spPr>
      </p:sp>
      <p:sp>
        <p:nvSpPr>
          <p:cNvPr id="12" name="AutoShape 12"/>
          <p:cNvSpPr/>
          <p:nvPr/>
        </p:nvSpPr>
        <p:spPr>
          <a:xfrm>
            <a:off x="8815941" y="8068943"/>
            <a:ext cx="6492240" cy="0"/>
          </a:xfrm>
          <a:prstGeom prst="line">
            <a:avLst/>
          </a:prstGeom>
          <a:ln w="47625" cap="flat">
            <a:solidFill>
              <a:srgbClr val="FED01A"/>
            </a:solidFill>
            <a:prstDash val="solid"/>
            <a:headEnd type="none" w="sm" len="sm"/>
            <a:tailEnd type="none" w="sm" len="sm"/>
          </a:ln>
        </p:spPr>
      </p:sp>
      <p:sp>
        <p:nvSpPr>
          <p:cNvPr id="6" name="TextBox 7">
            <a:extLst>
              <a:ext uri="{FF2B5EF4-FFF2-40B4-BE49-F238E27FC236}">
                <a16:creationId xmlns:a16="http://schemas.microsoft.com/office/drawing/2014/main" id="{03F5375C-B007-0D72-0440-69BDA4BE981B}"/>
              </a:ext>
            </a:extLst>
          </p:cNvPr>
          <p:cNvSpPr txBox="1"/>
          <p:nvPr/>
        </p:nvSpPr>
        <p:spPr>
          <a:xfrm>
            <a:off x="9350647" y="768134"/>
            <a:ext cx="6252588" cy="519181"/>
          </a:xfrm>
          <a:prstGeom prst="rect">
            <a:avLst/>
          </a:prstGeom>
        </p:spPr>
        <p:txBody>
          <a:bodyPr wrap="square" lIns="0" tIns="0" rIns="0" bIns="0" rtlCol="0" anchor="t">
            <a:spAutoFit/>
          </a:bodyPr>
          <a:lstStyle/>
          <a:p>
            <a:pPr algn="ctr">
              <a:lnSpc>
                <a:spcPts val="4419"/>
              </a:lnSpc>
            </a:pPr>
            <a:r>
              <a:rPr lang="en-US" sz="2899" dirty="0">
                <a:solidFill>
                  <a:srgbClr val="FED01A"/>
                </a:solidFill>
                <a:latin typeface="Open Sans Bold"/>
              </a:rPr>
              <a:t>CÁC METRICS ĐÁNH GIÁ MÔ HÌNH</a:t>
            </a:r>
          </a:p>
        </p:txBody>
      </p:sp>
      <p:sp>
        <p:nvSpPr>
          <p:cNvPr id="17" name="TextBox 8">
            <a:extLst>
              <a:ext uri="{FF2B5EF4-FFF2-40B4-BE49-F238E27FC236}">
                <a16:creationId xmlns:a16="http://schemas.microsoft.com/office/drawing/2014/main" id="{9AC35FE3-72D1-974A-5BC5-C8E4816FF722}"/>
              </a:ext>
            </a:extLst>
          </p:cNvPr>
          <p:cNvSpPr txBox="1"/>
          <p:nvPr/>
        </p:nvSpPr>
        <p:spPr>
          <a:xfrm>
            <a:off x="8727690" y="3605989"/>
            <a:ext cx="8458199" cy="2150525"/>
          </a:xfrm>
          <a:prstGeom prst="rect">
            <a:avLst/>
          </a:prstGeom>
        </p:spPr>
        <p:txBody>
          <a:bodyPr wrap="square" lIns="0" tIns="0" rIns="0" bIns="0" rtlCol="0" anchor="t">
            <a:spAutoFit/>
          </a:bodyPr>
          <a:lstStyle/>
          <a:p>
            <a:pPr>
              <a:lnSpc>
                <a:spcPts val="3359"/>
              </a:lnSpc>
            </a:pPr>
            <a:r>
              <a:rPr lang="en-US" sz="2400" b="1" dirty="0">
                <a:latin typeface="Open Sans" panose="020B0606030504020204" pitchFamily="34" charset="0"/>
                <a:ea typeface="Open Sans" panose="020B0606030504020204" pitchFamily="34" charset="0"/>
                <a:cs typeface="Open Sans" panose="020B0606030504020204" pitchFamily="34" charset="0"/>
              </a:rPr>
              <a:t>TH1: PHÂN TÍCH ĐA BIẾN BẰNG LINEAR REGRESSION</a:t>
            </a:r>
          </a:p>
          <a:p>
            <a:pPr>
              <a:lnSpc>
                <a:spcPts val="3359"/>
              </a:lnSpc>
            </a:pPr>
            <a:endPar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a:lnSpc>
                <a:spcPts val="3359"/>
              </a:lnSpc>
            </a:pPr>
            <a:r>
              <a:rPr lang="vi-VN"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Đặc Trưng Sử Dụng: Các cột 'Open', 'High', và 'Low' được sử dụng làm đặc trưng.</a:t>
            </a:r>
          </a:p>
          <a:p>
            <a:pPr>
              <a:lnSpc>
                <a:spcPts val="3359"/>
              </a:lnSpc>
            </a:pPr>
            <a:r>
              <a:rPr lang="vi-VN"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Đặc Trưng Đa Thức: Áp dụng đặc trưng đa thức bậc 3.</a:t>
            </a:r>
            <a:endPar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3">
            <a:extLst>
              <a:ext uri="{FF2B5EF4-FFF2-40B4-BE49-F238E27FC236}">
                <a16:creationId xmlns:a16="http://schemas.microsoft.com/office/drawing/2014/main" id="{61D57D2F-D885-C198-BE5C-5C4C0DB1CE2C}"/>
              </a:ext>
            </a:extLst>
          </p:cNvPr>
          <p:cNvPicPr>
            <a:picLocks noChangeAspect="1"/>
          </p:cNvPicPr>
          <p:nvPr/>
        </p:nvPicPr>
        <p:blipFill rotWithShape="1">
          <a:blip r:embed="rId2"/>
          <a:srcRect l="1113"/>
          <a:stretch/>
        </p:blipFill>
        <p:spPr>
          <a:xfrm>
            <a:off x="685801" y="2138258"/>
            <a:ext cx="6773232" cy="5420481"/>
          </a:xfrm>
          <a:prstGeom prst="rect">
            <a:avLst/>
          </a:prstGeom>
        </p:spPr>
      </p:pic>
      <p:pic>
        <p:nvPicPr>
          <p:cNvPr id="5" name="Picture 4">
            <a:extLst>
              <a:ext uri="{FF2B5EF4-FFF2-40B4-BE49-F238E27FC236}">
                <a16:creationId xmlns:a16="http://schemas.microsoft.com/office/drawing/2014/main" id="{0A8812EF-4385-5EE9-8878-D7E0D83B54E8}"/>
              </a:ext>
            </a:extLst>
          </p:cNvPr>
          <p:cNvPicPr>
            <a:picLocks noChangeAspect="1"/>
          </p:cNvPicPr>
          <p:nvPr/>
        </p:nvPicPr>
        <p:blipFill>
          <a:blip r:embed="rId3"/>
          <a:stretch>
            <a:fillRect/>
          </a:stretch>
        </p:blipFill>
        <p:spPr>
          <a:xfrm>
            <a:off x="10328107" y="1677304"/>
            <a:ext cx="4297667" cy="1142997"/>
          </a:xfrm>
          <a:prstGeom prst="rect">
            <a:avLst/>
          </a:prstGeom>
        </p:spPr>
      </p:pic>
    </p:spTree>
    <p:extLst>
      <p:ext uri="{BB962C8B-B14F-4D97-AF65-F5344CB8AC3E}">
        <p14:creationId xmlns:p14="http://schemas.microsoft.com/office/powerpoint/2010/main" val="9121312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2000"/>
                                        <p:tgtEl>
                                          <p:spTgt spid="6"/>
                                        </p:tgtEl>
                                      </p:cBhvr>
                                    </p:animEffect>
                                  </p:childTnLst>
                                </p:cTn>
                              </p:par>
                              <p:par>
                                <p:cTn id="13" presetID="21" presetClass="entr" presetSubtype="1"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heel(1)">
                                      <p:cBhvr>
                                        <p:cTn id="15"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1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974</TotalTime>
  <Words>1074</Words>
  <Application>Microsoft Office PowerPoint</Application>
  <PresentationFormat>Custom</PresentationFormat>
  <Paragraphs>74</Paragraphs>
  <Slides>14</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Open Sans</vt:lpstr>
      <vt:lpstr>Roboto Bold</vt:lpstr>
      <vt:lpstr>Imprint MT Shadow</vt:lpstr>
      <vt:lpstr>Arial</vt:lpstr>
      <vt:lpstr>Symbol</vt:lpstr>
      <vt:lpstr>Open Sans Bold</vt:lpstr>
      <vt:lpstr>Arimo Bold</vt:lpstr>
      <vt:lpstr>Quicksand Bold</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Construction</dc:title>
  <dc:creator>ACER</dc:creator>
  <cp:lastModifiedBy>tansieunhan1101@gmail.com</cp:lastModifiedBy>
  <cp:revision>89</cp:revision>
  <dcterms:created xsi:type="dcterms:W3CDTF">2006-08-16T00:00:00Z</dcterms:created>
  <dcterms:modified xsi:type="dcterms:W3CDTF">2023-11-23T20:05:23Z</dcterms:modified>
  <dc:identifier>DAFAXgEn18I</dc:identifier>
</cp:coreProperties>
</file>