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1"/>
  </p:sldMasterIdLst>
  <p:notesMasterIdLst>
    <p:notesMasterId r:id="rId20"/>
  </p:notesMasterIdLst>
  <p:handoutMasterIdLst>
    <p:handoutMasterId r:id="rId21"/>
  </p:handoutMasterIdLst>
  <p:sldIdLst>
    <p:sldId id="314" r:id="rId2"/>
    <p:sldId id="257" r:id="rId3"/>
    <p:sldId id="339" r:id="rId4"/>
    <p:sldId id="311" r:id="rId5"/>
    <p:sldId id="258" r:id="rId6"/>
    <p:sldId id="329" r:id="rId7"/>
    <p:sldId id="330" r:id="rId8"/>
    <p:sldId id="331" r:id="rId9"/>
    <p:sldId id="332" r:id="rId10"/>
    <p:sldId id="333" r:id="rId11"/>
    <p:sldId id="334" r:id="rId12"/>
    <p:sldId id="335" r:id="rId13"/>
    <p:sldId id="336" r:id="rId14"/>
    <p:sldId id="337" r:id="rId15"/>
    <p:sldId id="338" r:id="rId16"/>
    <p:sldId id="340" r:id="rId17"/>
    <p:sldId id="270" r:id="rId18"/>
    <p:sldId id="30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46376"/>
    <a:srgbClr val="18768C"/>
    <a:srgbClr val="29A1B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6" autoAdjust="0"/>
    <p:restoredTop sz="82708" autoAdjust="0"/>
  </p:normalViewPr>
  <p:slideViewPr>
    <p:cSldViewPr>
      <p:cViewPr>
        <p:scale>
          <a:sx n="118" d="100"/>
          <a:sy n="118" d="100"/>
        </p:scale>
        <p:origin x="-1434" y="3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0" d="100"/>
          <a:sy n="70" d="100"/>
        </p:scale>
        <p:origin x="-329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C13737-B9B8-4E41-952A-F1A54BD3CC0F}" type="datetimeFigureOut">
              <a:rPr lang="en-US" smtClean="0"/>
              <a:pPr/>
              <a:t>3/24/2016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1</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744AC-7347-414A-8321-A08B92B057FE}" type="slidenum">
              <a:rPr lang="en-US" smtClean="0"/>
              <a:pPr/>
              <a:t>‹#›</a:t>
            </a:fld>
            <a:endParaRPr lang="en-US"/>
          </a:p>
        </p:txBody>
      </p:sp>
    </p:spTree>
    <p:extLst>
      <p:ext uri="{BB962C8B-B14F-4D97-AF65-F5344CB8AC3E}">
        <p14:creationId xmlns:p14="http://schemas.microsoft.com/office/powerpoint/2010/main" xmlns="" val="26632002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197E88-C3E1-4EF6-943D-4239BA9A3C42}" type="datetimeFigureOut">
              <a:rPr lang="en-US" smtClean="0"/>
              <a:pPr/>
              <a:t>3/24/2016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1</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1209D-8E40-4ECC-9D2A-09E5B101C455}" type="slidenum">
              <a:rPr lang="en-US" smtClean="0"/>
              <a:pPr/>
              <a:t>‹#›</a:t>
            </a:fld>
            <a:endParaRPr lang="en-US"/>
          </a:p>
        </p:txBody>
      </p:sp>
    </p:spTree>
    <p:extLst>
      <p:ext uri="{BB962C8B-B14F-4D97-AF65-F5344CB8AC3E}">
        <p14:creationId xmlns:p14="http://schemas.microsoft.com/office/powerpoint/2010/main" xmlns="" val="259484958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9"/>
          <p:cNvSpPr>
            <a:spLocks noGrp="1" noChangeArrowheads="1"/>
          </p:cNvSpPr>
          <p:nvPr>
            <p:ph type="sldNum" sz="quarter"/>
          </p:nvPr>
        </p:nvSpPr>
        <p:spPr>
          <a:noFill/>
        </p:spPr>
        <p:txBody>
          <a:bodyPr/>
          <a:lstStyle/>
          <a:p>
            <a:fld id="{0D855C1A-F2BB-4EBA-B404-A6D8CA5702D1}" type="slidenum">
              <a:rPr lang="en-GB" smtClean="0">
                <a:solidFill>
                  <a:prstClr val="white"/>
                </a:solidFill>
              </a:rPr>
              <a:pPr/>
              <a:t>1</a:t>
            </a:fld>
            <a:endParaRPr lang="en-GB" smtClean="0">
              <a:solidFill>
                <a:prstClr val="white"/>
              </a:solidFill>
            </a:endParaRPr>
          </a:p>
        </p:txBody>
      </p:sp>
      <p:sp>
        <p:nvSpPr>
          <p:cNvPr id="20483" name="Text Box 1"/>
          <p:cNvSpPr txBox="1">
            <a:spLocks noChangeArrowheads="1"/>
          </p:cNvSpPr>
          <p:nvPr/>
        </p:nvSpPr>
        <p:spPr bwMode="auto">
          <a:xfrm>
            <a:off x="1124619" y="669988"/>
            <a:ext cx="4614976" cy="3479561"/>
          </a:xfrm>
          <a:prstGeom prst="rect">
            <a:avLst/>
          </a:prstGeom>
          <a:solidFill>
            <a:srgbClr val="FFFFFF"/>
          </a:solidFill>
          <a:ln w="9360">
            <a:solidFill>
              <a:srgbClr val="000000"/>
            </a:solidFill>
            <a:miter lim="800000"/>
            <a:headEnd/>
            <a:tailEnd/>
          </a:ln>
        </p:spPr>
        <p:txBody>
          <a:bodyPr wrap="none" lIns="89739" tIns="44870" rIns="89739" bIns="44870" anchor="ctr"/>
          <a:lstStyle/>
          <a:p>
            <a:pPr defTabSz="448696" eaLnBrk="0" fontAlgn="base" hangingPunct="0">
              <a:lnSpc>
                <a:spcPct val="90000"/>
              </a:lnSpc>
              <a:spcBef>
                <a:spcPct val="0"/>
              </a:spcBef>
              <a:spcAft>
                <a:spcPct val="0"/>
              </a:spcAft>
              <a:buClr>
                <a:srgbClr val="000000"/>
              </a:buClr>
              <a:buSzPct val="100000"/>
            </a:pPr>
            <a:endParaRPr lang="en-US" sz="2400">
              <a:solidFill>
                <a:prstClr val="white"/>
              </a:solidFill>
              <a:latin typeface="Times New Roman" pitchFamily="18" charset="0"/>
              <a:ea typeface="Arial Unicode MS" pitchFamily="34" charset="-128"/>
              <a:cs typeface="Arial Unicode MS" pitchFamily="34" charset="-128"/>
            </a:endParaRPr>
          </a:p>
        </p:txBody>
      </p:sp>
      <p:sp>
        <p:nvSpPr>
          <p:cNvPr id="20484" name="Rectangle 2"/>
          <p:cNvSpPr>
            <a:spLocks noGrp="1" noChangeArrowheads="1"/>
          </p:cNvSpPr>
          <p:nvPr>
            <p:ph type="body"/>
          </p:nvPr>
        </p:nvSpPr>
        <p:spPr>
          <a:xfrm>
            <a:off x="904044" y="4374440"/>
            <a:ext cx="5046805" cy="4171412"/>
          </a:xfrm>
          <a:solidFill>
            <a:srgbClr val="FFFFFF"/>
          </a:solidFill>
          <a:ln w="9360">
            <a:solidFill>
              <a:srgbClr val="000000"/>
            </a:solidFill>
            <a:miter lim="800000"/>
          </a:ln>
        </p:spPr>
        <p:txBody>
          <a:bodyPr wrap="none" anchor="ctr"/>
          <a:lstStyle/>
          <a:p>
            <a:endParaRPr lang="en-US" dirty="0" smtClean="0">
              <a:latin typeface="Times New Roman" pitchFamily="18" charset="0"/>
            </a:endParaRPr>
          </a:p>
        </p:txBody>
      </p:sp>
      <p:sp>
        <p:nvSpPr>
          <p:cNvPr id="2" name="Footer Placeholder 1"/>
          <p:cNvSpPr>
            <a:spLocks noGrp="1"/>
          </p:cNvSpPr>
          <p:nvPr>
            <p:ph type="ftr" sz="quarter" idx="10"/>
          </p:nvPr>
        </p:nvSpPr>
        <p:spPr/>
        <p:txBody>
          <a:bodyPr/>
          <a:lstStyle/>
          <a:p>
            <a:r>
              <a:rPr lang="en-US" smtClean="0"/>
              <a:t>1</a:t>
            </a:r>
            <a:endParaRPr lang="en-US"/>
          </a:p>
        </p:txBody>
      </p:sp>
    </p:spTree>
    <p:extLst>
      <p:ext uri="{BB962C8B-B14F-4D97-AF65-F5344CB8AC3E}">
        <p14:creationId xmlns:p14="http://schemas.microsoft.com/office/powerpoint/2010/main" xmlns="" val="286139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1</a:t>
            </a:r>
            <a:endParaRPr lang="en-US"/>
          </a:p>
        </p:txBody>
      </p:sp>
      <p:sp>
        <p:nvSpPr>
          <p:cNvPr id="5" name="Slide Number Placeholder 4"/>
          <p:cNvSpPr>
            <a:spLocks noGrp="1"/>
          </p:cNvSpPr>
          <p:nvPr>
            <p:ph type="sldNum" sz="quarter" idx="11"/>
          </p:nvPr>
        </p:nvSpPr>
        <p:spPr/>
        <p:txBody>
          <a:bodyPr/>
          <a:lstStyle/>
          <a:p>
            <a:fld id="{7AD1209D-8E40-4ECC-9D2A-09E5B101C455}"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1</a:t>
            </a:r>
            <a:endParaRPr lang="en-US"/>
          </a:p>
        </p:txBody>
      </p:sp>
      <p:sp>
        <p:nvSpPr>
          <p:cNvPr id="5" name="Slide Number Placeholder 4"/>
          <p:cNvSpPr>
            <a:spLocks noGrp="1"/>
          </p:cNvSpPr>
          <p:nvPr>
            <p:ph type="sldNum" sz="quarter" idx="11"/>
          </p:nvPr>
        </p:nvSpPr>
        <p:spPr/>
        <p:txBody>
          <a:bodyPr/>
          <a:lstStyle/>
          <a:p>
            <a:fld id="{7AD1209D-8E40-4ECC-9D2A-09E5B101C455}" type="slidenum">
              <a:rPr lang="en-US" smtClean="0"/>
              <a:pPr/>
              <a:t>2</a:t>
            </a:fld>
            <a:endParaRPr lang="en-US"/>
          </a:p>
        </p:txBody>
      </p:sp>
    </p:spTree>
    <p:extLst>
      <p:ext uri="{BB962C8B-B14F-4D97-AF65-F5344CB8AC3E}">
        <p14:creationId xmlns:p14="http://schemas.microsoft.com/office/powerpoint/2010/main" xmlns="" val="142901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1209D-8E40-4ECC-9D2A-09E5B101C455}"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Tree>
    <p:extLst>
      <p:ext uri="{BB962C8B-B14F-4D97-AF65-F5344CB8AC3E}">
        <p14:creationId xmlns:p14="http://schemas.microsoft.com/office/powerpoint/2010/main" xmlns="" val="3759717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76039" cy="6858000"/>
          </a:xfrm>
          <a:prstGeom prst="rect">
            <a:avLst/>
          </a:prstGeom>
        </p:spPr>
      </p:pic>
      <p:sp>
        <p:nvSpPr>
          <p:cNvPr id="16" name="Rectangle 15"/>
          <p:cNvSpPr/>
          <p:nvPr userDrawn="1"/>
        </p:nvSpPr>
        <p:spPr>
          <a:xfrm>
            <a:off x="-10727" y="4815575"/>
            <a:ext cx="9186765"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Rectangle 16"/>
          <p:cNvSpPr/>
          <p:nvPr userDrawn="1"/>
        </p:nvSpPr>
        <p:spPr>
          <a:xfrm>
            <a:off x="-10726" y="-8710"/>
            <a:ext cx="9186765"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Picture 17"/>
          <p:cNvPicPr>
            <a:picLocks noChangeAspect="1"/>
          </p:cNvPicPr>
          <p:nvPr userDrawn="1"/>
        </p:nvPicPr>
        <p:blipFill>
          <a:blip r:embed="rId3" cstate="print"/>
          <a:stretch>
            <a:fillRect/>
          </a:stretch>
        </p:blipFill>
        <p:spPr>
          <a:xfrm>
            <a:off x="227584" y="150124"/>
            <a:ext cx="1359557" cy="634460"/>
          </a:xfrm>
          <a:prstGeom prst="rect">
            <a:avLst/>
          </a:prstGeom>
        </p:spPr>
      </p:pic>
      <p:sp>
        <p:nvSpPr>
          <p:cNvPr id="19" name="TextBox 18"/>
          <p:cNvSpPr txBox="1"/>
          <p:nvPr userDrawn="1"/>
        </p:nvSpPr>
        <p:spPr>
          <a:xfrm>
            <a:off x="1666082" y="345457"/>
            <a:ext cx="7545655" cy="461665"/>
          </a:xfrm>
          <a:prstGeom prst="rect">
            <a:avLst/>
          </a:prstGeom>
          <a:noFill/>
        </p:spPr>
        <p:txBody>
          <a:bodyPr wrap="none" rtlCol="0">
            <a:spAutoFit/>
          </a:bodyPr>
          <a:lstStyle/>
          <a:p>
            <a:r>
              <a:rPr lang="en-US" sz="2400" b="1" dirty="0" smtClean="0">
                <a:solidFill>
                  <a:srgbClr val="229DD8"/>
                </a:solidFill>
                <a:latin typeface="Century Gothic" panose="020B0502020202020204" pitchFamily="34" charset="0"/>
              </a:rPr>
              <a:t>YOUR QUALITY</a:t>
            </a:r>
            <a:r>
              <a:rPr lang="en-US" sz="2400" b="1" baseline="0" dirty="0" smtClean="0">
                <a:solidFill>
                  <a:srgbClr val="229DD8"/>
                </a:solidFill>
                <a:latin typeface="Century Gothic" panose="020B0502020202020204" pitchFamily="34" charset="0"/>
              </a:rPr>
              <a:t> PARNER FOR SOFTWARE SOLUTIONS</a:t>
            </a:r>
            <a:endParaRPr lang="en-US" sz="2400" b="1" dirty="0">
              <a:solidFill>
                <a:srgbClr val="229DD8"/>
              </a:solidFill>
              <a:latin typeface="Century Gothic" panose="020B0502020202020204" pitchFamily="34" charset="0"/>
            </a:endParaRPr>
          </a:p>
        </p:txBody>
      </p:sp>
      <p:sp>
        <p:nvSpPr>
          <p:cNvPr id="20" name="Rectangle 19"/>
          <p:cNvSpPr/>
          <p:nvPr userDrawn="1"/>
        </p:nvSpPr>
        <p:spPr>
          <a:xfrm>
            <a:off x="-10726" y="6418907"/>
            <a:ext cx="9186765" cy="439093"/>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9DD8"/>
              </a:solidFill>
            </a:endParaRPr>
          </a:p>
        </p:txBody>
      </p:sp>
      <p:sp>
        <p:nvSpPr>
          <p:cNvPr id="21" name="TextBox 20"/>
          <p:cNvSpPr txBox="1"/>
          <p:nvPr userDrawn="1"/>
        </p:nvSpPr>
        <p:spPr>
          <a:xfrm>
            <a:off x="6636810" y="6459288"/>
            <a:ext cx="2883260" cy="338554"/>
          </a:xfrm>
          <a:prstGeom prst="rect">
            <a:avLst/>
          </a:prstGeom>
          <a:noFill/>
        </p:spPr>
        <p:txBody>
          <a:bodyPr wrap="square" rtlCol="0">
            <a:spAutoFit/>
          </a:bodyPr>
          <a:lstStyle/>
          <a:p>
            <a:r>
              <a:rPr lang="en-US" sz="1600" dirty="0" smtClean="0">
                <a:solidFill>
                  <a:schemeClr val="bg1"/>
                </a:solidFill>
                <a:latin typeface="Century Gothic" panose="020B0502020202020204" pitchFamily="34" charset="0"/>
                <a:cs typeface="Arial" panose="020B0604020202020204" pitchFamily="34" charset="0"/>
              </a:rPr>
              <a:t>www.tmasolutions.com</a:t>
            </a:r>
            <a:endParaRPr lang="en-US" sz="1600" dirty="0">
              <a:solidFill>
                <a:schemeClr val="bg1"/>
              </a:solidFill>
              <a:latin typeface="Century Gothic" panose="020B0502020202020204" pitchFamily="34" charset="0"/>
              <a:cs typeface="Arial" panose="020B0604020202020204" pitchFamily="34" charset="0"/>
            </a:endParaRPr>
          </a:p>
        </p:txBody>
      </p:sp>
      <p:sp>
        <p:nvSpPr>
          <p:cNvPr id="22" name="TextBox 21"/>
          <p:cNvSpPr txBox="1"/>
          <p:nvPr userDrawn="1"/>
        </p:nvSpPr>
        <p:spPr>
          <a:xfrm>
            <a:off x="87682" y="6466438"/>
            <a:ext cx="2883260" cy="338554"/>
          </a:xfrm>
          <a:prstGeom prst="rect">
            <a:avLst/>
          </a:prstGeom>
          <a:noFill/>
        </p:spPr>
        <p:txBody>
          <a:bodyPr wrap="square" rtlCol="0">
            <a:spAutoFit/>
          </a:bodyPr>
          <a:lstStyle/>
          <a:p>
            <a:r>
              <a:rPr lang="en-US" sz="1600" dirty="0" smtClean="0">
                <a:solidFill>
                  <a:schemeClr val="bg1"/>
                </a:solidFill>
                <a:latin typeface="Century Gothic" panose="020B0502020202020204" pitchFamily="34" charset="0"/>
                <a:cs typeface="Arial" panose="020B0604020202020204" pitchFamily="34" charset="0"/>
              </a:rPr>
              <a:t>TMA Solutions</a:t>
            </a:r>
            <a:endParaRPr lang="en-US" sz="1600" dirty="0">
              <a:solidFill>
                <a:schemeClr val="bg1"/>
              </a:solidFill>
              <a:latin typeface="Century Gothic" panose="020B0502020202020204" pitchFamily="34" charset="0"/>
              <a:cs typeface="Arial" panose="020B0604020202020204" pitchFamily="34" charset="0"/>
            </a:endParaRPr>
          </a:p>
        </p:txBody>
      </p:sp>
      <p:sp>
        <p:nvSpPr>
          <p:cNvPr id="2" name="Title 1"/>
          <p:cNvSpPr>
            <a:spLocks noGrp="1"/>
          </p:cNvSpPr>
          <p:nvPr>
            <p:ph type="ctrTitle"/>
          </p:nvPr>
        </p:nvSpPr>
        <p:spPr>
          <a:xfrm>
            <a:off x="628649" y="5004707"/>
            <a:ext cx="7772400" cy="612322"/>
          </a:xfrm>
        </p:spPr>
        <p:txBody>
          <a:bodyPr anchor="t">
            <a:normAutofit/>
          </a:bodyPr>
          <a:lstStyle>
            <a:lvl1pPr algn="ctr">
              <a:defRPr sz="4000" b="1">
                <a:solidFill>
                  <a:srgbClr val="249DD8"/>
                </a:solidFill>
                <a:latin typeface="Century Gothic" panose="020B0502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85849" y="5718305"/>
            <a:ext cx="6858000" cy="474215"/>
          </a:xfrm>
        </p:spPr>
        <p:txBody>
          <a:bodyPr>
            <a:noAutofit/>
          </a:bodyPr>
          <a:lstStyle>
            <a:lvl1pPr marL="0" indent="0" algn="ctr">
              <a:buNone/>
              <a:defRPr sz="3000">
                <a:solidFill>
                  <a:srgbClr val="249DD8"/>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C8DF9D4-2602-4188-A8C0-9E23B528ED88}" type="datetime1">
              <a:rPr lang="en-US" smtClean="0"/>
              <a:pPr/>
              <a:t>3/24/2016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xmlns="" val="3334221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0727" y="4815575"/>
            <a:ext cx="9186765"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Rectangle 16"/>
          <p:cNvSpPr/>
          <p:nvPr userDrawn="1"/>
        </p:nvSpPr>
        <p:spPr>
          <a:xfrm>
            <a:off x="-10726" y="-8710"/>
            <a:ext cx="9186765"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Picture 17"/>
          <p:cNvPicPr>
            <a:picLocks noChangeAspect="1"/>
          </p:cNvPicPr>
          <p:nvPr userDrawn="1"/>
        </p:nvPicPr>
        <p:blipFill>
          <a:blip r:embed="rId2" cstate="print"/>
          <a:stretch>
            <a:fillRect/>
          </a:stretch>
        </p:blipFill>
        <p:spPr>
          <a:xfrm>
            <a:off x="227584" y="150124"/>
            <a:ext cx="1359557" cy="634460"/>
          </a:xfrm>
          <a:prstGeom prst="rect">
            <a:avLst/>
          </a:prstGeom>
        </p:spPr>
      </p:pic>
      <p:sp>
        <p:nvSpPr>
          <p:cNvPr id="19" name="TextBox 18"/>
          <p:cNvSpPr txBox="1"/>
          <p:nvPr userDrawn="1"/>
        </p:nvSpPr>
        <p:spPr>
          <a:xfrm>
            <a:off x="1666082" y="345457"/>
            <a:ext cx="7545655" cy="461665"/>
          </a:xfrm>
          <a:prstGeom prst="rect">
            <a:avLst/>
          </a:prstGeom>
          <a:noFill/>
        </p:spPr>
        <p:txBody>
          <a:bodyPr wrap="none" rtlCol="0">
            <a:spAutoFit/>
          </a:bodyPr>
          <a:lstStyle/>
          <a:p>
            <a:r>
              <a:rPr lang="en-US" sz="2400" b="1" dirty="0" smtClean="0">
                <a:solidFill>
                  <a:srgbClr val="229DD8"/>
                </a:solidFill>
                <a:latin typeface="Century Gothic" panose="020B0502020202020204" pitchFamily="34" charset="0"/>
              </a:rPr>
              <a:t>YOUR QUALITY</a:t>
            </a:r>
            <a:r>
              <a:rPr lang="en-US" sz="2400" b="1" baseline="0" dirty="0" smtClean="0">
                <a:solidFill>
                  <a:srgbClr val="229DD8"/>
                </a:solidFill>
                <a:latin typeface="Century Gothic" panose="020B0502020202020204" pitchFamily="34" charset="0"/>
              </a:rPr>
              <a:t> PARNER FOR SOFTWARE SOLUTIONS</a:t>
            </a:r>
            <a:endParaRPr lang="en-US" sz="2400" b="1" dirty="0">
              <a:solidFill>
                <a:srgbClr val="229DD8"/>
              </a:solidFill>
              <a:latin typeface="Century Gothic" panose="020B0502020202020204" pitchFamily="34" charset="0"/>
            </a:endParaRPr>
          </a:p>
        </p:txBody>
      </p:sp>
      <p:sp>
        <p:nvSpPr>
          <p:cNvPr id="20" name="Rectangle 19"/>
          <p:cNvSpPr/>
          <p:nvPr userDrawn="1"/>
        </p:nvSpPr>
        <p:spPr>
          <a:xfrm>
            <a:off x="-10726" y="6418907"/>
            <a:ext cx="9186765" cy="439093"/>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9DD8"/>
              </a:solidFill>
            </a:endParaRPr>
          </a:p>
        </p:txBody>
      </p:sp>
      <p:sp>
        <p:nvSpPr>
          <p:cNvPr id="21" name="TextBox 20"/>
          <p:cNvSpPr txBox="1"/>
          <p:nvPr userDrawn="1"/>
        </p:nvSpPr>
        <p:spPr>
          <a:xfrm>
            <a:off x="6636810" y="6459288"/>
            <a:ext cx="2883260" cy="338554"/>
          </a:xfrm>
          <a:prstGeom prst="rect">
            <a:avLst/>
          </a:prstGeom>
          <a:noFill/>
        </p:spPr>
        <p:txBody>
          <a:bodyPr wrap="square" rtlCol="0">
            <a:spAutoFit/>
          </a:bodyPr>
          <a:lstStyle/>
          <a:p>
            <a:r>
              <a:rPr lang="en-US" sz="1600" dirty="0" smtClean="0">
                <a:solidFill>
                  <a:schemeClr val="bg1"/>
                </a:solidFill>
                <a:latin typeface="Century Gothic" panose="020B0502020202020204" pitchFamily="34" charset="0"/>
                <a:cs typeface="Arial" panose="020B0604020202020204" pitchFamily="34" charset="0"/>
              </a:rPr>
              <a:t>www.tmasolutions.com</a:t>
            </a:r>
            <a:endParaRPr lang="en-US" sz="1600" dirty="0">
              <a:solidFill>
                <a:schemeClr val="bg1"/>
              </a:solidFill>
              <a:latin typeface="Century Gothic" panose="020B0502020202020204" pitchFamily="34" charset="0"/>
              <a:cs typeface="Arial" panose="020B0604020202020204" pitchFamily="34" charset="0"/>
            </a:endParaRPr>
          </a:p>
        </p:txBody>
      </p:sp>
      <p:sp>
        <p:nvSpPr>
          <p:cNvPr id="22" name="TextBox 21"/>
          <p:cNvSpPr txBox="1"/>
          <p:nvPr userDrawn="1"/>
        </p:nvSpPr>
        <p:spPr>
          <a:xfrm>
            <a:off x="87682" y="6466438"/>
            <a:ext cx="2883260" cy="338554"/>
          </a:xfrm>
          <a:prstGeom prst="rect">
            <a:avLst/>
          </a:prstGeom>
          <a:noFill/>
        </p:spPr>
        <p:txBody>
          <a:bodyPr wrap="square" rtlCol="0">
            <a:spAutoFit/>
          </a:bodyPr>
          <a:lstStyle/>
          <a:p>
            <a:r>
              <a:rPr lang="en-US" sz="1600" dirty="0" smtClean="0">
                <a:solidFill>
                  <a:schemeClr val="bg1"/>
                </a:solidFill>
                <a:latin typeface="Century Gothic" panose="020B0502020202020204" pitchFamily="34" charset="0"/>
                <a:cs typeface="Arial" panose="020B0604020202020204" pitchFamily="34" charset="0"/>
              </a:rPr>
              <a:t>TMA Solutions</a:t>
            </a:r>
            <a:endParaRPr lang="en-US" sz="1600" dirty="0">
              <a:solidFill>
                <a:schemeClr val="bg1"/>
              </a:solidFill>
              <a:latin typeface="Century Gothic" panose="020B0502020202020204" pitchFamily="34" charset="0"/>
              <a:cs typeface="Arial" panose="020B0604020202020204" pitchFamily="34" charset="0"/>
            </a:endParaRPr>
          </a:p>
        </p:txBody>
      </p:sp>
      <p:sp>
        <p:nvSpPr>
          <p:cNvPr id="2" name="Title 1"/>
          <p:cNvSpPr>
            <a:spLocks noGrp="1"/>
          </p:cNvSpPr>
          <p:nvPr>
            <p:ph type="ctrTitle"/>
          </p:nvPr>
        </p:nvSpPr>
        <p:spPr>
          <a:xfrm>
            <a:off x="628649" y="5004707"/>
            <a:ext cx="7772400" cy="612322"/>
          </a:xfrm>
        </p:spPr>
        <p:txBody>
          <a:bodyPr anchor="t">
            <a:normAutofit/>
          </a:bodyPr>
          <a:lstStyle>
            <a:lvl1pPr algn="ctr">
              <a:defRPr sz="4000" b="1">
                <a:solidFill>
                  <a:srgbClr val="249DD8"/>
                </a:solidFill>
                <a:latin typeface="Century Gothic" panose="020B0502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85849" y="5718305"/>
            <a:ext cx="6858000" cy="474215"/>
          </a:xfrm>
        </p:spPr>
        <p:txBody>
          <a:bodyPr>
            <a:noAutofit/>
          </a:bodyPr>
          <a:lstStyle>
            <a:lvl1pPr marL="0" indent="0" algn="ctr">
              <a:buNone/>
              <a:defRPr sz="3000">
                <a:solidFill>
                  <a:srgbClr val="249DD8"/>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C8DF9D4-2602-4188-A8C0-9E23B528ED88}" type="datetime1">
              <a:rPr lang="en-US" smtClean="0"/>
              <a:pPr/>
              <a:t>3/24/2016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xmlns="" val="3334221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934" y="284715"/>
            <a:ext cx="8785902" cy="441082"/>
          </a:xfrm>
        </p:spPr>
        <p:txBody>
          <a:bodyPr anchor="t">
            <a:noAutofit/>
          </a:bodyPr>
          <a:lstStyle>
            <a:lvl1pPr algn="l">
              <a:defRPr sz="3300" b="1">
                <a:solidFill>
                  <a:srgbClr val="229DD8"/>
                </a:solidFill>
                <a:latin typeface="Century Gothic" panose="020B0502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8098" y="1249136"/>
            <a:ext cx="8785902" cy="4927827"/>
          </a:xfrm>
        </p:spPr>
        <p:txBody>
          <a:bodyPr/>
          <a:lstStyle>
            <a:lvl1pPr marL="449263" indent="-449263">
              <a:lnSpc>
                <a:spcPct val="150000"/>
              </a:lnSpc>
              <a:buClr>
                <a:srgbClr val="249DD8"/>
              </a:buClr>
              <a:buSzPct val="120000"/>
              <a:buFont typeface="Wingdings" panose="05000000000000000000" pitchFamily="2" charset="2"/>
              <a:buChar char="Ø"/>
              <a:defRPr sz="2400" b="1">
                <a:solidFill>
                  <a:schemeClr val="tx1">
                    <a:lumMod val="85000"/>
                    <a:lumOff val="15000"/>
                  </a:schemeClr>
                </a:solidFill>
                <a:latin typeface="Century Gothic" panose="020B0502020202020204" pitchFamily="34" charset="0"/>
              </a:defRPr>
            </a:lvl1pPr>
            <a:lvl2pPr marL="685800" indent="-228600">
              <a:lnSpc>
                <a:spcPct val="150000"/>
              </a:lnSpc>
              <a:buClr>
                <a:srgbClr val="249DD8"/>
              </a:buClr>
              <a:buFont typeface="Century Gothic" panose="020B0502020202020204" pitchFamily="34" charset="0"/>
              <a:buChar char="●"/>
              <a:defRPr sz="2200">
                <a:solidFill>
                  <a:srgbClr val="002060"/>
                </a:solidFill>
                <a:latin typeface="Century Gothic" panose="020B0502020202020204" pitchFamily="34" charset="0"/>
              </a:defRPr>
            </a:lvl2pPr>
            <a:lvl3pPr marL="1143000" indent="-228600">
              <a:lnSpc>
                <a:spcPct val="150000"/>
              </a:lnSpc>
              <a:buClr>
                <a:srgbClr val="229DD8"/>
              </a:buClr>
              <a:buSzPct val="120000"/>
              <a:buFont typeface="Wingdings" panose="05000000000000000000" pitchFamily="2" charset="2"/>
              <a:buChar char="§"/>
              <a:defRPr>
                <a:solidFill>
                  <a:schemeClr val="accent1">
                    <a:lumMod val="50000"/>
                  </a:schemeClr>
                </a:solidFill>
                <a:latin typeface="Century Gothic" panose="020B0502020202020204" pitchFamily="34" charset="0"/>
              </a:defRPr>
            </a:lvl3pPr>
            <a:lvl4pPr marL="1600200" indent="-228600">
              <a:lnSpc>
                <a:spcPct val="150000"/>
              </a:lnSpc>
              <a:buClr>
                <a:schemeClr val="tx1">
                  <a:lumMod val="75000"/>
                  <a:lumOff val="25000"/>
                </a:schemeClr>
              </a:buClr>
              <a:buFont typeface="Century Gothic" panose="020B0502020202020204" pitchFamily="34" charset="0"/>
              <a:buChar char="○"/>
              <a:defRPr>
                <a:solidFill>
                  <a:schemeClr val="accent1">
                    <a:lumMod val="75000"/>
                  </a:schemeClr>
                </a:solidFill>
                <a:latin typeface="Century Gothic" panose="020B0502020202020204" pitchFamily="34" charset="0"/>
              </a:defRPr>
            </a:lvl4pPr>
            <a:lvl5pPr marL="2057400" indent="-228600">
              <a:lnSpc>
                <a:spcPct val="150000"/>
              </a:lnSpc>
              <a:buFont typeface="Wingdings" panose="05000000000000000000" pitchFamily="2" charset="2"/>
              <a:buChar char="§"/>
              <a:defRPr sz="1600">
                <a:solidFill>
                  <a:schemeClr val="tx1">
                    <a:lumMod val="95000"/>
                    <a:lumOff val="5000"/>
                  </a:schemeClr>
                </a:solidFill>
                <a:latin typeface="Century Gothic" panose="020B0502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4D544F7-784D-4EB5-ABBE-9FED3A8F8787}" type="datetime1">
              <a:rPr lang="en-US" smtClean="0"/>
              <a:pPr/>
              <a:t>3/24/2016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AB6B9-EEE1-47C5-B0EB-1757C6F87D1D}" type="slidenum">
              <a:rPr lang="en-US" smtClean="0"/>
              <a:pPr/>
              <a:t>‹#›</a:t>
            </a:fld>
            <a:endParaRPr lang="en-US"/>
          </a:p>
        </p:txBody>
      </p:sp>
      <p:sp>
        <p:nvSpPr>
          <p:cNvPr id="7" name="Rectangle 6"/>
          <p:cNvSpPr/>
          <p:nvPr userDrawn="1"/>
        </p:nvSpPr>
        <p:spPr>
          <a:xfrm>
            <a:off x="-1" y="334828"/>
            <a:ext cx="358099" cy="357791"/>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29DD8"/>
              </a:solidFill>
            </a:endParaRPr>
          </a:p>
        </p:txBody>
      </p:sp>
    </p:spTree>
    <p:extLst>
      <p:ext uri="{BB962C8B-B14F-4D97-AF65-F5344CB8AC3E}">
        <p14:creationId xmlns:p14="http://schemas.microsoft.com/office/powerpoint/2010/main" xmlns="" val="18603884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934" y="284715"/>
            <a:ext cx="8785902" cy="441082"/>
          </a:xfrm>
        </p:spPr>
        <p:txBody>
          <a:bodyPr anchor="t">
            <a:noAutofit/>
          </a:bodyPr>
          <a:lstStyle>
            <a:lvl1pPr algn="l">
              <a:defRPr sz="3300" b="1">
                <a:solidFill>
                  <a:srgbClr val="229DD8"/>
                </a:solidFill>
                <a:latin typeface="Century Gothic" panose="020B050202020202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4D544F7-784D-4EB5-ABBE-9FED3A8F8787}" type="datetime1">
              <a:rPr lang="en-US" smtClean="0"/>
              <a:pPr/>
              <a:t>3/24/2016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AB6B9-EEE1-47C5-B0EB-1757C6F87D1D}" type="slidenum">
              <a:rPr lang="en-US" smtClean="0"/>
              <a:pPr/>
              <a:t>‹#›</a:t>
            </a:fld>
            <a:endParaRPr lang="en-US"/>
          </a:p>
        </p:txBody>
      </p:sp>
      <p:sp>
        <p:nvSpPr>
          <p:cNvPr id="7" name="Rectangle 6"/>
          <p:cNvSpPr/>
          <p:nvPr userDrawn="1"/>
        </p:nvSpPr>
        <p:spPr>
          <a:xfrm>
            <a:off x="-1" y="326361"/>
            <a:ext cx="358099" cy="357791"/>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29DD8"/>
              </a:solidFill>
            </a:endParaRPr>
          </a:p>
        </p:txBody>
      </p:sp>
      <p:sp>
        <p:nvSpPr>
          <p:cNvPr id="11" name="Picture Placeholder 10"/>
          <p:cNvSpPr>
            <a:spLocks noGrp="1"/>
          </p:cNvSpPr>
          <p:nvPr>
            <p:ph type="pic" sz="quarter" idx="13"/>
          </p:nvPr>
        </p:nvSpPr>
        <p:spPr>
          <a:xfrm>
            <a:off x="465138" y="1158875"/>
            <a:ext cx="8213725" cy="4833938"/>
          </a:xfrm>
        </p:spPr>
        <p:txBody>
          <a:bodyPr/>
          <a:lstStyle>
            <a:lvl1pPr marL="457200" indent="-457200">
              <a:buFont typeface="Arial" panose="020B0604020202020204" pitchFamily="34" charset="0"/>
              <a:buChar char="•"/>
              <a:defRPr>
                <a:latin typeface="Century Gothic" panose="020B0502020202020204" pitchFamily="34" charset="0"/>
              </a:defRPr>
            </a:lvl1pPr>
          </a:lstStyle>
          <a:p>
            <a:endParaRPr lang="en-US" dirty="0"/>
          </a:p>
        </p:txBody>
      </p:sp>
    </p:spTree>
    <p:extLst>
      <p:ext uri="{BB962C8B-B14F-4D97-AF65-F5344CB8AC3E}">
        <p14:creationId xmlns:p14="http://schemas.microsoft.com/office/powerpoint/2010/main" xmlns="" val="16835046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934" y="284715"/>
            <a:ext cx="8785902" cy="441082"/>
          </a:xfrm>
        </p:spPr>
        <p:txBody>
          <a:bodyPr anchor="t">
            <a:noAutofit/>
          </a:bodyPr>
          <a:lstStyle>
            <a:lvl1pPr algn="l">
              <a:defRPr sz="3300" b="1">
                <a:solidFill>
                  <a:srgbClr val="229DD8"/>
                </a:solidFill>
                <a:latin typeface="Century Gothic" panose="020B050202020202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4D544F7-784D-4EB5-ABBE-9FED3A8F8787}" type="datetime1">
              <a:rPr lang="en-US" smtClean="0"/>
              <a:pPr/>
              <a:t>3/24/2016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AB6B9-EEE1-47C5-B0EB-1757C6F87D1D}" type="slidenum">
              <a:rPr lang="en-US" smtClean="0"/>
              <a:pPr/>
              <a:t>‹#›</a:t>
            </a:fld>
            <a:endParaRPr lang="en-US"/>
          </a:p>
        </p:txBody>
      </p:sp>
      <p:sp>
        <p:nvSpPr>
          <p:cNvPr id="7" name="Rectangle 6"/>
          <p:cNvSpPr/>
          <p:nvPr userDrawn="1"/>
        </p:nvSpPr>
        <p:spPr>
          <a:xfrm>
            <a:off x="-1" y="326361"/>
            <a:ext cx="358099" cy="357791"/>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29DD8"/>
              </a:solidFill>
            </a:endParaRPr>
          </a:p>
        </p:txBody>
      </p:sp>
      <p:sp>
        <p:nvSpPr>
          <p:cNvPr id="8" name="Table Placeholder 7"/>
          <p:cNvSpPr>
            <a:spLocks noGrp="1"/>
          </p:cNvSpPr>
          <p:nvPr>
            <p:ph type="tbl" sz="quarter" idx="13"/>
          </p:nvPr>
        </p:nvSpPr>
        <p:spPr>
          <a:xfrm>
            <a:off x="449263" y="1158875"/>
            <a:ext cx="8229600" cy="4932363"/>
          </a:xfrm>
        </p:spPr>
        <p:txBody>
          <a:bodyPr/>
          <a:lstStyle/>
          <a:p>
            <a:endParaRPr lang="en-US"/>
          </a:p>
        </p:txBody>
      </p:sp>
    </p:spTree>
    <p:extLst>
      <p:ext uri="{BB962C8B-B14F-4D97-AF65-F5344CB8AC3E}">
        <p14:creationId xmlns:p14="http://schemas.microsoft.com/office/powerpoint/2010/main" xmlns="" val="4099734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934" y="284715"/>
            <a:ext cx="8785902" cy="441082"/>
          </a:xfrm>
        </p:spPr>
        <p:txBody>
          <a:bodyPr anchor="t">
            <a:noAutofit/>
          </a:bodyPr>
          <a:lstStyle>
            <a:lvl1pPr algn="l">
              <a:defRPr sz="3300" b="1">
                <a:solidFill>
                  <a:srgbClr val="229DD8"/>
                </a:solidFill>
                <a:latin typeface="Century Gothic" panose="020B050202020202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4D544F7-784D-4EB5-ABBE-9FED3A8F8787}" type="datetime1">
              <a:rPr lang="en-US" smtClean="0"/>
              <a:pPr/>
              <a:t>3/24/2016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AB6B9-EEE1-47C5-B0EB-1757C6F87D1D}" type="slidenum">
              <a:rPr lang="en-US" smtClean="0"/>
              <a:pPr/>
              <a:t>‹#›</a:t>
            </a:fld>
            <a:endParaRPr lang="en-US"/>
          </a:p>
        </p:txBody>
      </p:sp>
      <p:sp>
        <p:nvSpPr>
          <p:cNvPr id="7" name="Rectangle 6"/>
          <p:cNvSpPr/>
          <p:nvPr userDrawn="1"/>
        </p:nvSpPr>
        <p:spPr>
          <a:xfrm>
            <a:off x="-1" y="326361"/>
            <a:ext cx="358099" cy="357791"/>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29DD8"/>
              </a:solidFill>
            </a:endParaRPr>
          </a:p>
        </p:txBody>
      </p:sp>
      <p:sp>
        <p:nvSpPr>
          <p:cNvPr id="11" name="SmartArt Placeholder 10"/>
          <p:cNvSpPr>
            <a:spLocks noGrp="1"/>
          </p:cNvSpPr>
          <p:nvPr>
            <p:ph type="dgm" sz="quarter" idx="13"/>
          </p:nvPr>
        </p:nvSpPr>
        <p:spPr>
          <a:xfrm>
            <a:off x="457200" y="1379538"/>
            <a:ext cx="8253413" cy="4597400"/>
          </a:xfrm>
        </p:spPr>
        <p:txBody>
          <a:bodyPr/>
          <a:lstStyle/>
          <a:p>
            <a:endParaRPr lang="en-US"/>
          </a:p>
        </p:txBody>
      </p:sp>
    </p:spTree>
    <p:extLst>
      <p:ext uri="{BB962C8B-B14F-4D97-AF65-F5344CB8AC3E}">
        <p14:creationId xmlns:p14="http://schemas.microsoft.com/office/powerpoint/2010/main" xmlns="" val="3789323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3F3FA-60F0-4111-9169-539EF6743970}" type="datetime1">
              <a:rPr lang="en-US" smtClean="0"/>
              <a:pPr/>
              <a:t>3/24/2016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AB6B9-EEE1-47C5-B0EB-1757C6F87D1D}" type="slidenum">
              <a:rPr lang="en-US" smtClean="0"/>
              <a:pPr/>
              <a:t>‹#›</a:t>
            </a:fld>
            <a:endParaRPr lang="en-US"/>
          </a:p>
        </p:txBody>
      </p:sp>
      <p:sp>
        <p:nvSpPr>
          <p:cNvPr id="5" name="TextBox 4"/>
          <p:cNvSpPr txBox="1"/>
          <p:nvPr userDrawn="1"/>
        </p:nvSpPr>
        <p:spPr>
          <a:xfrm>
            <a:off x="2376513" y="2957033"/>
            <a:ext cx="4421316" cy="923330"/>
          </a:xfrm>
          <a:prstGeom prst="rect">
            <a:avLst/>
          </a:prstGeom>
          <a:noFill/>
        </p:spPr>
        <p:txBody>
          <a:bodyPr wrap="square" rtlCol="0">
            <a:spAutoFit/>
          </a:bodyPr>
          <a:lstStyle/>
          <a:p>
            <a:r>
              <a:rPr lang="en-US" sz="5400" b="1" dirty="0">
                <a:solidFill>
                  <a:srgbClr val="249DD8"/>
                </a:solidFill>
                <a:latin typeface="Century Gothic" panose="020B0502020202020204" pitchFamily="34" charset="0"/>
                <a:cs typeface="Arial" panose="020B0604020202020204" pitchFamily="34" charset="0"/>
              </a:rPr>
              <a:t>THANK YOU !</a:t>
            </a:r>
            <a:endParaRPr lang="en-US" sz="5400" dirty="0">
              <a:solidFill>
                <a:srgbClr val="249DD8"/>
              </a:solidFill>
              <a:latin typeface="Century Gothic" panose="020B0502020202020204" pitchFamily="34" charset="0"/>
              <a:cs typeface="Arial" panose="020B0604020202020204" pitchFamily="34" charset="0"/>
            </a:endParaRPr>
          </a:p>
        </p:txBody>
      </p:sp>
      <p:pic>
        <p:nvPicPr>
          <p:cNvPr id="6" name="Picture 5"/>
          <p:cNvPicPr>
            <a:picLocks noChangeAspect="1"/>
          </p:cNvPicPr>
          <p:nvPr userDrawn="1"/>
        </p:nvPicPr>
        <p:blipFill>
          <a:blip r:embed="rId2" cstate="print"/>
          <a:stretch>
            <a:fillRect/>
          </a:stretch>
        </p:blipFill>
        <p:spPr>
          <a:xfrm>
            <a:off x="3476830" y="694023"/>
            <a:ext cx="2220683" cy="1036319"/>
          </a:xfrm>
          <a:prstGeom prst="rect">
            <a:avLst/>
          </a:prstGeom>
        </p:spPr>
      </p:pic>
    </p:spTree>
    <p:extLst>
      <p:ext uri="{BB962C8B-B14F-4D97-AF65-F5344CB8AC3E}">
        <p14:creationId xmlns:p14="http://schemas.microsoft.com/office/powerpoint/2010/main" xmlns="" val="31940428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4838" cy="1139825"/>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7E40794-2AB9-4F11-A7B1-8144419D0881}" type="slidenum">
              <a:rPr lang="en-US" smtClean="0"/>
              <a:pPr/>
              <a:t>‹#›</a:t>
            </a:fld>
            <a:endParaRPr lang="en-US" dirty="0"/>
          </a:p>
        </p:txBody>
      </p:sp>
    </p:spTree>
    <p:extLst>
      <p:ext uri="{BB962C8B-B14F-4D97-AF65-F5344CB8AC3E}">
        <p14:creationId xmlns:p14="http://schemas.microsoft.com/office/powerpoint/2010/main" xmlns="" val="3482767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579FE-239B-4030-8DEC-E0008B4E66EB}" type="datetime1">
              <a:rPr lang="en-US" smtClean="0"/>
              <a:pPr/>
              <a:t>3/24/2016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AB6B9-EEE1-47C5-B0EB-1757C6F87D1D}" type="slidenum">
              <a:rPr lang="en-US" smtClean="0"/>
              <a:pPr/>
              <a:t>‹#›</a:t>
            </a:fld>
            <a:endParaRPr lang="en-US"/>
          </a:p>
        </p:txBody>
      </p:sp>
      <p:sp>
        <p:nvSpPr>
          <p:cNvPr id="7" name="Rectangle 6"/>
          <p:cNvSpPr/>
          <p:nvPr/>
        </p:nvSpPr>
        <p:spPr>
          <a:xfrm>
            <a:off x="-10726" y="6435841"/>
            <a:ext cx="9186765" cy="439093"/>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C6F9"/>
              </a:solidFill>
            </a:endParaRPr>
          </a:p>
        </p:txBody>
      </p:sp>
      <p:sp>
        <p:nvSpPr>
          <p:cNvPr id="9" name="TextBox 8"/>
          <p:cNvSpPr txBox="1"/>
          <p:nvPr/>
        </p:nvSpPr>
        <p:spPr>
          <a:xfrm>
            <a:off x="87682" y="6466438"/>
            <a:ext cx="2883260" cy="338554"/>
          </a:xfrm>
          <a:prstGeom prst="rect">
            <a:avLst/>
          </a:prstGeom>
          <a:noFill/>
        </p:spPr>
        <p:txBody>
          <a:bodyPr wrap="square" rtlCol="0">
            <a:spAutoFit/>
          </a:bodyPr>
          <a:lstStyle/>
          <a:p>
            <a:r>
              <a:rPr lang="en-US" sz="1600" dirty="0" smtClean="0">
                <a:solidFill>
                  <a:schemeClr val="bg1"/>
                </a:solidFill>
                <a:latin typeface="Century Gothic" panose="020B0502020202020204" pitchFamily="34" charset="0"/>
                <a:cs typeface="Arial" panose="020B0604020202020204" pitchFamily="34" charset="0"/>
              </a:rPr>
              <a:t>TMA Solutions</a:t>
            </a:r>
            <a:endParaRPr lang="en-US" sz="1600" dirty="0">
              <a:solidFill>
                <a:schemeClr val="bg1"/>
              </a:solidFill>
              <a:latin typeface="Century Gothic" panose="020B0502020202020204" pitchFamily="34" charset="0"/>
              <a:cs typeface="Arial" panose="020B0604020202020204" pitchFamily="34" charset="0"/>
            </a:endParaRPr>
          </a:p>
        </p:txBody>
      </p:sp>
      <p:sp>
        <p:nvSpPr>
          <p:cNvPr id="10" name="Slide Number Placeholder 5"/>
          <p:cNvSpPr txBox="1">
            <a:spLocks/>
          </p:cNvSpPr>
          <p:nvPr/>
        </p:nvSpPr>
        <p:spPr>
          <a:xfrm>
            <a:off x="7050616" y="6483353"/>
            <a:ext cx="20574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B12F569-F0E8-45C6-A8B5-805952AC8A46}" type="slidenum">
              <a:rPr lang="en-US" smtClean="0">
                <a:latin typeface="Century Gothic" panose="020B0502020202020204" pitchFamily="34" charset="0"/>
              </a:rPr>
              <a:pPr algn="r"/>
              <a:t>‹#›</a:t>
            </a:fld>
            <a:endParaRPr lang="en-US" dirty="0">
              <a:latin typeface="Century Gothic" panose="020B0502020202020204" pitchFamily="34" charset="0"/>
            </a:endParaRPr>
          </a:p>
        </p:txBody>
      </p:sp>
    </p:spTree>
    <p:extLst>
      <p:ext uri="{BB962C8B-B14F-4D97-AF65-F5344CB8AC3E}">
        <p14:creationId xmlns:p14="http://schemas.microsoft.com/office/powerpoint/2010/main" xmlns="" val="3122479488"/>
      </p:ext>
    </p:extLst>
  </p:cSld>
  <p:clrMap bg1="lt1" tx1="dk1" bg2="lt2" tx2="dk2" accent1="accent1" accent2="accent2" accent3="accent3" accent4="accent4" accent5="accent5" accent6="accent6" hlink="hlink" folHlink="folHlink"/>
  <p:sldLayoutIdLst>
    <p:sldLayoutId id="2147483929" r:id="rId1"/>
    <p:sldLayoutId id="2147483937" r:id="rId2"/>
    <p:sldLayoutId id="2147483930" r:id="rId3"/>
    <p:sldLayoutId id="2147483931" r:id="rId4"/>
    <p:sldLayoutId id="2147483932" r:id="rId5"/>
    <p:sldLayoutId id="2147483933" r:id="rId6"/>
    <p:sldLayoutId id="2147483934" r:id="rId7"/>
    <p:sldLayoutId id="2147483935" r:id="rId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hub.jazz.ne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hub.jazz.net/project/nhatphan/IOTWifiGateway" TargetMode="External"/><Relationship Id="rId4" Type="http://schemas.openxmlformats.org/officeDocument/2006/relationships/hyperlink" Target="https://hub.jazz.net/project/nhatphan/IOTWebServ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jenkins-ci.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android.com/tools/testing/testing_ui.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jenkins-ci.org/" TargetMode="External"/><Relationship Id="rId4" Type="http://schemas.openxmlformats.org/officeDocument/2006/relationships/hyperlink" Target="https://hub.jazz.ne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hub.jazz.ne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hub.jazz.net/project/nhatphan/IOTWifiGateway" TargetMode="External"/><Relationship Id="rId4" Type="http://schemas.openxmlformats.org/officeDocument/2006/relationships/hyperlink" Target="https://hub.jazz.net/project/nhatphan/IOTWebSer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4874078"/>
            <a:ext cx="7772400" cy="612322"/>
          </a:xfrm>
        </p:spPr>
        <p:txBody>
          <a:bodyPr>
            <a:noAutofit/>
          </a:bodyPr>
          <a:lstStyle/>
          <a:p>
            <a:r>
              <a:rPr lang="en-US" sz="4400" dirty="0" smtClean="0"/>
              <a:t>IOT Smart Office</a:t>
            </a:r>
            <a:endParaRPr lang="en-US" sz="4400" dirty="0"/>
          </a:p>
        </p:txBody>
      </p:sp>
      <p:sp>
        <p:nvSpPr>
          <p:cNvPr id="3075" name="Text Box 2"/>
          <p:cNvSpPr txBox="1">
            <a:spLocks noChangeArrowheads="1"/>
          </p:cNvSpPr>
          <p:nvPr/>
        </p:nvSpPr>
        <p:spPr bwMode="auto">
          <a:xfrm>
            <a:off x="5791200" y="5715000"/>
            <a:ext cx="2667000" cy="371513"/>
          </a:xfrm>
          <a:prstGeom prst="rect">
            <a:avLst/>
          </a:prstGeom>
          <a:noFill/>
          <a:ln w="9525">
            <a:noFill/>
            <a:round/>
            <a:headEnd/>
            <a:tailEnd/>
          </a:ln>
        </p:spPr>
        <p:txBody>
          <a:bodyPr wrap="square" lIns="90000" tIns="46800" rIns="90000" bIns="46800">
            <a:spAutoFit/>
          </a:bodyPr>
          <a:lstStyle/>
          <a:p>
            <a:pPr algn="r" defTabSz="457200" eaLnBrk="0" fontAlgn="base" hangingPunct="0">
              <a:lnSpc>
                <a:spcPct val="90000"/>
              </a:lnSpc>
              <a:spcBef>
                <a:spcPts val="30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000" dirty="0" err="1" smtClean="0">
                <a:solidFill>
                  <a:schemeClr val="bg1">
                    <a:lumMod val="50000"/>
                  </a:schemeClr>
                </a:solidFill>
              </a:rPr>
              <a:t>Nhat</a:t>
            </a:r>
            <a:r>
              <a:rPr lang="en-US" sz="2000" dirty="0" smtClean="0">
                <a:solidFill>
                  <a:schemeClr val="bg1">
                    <a:lumMod val="50000"/>
                  </a:schemeClr>
                </a:solidFill>
              </a:rPr>
              <a:t> </a:t>
            </a:r>
            <a:r>
              <a:rPr lang="en-US" sz="2000" dirty="0" err="1" smtClean="0">
                <a:solidFill>
                  <a:schemeClr val="bg1">
                    <a:lumMod val="50000"/>
                  </a:schemeClr>
                </a:solidFill>
              </a:rPr>
              <a:t>Phan</a:t>
            </a:r>
            <a:r>
              <a:rPr lang="en-US" sz="2000" dirty="0" smtClean="0">
                <a:solidFill>
                  <a:schemeClr val="bg1">
                    <a:lumMod val="50000"/>
                  </a:schemeClr>
                </a:solidFill>
              </a:rPr>
              <a:t>-Mar 2016</a:t>
            </a:r>
            <a:endParaRPr lang="en-US" sz="2000" dirty="0" smtClean="0">
              <a:solidFill>
                <a:srgbClr val="0000FF"/>
              </a:solidFill>
              <a:latin typeface="Arial" charset="0"/>
              <a:ea typeface="Arial Unicode MS" pitchFamily="34" charset="-128"/>
            </a:endParaRPr>
          </a:p>
        </p:txBody>
      </p:sp>
      <p:pic>
        <p:nvPicPr>
          <p:cNvPr id="33795" name="Picture 3"/>
          <p:cNvPicPr>
            <a:picLocks noChangeAspect="1" noChangeArrowheads="1"/>
          </p:cNvPicPr>
          <p:nvPr/>
        </p:nvPicPr>
        <p:blipFill>
          <a:blip r:embed="rId3" cstate="print"/>
          <a:srcRect/>
          <a:stretch>
            <a:fillRect/>
          </a:stretch>
        </p:blipFill>
        <p:spPr bwMode="auto">
          <a:xfrm>
            <a:off x="1647825" y="1047750"/>
            <a:ext cx="5895975" cy="3752850"/>
          </a:xfrm>
          <a:prstGeom prst="rect">
            <a:avLst/>
          </a:prstGeom>
          <a:noFill/>
          <a:ln w="9525">
            <a:noFill/>
            <a:miter lim="800000"/>
            <a:headEnd/>
            <a:tailEnd/>
          </a:ln>
        </p:spPr>
      </p:pic>
    </p:spTree>
    <p:extLst>
      <p:ext uri="{BB962C8B-B14F-4D97-AF65-F5344CB8AC3E}">
        <p14:creationId xmlns:p14="http://schemas.microsoft.com/office/powerpoint/2010/main" xmlns="" val="15116570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project()</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Agile: IBM </a:t>
            </a:r>
            <a:r>
              <a:rPr lang="en-US" dirty="0" err="1" smtClean="0"/>
              <a:t>Bluemix</a:t>
            </a:r>
            <a:r>
              <a:rPr lang="en-US" dirty="0" smtClean="0"/>
              <a:t> Dev Ops Service - </a:t>
            </a:r>
            <a:r>
              <a:rPr lang="en-US" dirty="0" smtClean="0">
                <a:hlinkClick r:id="rId3"/>
              </a:rPr>
              <a:t>https://hub.jazz.net/</a:t>
            </a:r>
            <a:r>
              <a:rPr lang="en-US" dirty="0" smtClean="0"/>
              <a:t> Agile Projects and GIT</a:t>
            </a:r>
          </a:p>
          <a:p>
            <a:pPr lvl="1"/>
            <a:r>
              <a:rPr lang="en-US" dirty="0" err="1" smtClean="0">
                <a:hlinkClick r:id="rId4"/>
              </a:rPr>
              <a:t>SmartOffice</a:t>
            </a:r>
            <a:r>
              <a:rPr lang="en-US" dirty="0" smtClean="0">
                <a:hlinkClick r:id="rId4"/>
              </a:rPr>
              <a:t> Project</a:t>
            </a:r>
            <a:r>
              <a:rPr lang="en-US" dirty="0" smtClean="0"/>
              <a:t>: All high level requirements</a:t>
            </a:r>
            <a:endParaRPr lang="en-US" dirty="0" smtClean="0">
              <a:hlinkClick r:id="rId4" tooltip="IOTWebServer"/>
            </a:endParaRPr>
          </a:p>
          <a:p>
            <a:pPr lvl="1"/>
            <a:r>
              <a:rPr lang="en-US" dirty="0" err="1" smtClean="0">
                <a:hlinkClick r:id="rId4" tooltip="IOTWebServer"/>
              </a:rPr>
              <a:t>IOTWebServer</a:t>
            </a:r>
            <a:r>
              <a:rPr lang="en-US" dirty="0" smtClean="0">
                <a:hlinkClick r:id="rId4" tooltip="IOTWebServer"/>
              </a:rPr>
              <a:t> Project</a:t>
            </a:r>
            <a:r>
              <a:rPr lang="en-US" dirty="0" smtClean="0"/>
              <a:t>: Specific requirements for Web</a:t>
            </a:r>
          </a:p>
          <a:p>
            <a:pPr lvl="1"/>
            <a:r>
              <a:rPr lang="en-US" dirty="0" err="1" smtClean="0">
                <a:hlinkClick r:id="rId5"/>
              </a:rPr>
              <a:t>IOTWifiGateway</a:t>
            </a:r>
            <a:r>
              <a:rPr lang="en-US" dirty="0" smtClean="0">
                <a:hlinkClick r:id="rId5"/>
              </a:rPr>
              <a:t> Project</a:t>
            </a:r>
            <a:r>
              <a:rPr lang="en-US" dirty="0" smtClean="0"/>
              <a:t>: Specific requirements for Embedded</a:t>
            </a:r>
          </a:p>
          <a:p>
            <a:r>
              <a:rPr lang="en-US" dirty="0" smtClean="0"/>
              <a:t>Note: Source code will be stored in </a:t>
            </a:r>
            <a:r>
              <a:rPr lang="en-US" dirty="0" err="1" smtClean="0"/>
              <a:t>IOTWebServer</a:t>
            </a:r>
            <a:r>
              <a:rPr lang="en-US" dirty="0" smtClean="0"/>
              <a:t> and </a:t>
            </a:r>
            <a:r>
              <a:rPr lang="en-US" dirty="0" err="1" smtClean="0"/>
              <a:t>IOTWifiGateway</a:t>
            </a:r>
            <a:r>
              <a:rPr lang="en-US" dirty="0" smtClean="0"/>
              <a:t> only. Smart Office just have document and execution code only.</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project (CI tool)</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Jenkins: Used for auto-test and build app from </a:t>
            </a:r>
            <a:r>
              <a:rPr lang="en-US" dirty="0" err="1" smtClean="0"/>
              <a:t>src</a:t>
            </a:r>
            <a:r>
              <a:rPr lang="en-US" dirty="0" smtClean="0"/>
              <a:t> code in GIT. </a:t>
            </a:r>
            <a:r>
              <a:rPr lang="en-US" dirty="0" smtClean="0">
                <a:hlinkClick r:id="rId3"/>
              </a:rPr>
              <a:t>https://jenkins-ci.org/</a:t>
            </a:r>
            <a:r>
              <a:rPr lang="en-US" dirty="0" smtClean="0"/>
              <a:t> </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project (Embedded)</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err="1" smtClean="0"/>
              <a:t>Orcad</a:t>
            </a:r>
            <a:r>
              <a:rPr lang="en-US" dirty="0" smtClean="0"/>
              <a:t> 16.6: Schematic and PCB layout</a:t>
            </a:r>
          </a:p>
          <a:p>
            <a:r>
              <a:rPr lang="en-US" dirty="0" err="1" smtClean="0"/>
              <a:t>Arduino</a:t>
            </a:r>
            <a:r>
              <a:rPr lang="en-US" dirty="0" smtClean="0"/>
              <a:t> IDE</a:t>
            </a:r>
          </a:p>
          <a:p>
            <a:r>
              <a:rPr lang="en-US" dirty="0" smtClean="0"/>
              <a:t>…..TBD…..</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project (Web server)</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Framework: TBD</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project (Testing)</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Selenium</a:t>
            </a:r>
          </a:p>
          <a:p>
            <a:r>
              <a:rPr lang="en-US" dirty="0" err="1" smtClean="0"/>
              <a:t>Appium</a:t>
            </a:r>
            <a:endParaRPr lang="en-US" dirty="0" smtClean="0"/>
          </a:p>
          <a:p>
            <a:r>
              <a:rPr lang="en-US" dirty="0" smtClean="0"/>
              <a:t>TMA facilitator tool (get transfer from DG2)</a:t>
            </a:r>
          </a:p>
          <a:p>
            <a:r>
              <a:rPr lang="en-US" dirty="0" smtClean="0"/>
              <a:t>Browsers (Firefox and Safari)</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updates (Training/Researching)</a:t>
            </a:r>
            <a:endParaRPr lang="en-US" sz="2800" dirty="0"/>
          </a:p>
        </p:txBody>
      </p:sp>
      <p:sp>
        <p:nvSpPr>
          <p:cNvPr id="3" name="Content Placeholder 13"/>
          <p:cNvSpPr>
            <a:spLocks noGrp="1"/>
          </p:cNvSpPr>
          <p:nvPr>
            <p:ph idx="1"/>
          </p:nvPr>
        </p:nvSpPr>
        <p:spPr>
          <a:xfrm>
            <a:off x="381000" y="990600"/>
            <a:ext cx="8481102" cy="5338763"/>
          </a:xfrm>
        </p:spPr>
        <p:txBody>
          <a:bodyPr>
            <a:normAutofit fontScale="77500" lnSpcReduction="20000"/>
          </a:bodyPr>
          <a:lstStyle/>
          <a:p>
            <a:r>
              <a:rPr lang="en-US" dirty="0" smtClean="0"/>
              <a:t>Training: </a:t>
            </a:r>
          </a:p>
          <a:p>
            <a:pPr lvl="1"/>
            <a:r>
              <a:rPr lang="en-US" dirty="0" smtClean="0"/>
              <a:t>Embedded: </a:t>
            </a:r>
            <a:r>
              <a:rPr lang="en-US" dirty="0" err="1" smtClean="0">
                <a:solidFill>
                  <a:srgbClr val="FF0000"/>
                </a:solidFill>
              </a:rPr>
              <a:t>Orcad</a:t>
            </a:r>
            <a:r>
              <a:rPr lang="en-US" dirty="0" smtClean="0"/>
              <a:t>, </a:t>
            </a:r>
            <a:r>
              <a:rPr lang="en-US" dirty="0" smtClean="0">
                <a:solidFill>
                  <a:srgbClr val="00B050"/>
                </a:solidFill>
              </a:rPr>
              <a:t>ESP8266</a:t>
            </a:r>
          </a:p>
          <a:p>
            <a:pPr lvl="1"/>
            <a:r>
              <a:rPr lang="en-US" dirty="0" smtClean="0"/>
              <a:t>Web: </a:t>
            </a:r>
            <a:r>
              <a:rPr lang="en-US" dirty="0" smtClean="0">
                <a:solidFill>
                  <a:srgbClr val="00B050"/>
                </a:solidFill>
              </a:rPr>
              <a:t>Node JS, web and JS</a:t>
            </a:r>
          </a:p>
          <a:p>
            <a:pPr lvl="1"/>
            <a:r>
              <a:rPr lang="en-US" dirty="0" smtClean="0"/>
              <a:t>IOT: MQTT</a:t>
            </a:r>
          </a:p>
          <a:p>
            <a:pPr lvl="1"/>
            <a:r>
              <a:rPr lang="en-US" dirty="0" smtClean="0"/>
              <a:t>Mobile: N/A</a:t>
            </a:r>
          </a:p>
          <a:p>
            <a:pPr lvl="1"/>
            <a:r>
              <a:rPr lang="en-US" dirty="0" smtClean="0"/>
              <a:t>Test tools: TMA Facilitator, Selenium</a:t>
            </a:r>
          </a:p>
          <a:p>
            <a:pPr lvl="1"/>
            <a:r>
              <a:rPr lang="en-US" dirty="0" smtClean="0"/>
              <a:t>Process: </a:t>
            </a:r>
            <a:r>
              <a:rPr lang="en-US" dirty="0" smtClean="0">
                <a:solidFill>
                  <a:srgbClr val="FF0000"/>
                </a:solidFill>
              </a:rPr>
              <a:t>Agile</a:t>
            </a:r>
          </a:p>
          <a:p>
            <a:r>
              <a:rPr lang="en-US" dirty="0" smtClean="0"/>
              <a:t>Research:</a:t>
            </a:r>
            <a:endParaRPr lang="en-US" b="0" dirty="0" smtClean="0"/>
          </a:p>
          <a:p>
            <a:pPr lvl="1"/>
            <a:r>
              <a:rPr lang="en-US" dirty="0" smtClean="0"/>
              <a:t>Embedded: New sensors (Human tracking, Power Usage, Camera, NFC)</a:t>
            </a:r>
          </a:p>
          <a:p>
            <a:pPr lvl="1"/>
            <a:r>
              <a:rPr lang="en-US" dirty="0" smtClean="0"/>
              <a:t>Web: </a:t>
            </a:r>
            <a:r>
              <a:rPr lang="en-US" dirty="0" err="1" smtClean="0"/>
              <a:t>nodeJS</a:t>
            </a:r>
            <a:r>
              <a:rPr lang="en-US" dirty="0" smtClean="0"/>
              <a:t>/</a:t>
            </a:r>
            <a:r>
              <a:rPr lang="en-US" dirty="0" err="1" smtClean="0"/>
              <a:t>Django</a:t>
            </a:r>
            <a:r>
              <a:rPr lang="en-US" dirty="0" smtClean="0"/>
              <a:t>, OS platform for IOT, Hardware for IOT</a:t>
            </a:r>
          </a:p>
          <a:p>
            <a:pPr lvl="1"/>
            <a:r>
              <a:rPr lang="en-US" dirty="0" smtClean="0"/>
              <a:t>Mobile: Web app tool</a:t>
            </a:r>
          </a:p>
          <a:p>
            <a:pPr lvl="1"/>
            <a:r>
              <a:rPr lang="en-US" dirty="0" smtClean="0"/>
              <a:t>Test tools: Jenkins</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updates (Next steps)</a:t>
            </a:r>
            <a:endParaRPr lang="en-US" dirty="0"/>
          </a:p>
        </p:txBody>
      </p:sp>
      <p:sp>
        <p:nvSpPr>
          <p:cNvPr id="3" name="Content Placeholder 2"/>
          <p:cNvSpPr>
            <a:spLocks noGrp="1"/>
          </p:cNvSpPr>
          <p:nvPr>
            <p:ph idx="1"/>
          </p:nvPr>
        </p:nvSpPr>
        <p:spPr>
          <a:xfrm>
            <a:off x="358098" y="1249136"/>
            <a:ext cx="8557302" cy="4927827"/>
          </a:xfrm>
        </p:spPr>
        <p:txBody>
          <a:bodyPr/>
          <a:lstStyle/>
          <a:p>
            <a:r>
              <a:rPr lang="en-US" dirty="0" err="1" smtClean="0"/>
              <a:t>Nhat</a:t>
            </a:r>
            <a:r>
              <a:rPr lang="en-US" dirty="0" smtClean="0"/>
              <a:t> to work with scrum master to define process for each team. (Capacity, meetings schedule, timeline, backlogs)</a:t>
            </a:r>
          </a:p>
          <a:p>
            <a:r>
              <a:rPr lang="en-US" dirty="0" smtClean="0"/>
              <a:t>Each team will investigate new technologies and generate raw SRAD documents. (Web server framework, MQTT, database type,….)</a:t>
            </a:r>
          </a:p>
          <a:p>
            <a:r>
              <a:rPr lang="en-US" dirty="0" smtClean="0"/>
              <a:t>Each team will deploy tools for develop, testing and report.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AAB6B9-EEE1-47C5-B0EB-1757C6F87D1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en-US" sz="1800" dirty="0"/>
          </a:p>
        </p:txBody>
      </p:sp>
      <p:sp>
        <p:nvSpPr>
          <p:cNvPr id="3" name="Content Placeholder 2"/>
          <p:cNvSpPr>
            <a:spLocks noGrp="1"/>
          </p:cNvSpPr>
          <p:nvPr>
            <p:ph idx="1"/>
          </p:nvPr>
        </p:nvSpPr>
        <p:spPr/>
        <p:txBody>
          <a:bodyPr>
            <a:normAutofit/>
          </a:bodyPr>
          <a:lstStyle/>
          <a:p>
            <a:pPr marL="114300" indent="0">
              <a:buNone/>
            </a:pPr>
            <a:r>
              <a:rPr lang="en-US" sz="1800" dirty="0" smtClean="0"/>
              <a:t>IBM </a:t>
            </a:r>
            <a:r>
              <a:rPr lang="en-US" sz="1800" dirty="0" err="1" smtClean="0"/>
              <a:t>DevOps</a:t>
            </a:r>
            <a:r>
              <a:rPr lang="en-US" sz="1800" dirty="0" smtClean="0"/>
              <a:t> Services:</a:t>
            </a:r>
            <a:endParaRPr lang="en-US" sz="1800" dirty="0" smtClean="0">
              <a:hlinkClick r:id="rId3"/>
            </a:endParaRPr>
          </a:p>
          <a:p>
            <a:pPr marL="114300" indent="0">
              <a:buNone/>
            </a:pPr>
            <a:r>
              <a:rPr lang="en-US" sz="1800" dirty="0" smtClean="0">
                <a:hlinkClick r:id="rId4"/>
              </a:rPr>
              <a:t>https://hub.jazz.net/</a:t>
            </a:r>
            <a:r>
              <a:rPr lang="en-US" sz="1800" dirty="0" smtClean="0"/>
              <a:t> </a:t>
            </a:r>
          </a:p>
          <a:p>
            <a:pPr marL="114300" indent="0">
              <a:buNone/>
            </a:pPr>
            <a:r>
              <a:rPr lang="en-US" sz="1800" dirty="0" smtClean="0"/>
              <a:t>Jenkins</a:t>
            </a:r>
          </a:p>
          <a:p>
            <a:pPr marL="114300" indent="0">
              <a:buNone/>
            </a:pPr>
            <a:r>
              <a:rPr lang="en-US" sz="1800" dirty="0" smtClean="0">
                <a:hlinkClick r:id="rId5"/>
              </a:rPr>
              <a:t>https://jenkins-ci.org/</a:t>
            </a:r>
            <a:endParaRPr lang="en-US" sz="1800" dirty="0" smtClean="0"/>
          </a:p>
          <a:p>
            <a:pPr marL="114300" indent="0">
              <a:buNone/>
            </a:pPr>
            <a:endParaRPr lang="en-US" sz="1800" dirty="0" smtClean="0"/>
          </a:p>
          <a:p>
            <a:pPr marL="114300" indent="0">
              <a:buNone/>
            </a:pPr>
            <a:endParaRPr lang="en-US" sz="1800" dirty="0" smtClean="0"/>
          </a:p>
          <a:p>
            <a:pPr marL="114300" indent="0">
              <a:buNone/>
            </a:pPr>
            <a:endParaRPr lang="en-US" sz="1800" dirty="0"/>
          </a:p>
        </p:txBody>
      </p:sp>
      <p:sp>
        <p:nvSpPr>
          <p:cNvPr id="18" name="Content Placeholder 2"/>
          <p:cNvSpPr txBox="1">
            <a:spLocks/>
          </p:cNvSpPr>
          <p:nvPr/>
        </p:nvSpPr>
        <p:spPr>
          <a:xfrm>
            <a:off x="457200" y="4572000"/>
            <a:ext cx="8229600" cy="15541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endParaRPr lang="en-US" dirty="0" smtClean="0"/>
          </a:p>
          <a:p>
            <a:pPr marL="571500" indent="-457200">
              <a:buFont typeface="Arial" pitchFamily="34" charset="0"/>
              <a:buAutoNum type="arabicPeriod"/>
            </a:pPr>
            <a:endParaRPr lang="en-US" dirty="0"/>
          </a:p>
        </p:txBody>
      </p:sp>
    </p:spTree>
    <p:extLst>
      <p:ext uri="{BB962C8B-B14F-4D97-AF65-F5344CB8AC3E}">
        <p14:creationId xmlns:p14="http://schemas.microsoft.com/office/powerpoint/2010/main" xmlns="" val="211977625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457200" y="4572000"/>
            <a:ext cx="8229600" cy="15541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endParaRPr lang="en-US" dirty="0" smtClean="0"/>
          </a:p>
          <a:p>
            <a:pPr marL="571500" indent="-457200">
              <a:buFont typeface="Arial" pitchFamily="34" charset="0"/>
              <a:buAutoNum type="arabicPeriod"/>
            </a:pPr>
            <a:endParaRPr lang="en-US" dirty="0"/>
          </a:p>
        </p:txBody>
      </p:sp>
      <p:pic>
        <p:nvPicPr>
          <p:cNvPr id="1026" name="Picture 2" descr="http://images.clipartpanda.com/question-and-answer-session-questions-and-answer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7400" y="2438400"/>
            <a:ext cx="4953000" cy="2286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41862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CONTENTS</a:t>
            </a:r>
            <a:endParaRPr lang="en-US" dirty="0">
              <a:solidFill>
                <a:srgbClr val="00B0F0"/>
              </a:solidFill>
            </a:endParaRPr>
          </a:p>
        </p:txBody>
      </p:sp>
      <p:sp>
        <p:nvSpPr>
          <p:cNvPr id="3" name="Content Placeholder 2"/>
          <p:cNvSpPr>
            <a:spLocks noGrp="1"/>
          </p:cNvSpPr>
          <p:nvPr>
            <p:ph idx="1"/>
          </p:nvPr>
        </p:nvSpPr>
        <p:spPr>
          <a:xfrm>
            <a:off x="457200" y="990600"/>
            <a:ext cx="8224838" cy="4827587"/>
          </a:xfrm>
        </p:spPr>
        <p:txBody>
          <a:bodyPr>
            <a:normAutofit/>
          </a:bodyPr>
          <a:lstStyle/>
          <a:p>
            <a:pPr marL="571500" indent="-457200">
              <a:buClr>
                <a:srgbClr val="00B0F0"/>
              </a:buClr>
              <a:buAutoNum type="arabicPeriod"/>
            </a:pPr>
            <a:r>
              <a:rPr lang="en-US" dirty="0" smtClean="0">
                <a:solidFill>
                  <a:srgbClr val="00B0F0"/>
                </a:solidFill>
              </a:rPr>
              <a:t>Product Architecture</a:t>
            </a:r>
          </a:p>
          <a:p>
            <a:pPr marL="571500" indent="-457200">
              <a:buClr>
                <a:srgbClr val="00B0F0"/>
              </a:buClr>
              <a:buAutoNum type="arabicPeriod"/>
            </a:pPr>
            <a:r>
              <a:rPr lang="en-US" dirty="0" smtClean="0">
                <a:solidFill>
                  <a:srgbClr val="00B0F0"/>
                </a:solidFill>
              </a:rPr>
              <a:t>AGILE Planning (Vision, Roadmap, Process)</a:t>
            </a:r>
          </a:p>
          <a:p>
            <a:pPr marL="571500" indent="-457200">
              <a:buClr>
                <a:srgbClr val="00B0F0"/>
              </a:buClr>
              <a:buAutoNum type="arabicPeriod"/>
            </a:pPr>
            <a:r>
              <a:rPr lang="en-US" dirty="0" smtClean="0">
                <a:solidFill>
                  <a:srgbClr val="00B0F0"/>
                </a:solidFill>
              </a:rPr>
              <a:t>Team org chart</a:t>
            </a:r>
            <a:endParaRPr lang="en-US" dirty="0">
              <a:solidFill>
                <a:srgbClr val="00B0F0"/>
              </a:solidFill>
            </a:endParaRPr>
          </a:p>
          <a:p>
            <a:pPr marL="571500" indent="-457200">
              <a:buClr>
                <a:srgbClr val="00B0F0"/>
              </a:buClr>
              <a:buFont typeface="Wingdings" panose="05000000000000000000" pitchFamily="2" charset="2"/>
              <a:buAutoNum type="arabicPeriod"/>
            </a:pPr>
            <a:r>
              <a:rPr lang="en-US" dirty="0" smtClean="0">
                <a:solidFill>
                  <a:srgbClr val="00B0F0"/>
                </a:solidFill>
              </a:rPr>
              <a:t>Tools for project (Agile, Collaboration, Dev, Test)</a:t>
            </a:r>
          </a:p>
          <a:p>
            <a:pPr marL="571500" indent="-457200">
              <a:buClr>
                <a:srgbClr val="00B0F0"/>
              </a:buClr>
              <a:buFont typeface="Wingdings" panose="05000000000000000000" pitchFamily="2" charset="2"/>
              <a:buAutoNum type="arabicPeriod"/>
            </a:pPr>
            <a:r>
              <a:rPr lang="en-US" dirty="0" smtClean="0">
                <a:solidFill>
                  <a:srgbClr val="00B0F0"/>
                </a:solidFill>
              </a:rPr>
              <a:t>Status update(Training, Tools, Process, Resource…)</a:t>
            </a:r>
          </a:p>
          <a:p>
            <a:pPr marL="571500" indent="-457200">
              <a:buClr>
                <a:srgbClr val="00B0F0"/>
              </a:buClr>
              <a:buFont typeface="Wingdings" panose="05000000000000000000" pitchFamily="2" charset="2"/>
              <a:buAutoNum type="arabicPeriod"/>
            </a:pPr>
            <a:r>
              <a:rPr lang="en-US" dirty="0" smtClean="0">
                <a:solidFill>
                  <a:srgbClr val="00B0F0"/>
                </a:solidFill>
              </a:rPr>
              <a:t>References</a:t>
            </a:r>
            <a:endParaRPr lang="en-US" dirty="0">
              <a:solidFill>
                <a:srgbClr val="00B0F0"/>
              </a:solidFill>
            </a:endParaRPr>
          </a:p>
          <a:p>
            <a:pPr marL="571500" indent="-457200">
              <a:buClr>
                <a:srgbClr val="00B0F0"/>
              </a:buClr>
              <a:buFont typeface="Wingdings" panose="05000000000000000000" pitchFamily="2" charset="2"/>
              <a:buAutoNum type="arabicPeriod"/>
            </a:pPr>
            <a:r>
              <a:rPr lang="en-US" dirty="0" smtClean="0">
                <a:solidFill>
                  <a:srgbClr val="00B0F0"/>
                </a:solidFill>
              </a:rPr>
              <a:t>Q &amp; A</a:t>
            </a:r>
          </a:p>
        </p:txBody>
      </p:sp>
    </p:spTree>
    <p:extLst>
      <p:ext uri="{BB962C8B-B14F-4D97-AF65-F5344CB8AC3E}">
        <p14:creationId xmlns:p14="http://schemas.microsoft.com/office/powerpoint/2010/main" xmlns="" val="208286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Architecture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AAB6B9-EEE1-47C5-B0EB-1757C6F87D1D}" type="slidenum">
              <a:rPr lang="en-US" smtClean="0"/>
              <a:pPr/>
              <a:t>3</a:t>
            </a:fld>
            <a:endParaRPr lang="en-US"/>
          </a:p>
        </p:txBody>
      </p:sp>
      <p:pic>
        <p:nvPicPr>
          <p:cNvPr id="65538" name="Picture 2"/>
          <p:cNvPicPr>
            <a:picLocks noChangeAspect="1" noChangeArrowheads="1"/>
          </p:cNvPicPr>
          <p:nvPr/>
        </p:nvPicPr>
        <p:blipFill>
          <a:blip r:embed="rId2" cstate="print"/>
          <a:srcRect/>
          <a:stretch>
            <a:fillRect/>
          </a:stretch>
        </p:blipFill>
        <p:spPr bwMode="auto">
          <a:xfrm>
            <a:off x="1066800" y="914400"/>
            <a:ext cx="7162799" cy="553463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Product Portfolio and Vision</a:t>
            </a:r>
            <a:endParaRPr lang="en-US" dirty="0"/>
          </a:p>
        </p:txBody>
      </p:sp>
      <p:sp>
        <p:nvSpPr>
          <p:cNvPr id="4" name="Content Placeholder 13"/>
          <p:cNvSpPr>
            <a:spLocks noGrp="1"/>
          </p:cNvSpPr>
          <p:nvPr>
            <p:ph idx="1"/>
          </p:nvPr>
        </p:nvSpPr>
        <p:spPr>
          <a:xfrm>
            <a:off x="358098" y="838200"/>
            <a:ext cx="8481102" cy="5338763"/>
          </a:xfrm>
        </p:spPr>
        <p:txBody>
          <a:bodyPr>
            <a:normAutofit fontScale="92500"/>
          </a:bodyPr>
          <a:lstStyle/>
          <a:p>
            <a:r>
              <a:rPr lang="en-US" dirty="0" smtClean="0"/>
              <a:t>Portfolio: IOT application</a:t>
            </a:r>
          </a:p>
          <a:p>
            <a:pPr algn="just"/>
            <a:r>
              <a:rPr lang="en-US" b="1" dirty="0" smtClean="0"/>
              <a:t>Vision: Smart Office product</a:t>
            </a:r>
            <a:endParaRPr lang="en-US" dirty="0" smtClean="0"/>
          </a:p>
          <a:p>
            <a:pPr lvl="1" algn="just"/>
            <a:r>
              <a:rPr lang="en-US" b="1" dirty="0" smtClean="0"/>
              <a:t>Customer of product: TMA.</a:t>
            </a:r>
          </a:p>
          <a:p>
            <a:pPr lvl="1" algn="just"/>
            <a:r>
              <a:rPr lang="en-US" b="1" dirty="0" smtClean="0"/>
              <a:t>User of product: All employees especially IT, Security and Project primes.</a:t>
            </a:r>
          </a:p>
          <a:p>
            <a:pPr lvl="1" algn="just"/>
            <a:r>
              <a:rPr lang="en-US" b="1" dirty="0" smtClean="0"/>
              <a:t>For user who managing/using facilitators of company, the smart office product will be an assistant for them in usual tasks. Its features will help for saving cost and time, provide more services to create a professional working environment and increase user/customer satisfaction.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Roadmap</a:t>
            </a:r>
            <a:endParaRPr lang="en-US" sz="2800" dirty="0"/>
          </a:p>
        </p:txBody>
      </p:sp>
      <p:pic>
        <p:nvPicPr>
          <p:cNvPr id="49153" name="Picture 1"/>
          <p:cNvPicPr>
            <a:picLocks noChangeAspect="1" noChangeArrowheads="1"/>
          </p:cNvPicPr>
          <p:nvPr/>
        </p:nvPicPr>
        <p:blipFill>
          <a:blip r:embed="rId3" cstate="print"/>
          <a:srcRect/>
          <a:stretch>
            <a:fillRect/>
          </a:stretch>
        </p:blipFill>
        <p:spPr bwMode="auto">
          <a:xfrm>
            <a:off x="43832" y="1219200"/>
            <a:ext cx="9067800" cy="4419600"/>
          </a:xfrm>
          <a:prstGeom prst="rect">
            <a:avLst/>
          </a:prstGeom>
          <a:noFill/>
          <a:ln w="9525">
            <a:noFill/>
            <a:miter lim="800000"/>
            <a:headEnd/>
            <a:tailEnd/>
          </a:ln>
        </p:spPr>
      </p:pic>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sz="2800" dirty="0"/>
          </a:p>
        </p:txBody>
      </p:sp>
      <p:graphicFrame>
        <p:nvGraphicFramePr>
          <p:cNvPr id="3" name="Table 2"/>
          <p:cNvGraphicFramePr>
            <a:graphicFrameLocks noGrp="1"/>
          </p:cNvGraphicFramePr>
          <p:nvPr/>
        </p:nvGraphicFramePr>
        <p:xfrm>
          <a:off x="76191" y="1066800"/>
          <a:ext cx="9007037" cy="2527662"/>
        </p:xfrm>
        <a:graphic>
          <a:graphicData uri="http://schemas.openxmlformats.org/drawingml/2006/table">
            <a:tbl>
              <a:tblPr/>
              <a:tblGrid>
                <a:gridCol w="650875"/>
                <a:gridCol w="1322364"/>
                <a:gridCol w="674344"/>
                <a:gridCol w="487027"/>
                <a:gridCol w="501075"/>
                <a:gridCol w="280978"/>
                <a:gridCol w="280978"/>
                <a:gridCol w="280978"/>
                <a:gridCol w="280978"/>
                <a:gridCol w="280978"/>
                <a:gridCol w="268490"/>
                <a:gridCol w="280978"/>
                <a:gridCol w="280978"/>
                <a:gridCol w="280978"/>
                <a:gridCol w="280978"/>
                <a:gridCol w="280978"/>
                <a:gridCol w="280978"/>
                <a:gridCol w="443318"/>
                <a:gridCol w="305952"/>
                <a:gridCol w="555709"/>
                <a:gridCol w="707125"/>
              </a:tblGrid>
              <a:tr h="119743">
                <a:tc gridSpan="21">
                  <a:txBody>
                    <a:bodyPr/>
                    <a:lstStyle/>
                    <a:p>
                      <a:pPr algn="ctr" fontAlgn="b"/>
                      <a:r>
                        <a:rPr lang="en-US" sz="800" b="1" i="0" u="none" strike="noStrike" dirty="0">
                          <a:latin typeface="Arial"/>
                        </a:rPr>
                        <a:t>2 Weeks Sprint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9743">
                <a:tc>
                  <a:txBody>
                    <a:bodyPr/>
                    <a:lstStyle/>
                    <a:p>
                      <a:pPr algn="l" fontAlgn="b"/>
                      <a:r>
                        <a:rPr lang="en-US" sz="800" b="1" i="0" u="none" strike="noStrike">
                          <a:latin typeface="Arial"/>
                        </a:rPr>
                        <a:t>Week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10">
                  <a:txBody>
                    <a:bodyPr/>
                    <a:lstStyle/>
                    <a:p>
                      <a:pPr algn="ctr" fontAlgn="b"/>
                      <a:r>
                        <a:rPr lang="en-US" sz="800" b="1"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0">
                  <a:txBody>
                    <a:bodyPr/>
                    <a:lstStyle/>
                    <a:p>
                      <a:pPr algn="ctr" fontAlgn="b"/>
                      <a:r>
                        <a:rPr lang="en-US" sz="800" b="1"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9743">
                <a:tc>
                  <a:txBody>
                    <a:bodyPr/>
                    <a:lstStyle/>
                    <a:p>
                      <a:pPr algn="l" fontAlgn="b"/>
                      <a:r>
                        <a:rPr lang="en-US" sz="800" b="1" i="0" u="none" strike="noStrike" dirty="0">
                          <a:latin typeface="Arial"/>
                        </a:rPr>
                        <a:t>Day</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2">
                  <a:txBody>
                    <a:bodyPr/>
                    <a:lstStyle/>
                    <a:p>
                      <a:pPr algn="ctr" fontAlgn="ctr"/>
                      <a:r>
                        <a:rPr lang="en-US" sz="800" b="1" i="0" u="none" strike="noStrike" dirty="0">
                          <a:latin typeface="Arial"/>
                        </a:rPr>
                        <a:t>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Tue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Thu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Fri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Tue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Thu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Fri</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r>
              <a:tr h="119743">
                <a:tc>
                  <a:txBody>
                    <a:bodyPr/>
                    <a:lstStyle/>
                    <a:p>
                      <a:pPr algn="l" fontAlgn="b"/>
                      <a:r>
                        <a:rPr lang="en-US" sz="800" b="1" i="0" u="none" strike="noStrike">
                          <a:latin typeface="Arial"/>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Mor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800" b="1" i="0" u="none" strike="noStrike">
                          <a:latin typeface="Arial"/>
                        </a:rPr>
                        <a:t>Aft</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239486">
                <a:tc>
                  <a:txBody>
                    <a:bodyPr/>
                    <a:lstStyle/>
                    <a:p>
                      <a:pPr algn="l" fontAlgn="b"/>
                      <a:r>
                        <a:rPr lang="en-US" sz="800" b="1" i="0" u="none" strike="noStrike">
                          <a:latin typeface="Arial"/>
                        </a:rPr>
                        <a:t>Tags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2">
                  <a:txBody>
                    <a:bodyPr/>
                    <a:lstStyle/>
                    <a:p>
                      <a:pPr algn="ctr" fontAlgn="ctr"/>
                      <a:r>
                        <a:rPr lang="en-US" sz="800" b="1" i="0" u="none" strike="noStrike" dirty="0">
                          <a:latin typeface="Arial"/>
                        </a:rPr>
                        <a:t>Sanity day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dirty="0">
                          <a:latin typeface="Arial"/>
                        </a:rPr>
                        <a:t>Fix bug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dirty="0">
                          <a:latin typeface="Arial"/>
                        </a:rPr>
                        <a:t>Dev day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Dev day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Dev day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Dev day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Dev day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Dev day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Integration day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ctr"/>
                      <a:r>
                        <a:rPr lang="en-US" sz="800" b="1" i="0" u="none" strike="noStrike">
                          <a:latin typeface="Arial"/>
                        </a:rPr>
                        <a:t>Integration day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r>
              <a:tr h="718457">
                <a:tc>
                  <a:txBody>
                    <a:bodyPr/>
                    <a:lstStyle/>
                    <a:p>
                      <a:pPr algn="l" fontAlgn="b"/>
                      <a:r>
                        <a:rPr lang="en-US" sz="700" b="1" i="0" u="none" strike="noStrike" dirty="0">
                          <a:latin typeface="Arial"/>
                        </a:rPr>
                        <a:t>Dev team</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dirty="0">
                          <a:latin typeface="Arial"/>
                        </a:rPr>
                        <a:t>-Sprint planning meeting(1h)</a:t>
                      </a:r>
                      <a:br>
                        <a:rPr lang="en-US" sz="700" b="0" i="0" u="none" strike="noStrike" dirty="0">
                          <a:latin typeface="Arial"/>
                        </a:rPr>
                      </a:br>
                      <a:r>
                        <a:rPr lang="en-US" sz="700" b="0" i="0" u="none" strike="noStrike" dirty="0">
                          <a:latin typeface="Arial"/>
                        </a:rPr>
                        <a:t>-Run Sanity Suite on new build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Fix Sanity bugs and run Sanity overnight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ctr"/>
                      <a:r>
                        <a:rPr lang="en-US" sz="700" b="0" i="0" u="none" strike="noStrike" dirty="0">
                          <a:latin typeface="Arial"/>
                        </a:rPr>
                        <a:t>-Fix bugs/enhancements in backlog from Sanity/Integration/Regression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gridSpan="12">
                  <a:txBody>
                    <a:bodyPr/>
                    <a:lstStyle/>
                    <a:p>
                      <a:pPr algn="ctr" fontAlgn="ctr"/>
                      <a:r>
                        <a:rPr lang="en-US" sz="700" b="0" i="0" u="none" strike="noStrike" dirty="0">
                          <a:latin typeface="Arial"/>
                        </a:rPr>
                        <a:t>Dev TCs/new function with productivity 2 TCs/person day</a:t>
                      </a:r>
                      <a:br>
                        <a:rPr lang="en-US" sz="700" b="0" i="0" u="none" strike="noStrike" dirty="0">
                          <a:latin typeface="Arial"/>
                        </a:rPr>
                      </a:br>
                      <a:r>
                        <a:rPr lang="en-US" sz="700" b="0" i="0" u="none" strike="noStrike" dirty="0">
                          <a:latin typeface="Arial"/>
                        </a:rPr>
                        <a:t>Require testing local TCs and integrated into common suite</a:t>
                      </a:r>
                      <a:br>
                        <a:rPr lang="en-US" sz="700" b="0" i="0" u="none" strike="noStrike" dirty="0">
                          <a:latin typeface="Arial"/>
                        </a:rPr>
                      </a:br>
                      <a:r>
                        <a:rPr lang="en-US" sz="700" b="0" i="0" u="none" strike="noStrike" dirty="0">
                          <a:latin typeface="Arial"/>
                        </a:rPr>
                        <a:t>Run integration testing all developed TCs at the end of 2nd 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700" b="0" i="0" u="none" strike="noStrike">
                          <a:latin typeface="Arial"/>
                        </a:rPr>
                        <a:t>Fix bugs of the 1st Integration test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700" b="0" i="0" u="none" strike="noStrike" dirty="0">
                          <a:latin typeface="Arial"/>
                        </a:rPr>
                        <a:t>Fix bugs then rerun overnight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b"/>
                      <a:r>
                        <a:rPr lang="en-US" sz="700" b="0" i="0" u="none" strike="noStrike" dirty="0">
                          <a:latin typeface="Arial"/>
                        </a:rPr>
                        <a:t>-Debug suites and open bugs if required (2h)</a:t>
                      </a:r>
                      <a:br>
                        <a:rPr lang="en-US" sz="700" b="0" i="0" u="none" strike="noStrike" dirty="0">
                          <a:latin typeface="Arial"/>
                        </a:rPr>
                      </a:br>
                      <a:r>
                        <a:rPr lang="en-US" sz="700" b="0" i="0" u="none" strike="noStrike" dirty="0">
                          <a:latin typeface="Arial"/>
                        </a:rPr>
                        <a:t>-Create ~2 new Sanity TCs/ person day base on new functions (6h)</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598714">
                <a:tc>
                  <a:txBody>
                    <a:bodyPr/>
                    <a:lstStyle/>
                    <a:p>
                      <a:pPr algn="l" fontAlgn="b"/>
                      <a:r>
                        <a:rPr lang="en-US" sz="700" b="1" i="0" u="none" strike="noStrike">
                          <a:latin typeface="Arial"/>
                        </a:rPr>
                        <a:t>Maintenance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dirty="0">
                          <a:latin typeface="Arial"/>
                        </a:rPr>
                        <a:t>-Sprint planning meeting(1h)</a:t>
                      </a:r>
                      <a:br>
                        <a:rPr lang="en-US" sz="700" b="0" i="0" u="none" strike="noStrike" dirty="0">
                          <a:latin typeface="Arial"/>
                        </a:rPr>
                      </a:br>
                      <a:r>
                        <a:rPr lang="en-US" sz="700" b="0" i="0" u="none" strike="noStrike" dirty="0">
                          <a:latin typeface="Arial"/>
                        </a:rPr>
                        <a:t>-Run Sanity Suite on new build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Fix Sanity bugs and run integrated suites overnight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18">
                  <a:txBody>
                    <a:bodyPr/>
                    <a:lstStyle/>
                    <a:p>
                      <a:pPr algn="ctr" fontAlgn="ctr"/>
                      <a:r>
                        <a:rPr lang="en-US" sz="700" b="0" i="0" u="none" strike="noStrike" dirty="0">
                          <a:latin typeface="Arial"/>
                        </a:rPr>
                        <a:t>Run/Fix all suites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8971">
                <a:tc>
                  <a:txBody>
                    <a:bodyPr/>
                    <a:lstStyle/>
                    <a:p>
                      <a:pPr algn="l" fontAlgn="b"/>
                      <a:r>
                        <a:rPr lang="en-US" sz="700" b="1" i="0" u="none" strike="noStrike" dirty="0">
                          <a:latin typeface="Arial"/>
                        </a:rPr>
                        <a:t>Management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Sprint planning meeting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Sprint planning meeting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Weekly report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Update progress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Review all backlogs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Update progress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Weekly report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Update progress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Demo if required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Review all backlogs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Backlog refinement meeting</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76202" y="3810000"/>
          <a:ext cx="8915398" cy="2461260"/>
        </p:xfrm>
        <a:graphic>
          <a:graphicData uri="http://schemas.openxmlformats.org/drawingml/2006/table">
            <a:tbl>
              <a:tblPr/>
              <a:tblGrid>
                <a:gridCol w="75630"/>
                <a:gridCol w="572631"/>
                <a:gridCol w="405164"/>
                <a:gridCol w="460985"/>
                <a:gridCol w="810327"/>
                <a:gridCol w="405164"/>
                <a:gridCol w="405164"/>
                <a:gridCol w="810327"/>
                <a:gridCol w="405164"/>
                <a:gridCol w="459185"/>
                <a:gridCol w="459185"/>
                <a:gridCol w="405164"/>
                <a:gridCol w="810327"/>
                <a:gridCol w="810327"/>
                <a:gridCol w="810327"/>
                <a:gridCol w="810327"/>
              </a:tblGrid>
              <a:tr h="190500">
                <a:tc gridSpan="16">
                  <a:txBody>
                    <a:bodyPr/>
                    <a:lstStyle/>
                    <a:p>
                      <a:pPr algn="ctr" fontAlgn="b"/>
                      <a:r>
                        <a:rPr lang="en-US" sz="800" b="1" i="0" u="none" strike="noStrike" dirty="0">
                          <a:latin typeface="Arial"/>
                        </a:rPr>
                        <a:t>Sprint 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dirty="0">
                          <a:latin typeface="Arial"/>
                        </a:rPr>
                        <a:t>Resources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latin typeface="Arial"/>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fontAlgn="b"/>
                      <a:r>
                        <a:rPr lang="en-US" sz="800" b="0" i="0" u="none" strike="noStrike" dirty="0">
                          <a:latin typeface="Arial"/>
                        </a:rPr>
                        <a:t>(4 TMA, 1 </a:t>
                      </a:r>
                      <a:r>
                        <a:rPr lang="en-US" sz="800" b="0" i="0" u="none" strike="noStrike" dirty="0" err="1">
                          <a:latin typeface="Arial"/>
                        </a:rPr>
                        <a:t>Pune</a:t>
                      </a:r>
                      <a:r>
                        <a:rPr lang="en-US" sz="800" b="0" i="0" u="none" strike="noStrike" dirty="0">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latin typeface="Arial"/>
                        </a:rPr>
                        <a:t>Working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latin typeface="Arial"/>
                        </a:rPr>
                        <a:t>44.75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latin typeface="Arial"/>
                        </a:rPr>
                        <a:t>Holidays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latin typeface="Arial"/>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fontAlgn="b"/>
                      <a:r>
                        <a:rPr lang="en-US" sz="8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latin typeface="Arial"/>
                        </a:rPr>
                        <a:t>Others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latin typeface="Arial"/>
                        </a:rPr>
                        <a:t>Capacity (hours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latin typeface="Arial"/>
                        </a:rPr>
                        <a:t>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fontAlgn="b"/>
                      <a:r>
                        <a:rPr lang="en-US" sz="800" b="0" i="0" u="none" strike="noStrike">
                          <a:latin typeface="Arial"/>
                        </a:rPr>
                        <a:t>4*3(TMA)+4(Pune)=16 hours for 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rowSpan="2">
                  <a:txBody>
                    <a:bodyPr/>
                    <a:lstStyle/>
                    <a:p>
                      <a:pPr algn="ctr" fontAlgn="b"/>
                      <a:r>
                        <a:rPr lang="en-US" sz="800" b="1"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b"/>
                      <a:r>
                        <a:rPr lang="en-US" sz="800" b="1" i="0" u="none" strike="noStrike">
                          <a:latin typeface="Arial"/>
                        </a:rPr>
                        <a:t>Developer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8">
                  <a:txBody>
                    <a:bodyPr/>
                    <a:lstStyle/>
                    <a:p>
                      <a:pPr algn="ctr" fontAlgn="b"/>
                      <a:r>
                        <a:rPr lang="en-US" sz="800" b="1" i="0" u="none" strike="noStrike">
                          <a:latin typeface="Arial"/>
                        </a:rPr>
                        <a:t>Week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800" b="1" i="0" u="none" strike="noStrike">
                          <a:latin typeface="Arial"/>
                        </a:rPr>
                        <a:t>Week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vMerge="1">
                  <a:txBody>
                    <a:bodyPr/>
                    <a:lstStyle/>
                    <a:p>
                      <a:endParaRPr lang="en-US"/>
                    </a:p>
                  </a:txBody>
                  <a:tcPr/>
                </a:tc>
                <a:tc vMerge="1">
                  <a:txBody>
                    <a:bodyPr/>
                    <a:lstStyle/>
                    <a:p>
                      <a:endParaRPr lang="en-US"/>
                    </a:p>
                  </a:txBody>
                  <a:tcPr/>
                </a:tc>
                <a:tc gridSpan="2">
                  <a:txBody>
                    <a:bodyPr/>
                    <a:lstStyle/>
                    <a:p>
                      <a:pPr algn="ctr" fontAlgn="b"/>
                      <a:r>
                        <a:rPr lang="en-US" sz="800" b="1" i="0" u="none" strike="noStrike" dirty="0">
                          <a:latin typeface="Arial"/>
                        </a:rPr>
                        <a:t>Mon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ctr" fontAlgn="b"/>
                      <a:r>
                        <a:rPr lang="en-US" sz="800" b="1" i="0" u="none" strike="noStrike">
                          <a:latin typeface="Arial"/>
                        </a:rPr>
                        <a:t>Tue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b"/>
                      <a:r>
                        <a:rPr lang="en-US" sz="800" b="1" i="0" u="none" strike="noStrike">
                          <a:latin typeface="Arial"/>
                        </a:rPr>
                        <a:t>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ctr" fontAlgn="b"/>
                      <a:r>
                        <a:rPr lang="en-US" sz="800" b="1" i="0" u="none" strike="noStrike" dirty="0">
                          <a:latin typeface="Arial"/>
                        </a:rPr>
                        <a:t>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b"/>
                      <a:r>
                        <a:rPr lang="en-US" sz="800" b="1" i="0" u="none" strike="noStrike">
                          <a:latin typeface="Arial"/>
                        </a:rPr>
                        <a:t>Fri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b"/>
                      <a:r>
                        <a:rPr lang="en-US" sz="800" b="1" i="0" u="none" strike="noStrike">
                          <a:latin typeface="Arial"/>
                        </a:rPr>
                        <a:t>Mon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ctr" fontAlgn="b"/>
                      <a:r>
                        <a:rPr lang="en-US" sz="800" b="1" i="0" u="none" strike="noStrike">
                          <a:latin typeface="Arial"/>
                        </a:rPr>
                        <a:t>Tue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800" b="1" i="0" u="none" strike="noStrike">
                          <a:latin typeface="Arial"/>
                        </a:rPr>
                        <a:t>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800" b="1" i="0" u="none" strike="noStrike">
                          <a:latin typeface="Arial"/>
                        </a:rPr>
                        <a:t>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800" b="1" i="0" u="none" strike="noStrike">
                          <a:latin typeface="Arial"/>
                        </a:rPr>
                        <a:t>Fri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90500">
                <a:tc>
                  <a:txBody>
                    <a:bodyPr/>
                    <a:lstStyle/>
                    <a:p>
                      <a:pPr algn="r" fontAlgn="b"/>
                      <a:r>
                        <a:rPr lang="en-US" sz="7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Kim Tran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6">
                  <a:txBody>
                    <a:bodyPr/>
                    <a:lstStyle/>
                    <a:p>
                      <a:pPr algn="ctr" fontAlgn="b"/>
                      <a:r>
                        <a:rPr lang="en-US" sz="700" b="0" i="0" u="none" strike="noStrike">
                          <a:latin typeface="Arial"/>
                        </a:rPr>
                        <a:t>SVAUTO-821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700" b="0" i="0" u="none" strike="noStrike">
                          <a:latin typeface="Arial"/>
                        </a:rPr>
                        <a:t>SVAUTO-813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SVAUTO-813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3">
                  <a:txBody>
                    <a:bodyPr/>
                    <a:lstStyle/>
                    <a:p>
                      <a:pPr algn="ctr" fontAlgn="b"/>
                      <a:r>
                        <a:rPr lang="en-US" sz="700" b="0" i="0" u="none" strike="noStrike">
                          <a:latin typeface="Arial"/>
                        </a:rPr>
                        <a:t>SVAUTO-779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gridSpan="2">
                  <a:txBody>
                    <a:bodyPr/>
                    <a:lstStyle/>
                    <a:p>
                      <a:pPr algn="ctr" fontAlgn="b"/>
                      <a:r>
                        <a:rPr lang="en-US" sz="700" b="0" i="0" u="none" strike="noStrike">
                          <a:latin typeface="Arial"/>
                        </a:rPr>
                        <a:t>SVAUTO-814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r>
              <a:tr h="190500">
                <a:tc>
                  <a:txBody>
                    <a:bodyPr/>
                    <a:lstStyle/>
                    <a:p>
                      <a:pPr algn="r" fontAlgn="b"/>
                      <a:r>
                        <a:rPr lang="en-US" sz="7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Hung Nguyen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SVAUTO-823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3">
                  <a:txBody>
                    <a:bodyPr/>
                    <a:lstStyle/>
                    <a:p>
                      <a:pPr algn="ctr" fontAlgn="b"/>
                      <a:r>
                        <a:rPr lang="en-US" sz="700" b="0" i="0" u="none" strike="noStrike">
                          <a:latin typeface="Arial"/>
                        </a:rPr>
                        <a:t>SVAUTO-817 ACA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gridSpan="3">
                  <a:txBody>
                    <a:bodyPr/>
                    <a:lstStyle/>
                    <a:p>
                      <a:pPr algn="ctr" fontAlgn="b"/>
                      <a:r>
                        <a:rPr lang="en-US" sz="700" b="0" i="0" u="none" strike="noStrike">
                          <a:latin typeface="Arial"/>
                        </a:rPr>
                        <a:t>SVAUTO-817 ACI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gridSpan="4">
                  <a:txBody>
                    <a:bodyPr/>
                    <a:lstStyle/>
                    <a:p>
                      <a:pPr algn="ctr" fontAlgn="b"/>
                      <a:r>
                        <a:rPr lang="en-US" sz="700" b="0" i="0" u="none" strike="noStrike">
                          <a:latin typeface="Arial"/>
                        </a:rPr>
                        <a:t>SVAUTO-795 Dev TCs (6)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700" b="0" i="0" u="none" strike="noStrike">
                          <a:latin typeface="Arial"/>
                        </a:rPr>
                        <a:t>SVAUTO-795 Test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700" b="0" i="0" u="none" strike="noStrike">
                          <a:latin typeface="Arial"/>
                        </a:rPr>
                        <a:t>SVAUTO-795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US" sz="7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Dong Huynh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ACW 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2">
                  <a:txBody>
                    <a:bodyPr/>
                    <a:lstStyle/>
                    <a:p>
                      <a:pPr algn="ctr" fontAlgn="b"/>
                      <a:r>
                        <a:rPr lang="en-US" sz="700" b="0" i="0" u="none" strike="noStrike" dirty="0">
                          <a:latin typeface="Arial"/>
                        </a:rPr>
                        <a:t>SVAUTO-818 ACW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b"/>
                      <a:r>
                        <a:rPr lang="en-US" sz="700" b="0" i="0" u="none" strike="noStrike">
                          <a:latin typeface="Arial"/>
                        </a:rPr>
                        <a:t>SVAUTO-818 ACM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6">
                  <a:txBody>
                    <a:bodyPr/>
                    <a:lstStyle/>
                    <a:p>
                      <a:pPr algn="ctr" fontAlgn="b"/>
                      <a:r>
                        <a:rPr lang="en-US" sz="700" b="0" i="0" u="none" strike="noStrike" dirty="0">
                          <a:latin typeface="Arial"/>
                        </a:rPr>
                        <a:t>SVAUTO-795 Dev TCs (8)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700" b="0" i="0" u="none" strike="noStrike">
                          <a:latin typeface="Arial"/>
                        </a:rPr>
                        <a:t>SVAUTO-795 Test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700" b="0" i="0" u="none" strike="noStrike">
                          <a:latin typeface="Arial"/>
                        </a:rPr>
                        <a:t>SVAUTO-795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90500">
                <a:tc>
                  <a:txBody>
                    <a:bodyPr/>
                    <a:lstStyle/>
                    <a:p>
                      <a:pPr algn="r" fontAlgn="b"/>
                      <a:r>
                        <a:rPr lang="en-US" sz="700" b="0" i="0" u="none" strike="noStrike">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Minh Nguyen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7">
                  <a:txBody>
                    <a:bodyPr/>
                    <a:lstStyle/>
                    <a:p>
                      <a:pPr algn="ctr" fontAlgn="b"/>
                      <a:r>
                        <a:rPr lang="en-US" sz="700" b="0" i="0" u="none" strike="noStrike" dirty="0">
                          <a:latin typeface="Arial"/>
                        </a:rPr>
                        <a:t>SVAUTO-823 </a:t>
                      </a:r>
                      <a:r>
                        <a:rPr lang="en-US" sz="700" b="0" i="0" u="none" strike="noStrike" dirty="0" err="1">
                          <a:latin typeface="Arial"/>
                        </a:rPr>
                        <a:t>Lync</a:t>
                      </a:r>
                      <a:r>
                        <a:rPr lang="en-US" sz="700" b="0" i="0" u="none" strike="noStrike" dirty="0">
                          <a:latin typeface="Arial"/>
                        </a:rPr>
                        <a:t> maintenance and run 50 TCs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700" b="0" i="0" u="none" strike="noStrike" dirty="0">
                          <a:latin typeface="Arial"/>
                        </a:rPr>
                        <a:t>SVAUTO-809 run </a:t>
                      </a:r>
                      <a:r>
                        <a:rPr lang="en-US" sz="700" b="0" i="0" u="none" strike="noStrike" dirty="0" err="1">
                          <a:latin typeface="Arial"/>
                        </a:rPr>
                        <a:t>Lync</a:t>
                      </a:r>
                      <a:r>
                        <a:rPr lang="en-US" sz="700" b="0" i="0" u="none" strike="noStrike" dirty="0">
                          <a:latin typeface="Arial"/>
                        </a:rPr>
                        <a:t> suite on win 7 (Completed 14%- will get support from Loc next sprint)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700" b="0" i="0" u="none" strike="noStrike" dirty="0">
                          <a:latin typeface="Arial"/>
                        </a:rPr>
                        <a:t>SVAUTO-795 sanity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Org chart (1)</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Embedded: Embedded programming</a:t>
            </a:r>
          </a:p>
          <a:p>
            <a:pPr algn="just"/>
            <a:r>
              <a:rPr lang="en-US" b="1" dirty="0" smtClean="0"/>
              <a:t>Web sever (team Core): Web framework (database, analysis, security, logs, alarm,…)</a:t>
            </a:r>
            <a:endParaRPr lang="en-US" dirty="0" smtClean="0"/>
          </a:p>
          <a:p>
            <a:pPr algn="just"/>
            <a:r>
              <a:rPr lang="en-US" dirty="0" smtClean="0"/>
              <a:t>Web sever (team IO): Interact with embedded devices, alarm, devices managements,…</a:t>
            </a:r>
          </a:p>
          <a:p>
            <a:pPr algn="just"/>
            <a:r>
              <a:rPr lang="en-US" dirty="0" smtClean="0"/>
              <a:t>Mobile App: IOS and Android hybrid app</a:t>
            </a:r>
          </a:p>
          <a:p>
            <a:pPr algn="just"/>
            <a:r>
              <a:rPr lang="en-US" dirty="0" smtClean="0"/>
              <a:t>QA: (Manual and automation using TMA framework)</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Org chart (2)</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Embedded: </a:t>
            </a:r>
            <a:r>
              <a:rPr lang="en-US" dirty="0" err="1" smtClean="0">
                <a:solidFill>
                  <a:srgbClr val="FF0000"/>
                </a:solidFill>
              </a:rPr>
              <a:t>Tho</a:t>
            </a:r>
            <a:r>
              <a:rPr lang="en-US" dirty="0" smtClean="0"/>
              <a:t>, </a:t>
            </a:r>
            <a:r>
              <a:rPr lang="en-US" dirty="0" smtClean="0">
                <a:solidFill>
                  <a:schemeClr val="tx1"/>
                </a:solidFill>
              </a:rPr>
              <a:t>Tri</a:t>
            </a:r>
            <a:r>
              <a:rPr lang="en-US" dirty="0" smtClean="0"/>
              <a:t>, Tung, Duong.</a:t>
            </a:r>
          </a:p>
          <a:p>
            <a:pPr algn="just"/>
            <a:r>
              <a:rPr lang="en-US" b="1" dirty="0" smtClean="0"/>
              <a:t>Web sever (team Core): </a:t>
            </a:r>
            <a:r>
              <a:rPr lang="en-US" b="1" dirty="0" err="1" smtClean="0">
                <a:solidFill>
                  <a:srgbClr val="FF0000"/>
                </a:solidFill>
              </a:rPr>
              <a:t>Khoa</a:t>
            </a:r>
            <a:r>
              <a:rPr lang="en-US" b="1" dirty="0" smtClean="0">
                <a:solidFill>
                  <a:schemeClr val="tx1"/>
                </a:solidFill>
              </a:rPr>
              <a:t>, Hon, Loc, </a:t>
            </a:r>
            <a:r>
              <a:rPr lang="en-US" b="1" dirty="0" err="1" smtClean="0">
                <a:solidFill>
                  <a:schemeClr val="tx1"/>
                </a:solidFill>
              </a:rPr>
              <a:t>Kha</a:t>
            </a:r>
            <a:endParaRPr lang="en-US" dirty="0" smtClean="0">
              <a:solidFill>
                <a:schemeClr val="tx1"/>
              </a:solidFill>
            </a:endParaRPr>
          </a:p>
          <a:p>
            <a:pPr algn="just"/>
            <a:r>
              <a:rPr lang="en-US" dirty="0" smtClean="0"/>
              <a:t>Web sever (team IO): </a:t>
            </a:r>
            <a:r>
              <a:rPr lang="en-US" dirty="0" smtClean="0">
                <a:solidFill>
                  <a:srgbClr val="FF0000"/>
                </a:solidFill>
              </a:rPr>
              <a:t>Hung</a:t>
            </a:r>
            <a:r>
              <a:rPr lang="en-US" dirty="0" smtClean="0"/>
              <a:t>, Minh, </a:t>
            </a:r>
            <a:r>
              <a:rPr lang="en-US" dirty="0" err="1" smtClean="0"/>
              <a:t>Linh</a:t>
            </a:r>
            <a:r>
              <a:rPr lang="en-US" dirty="0" smtClean="0"/>
              <a:t>, </a:t>
            </a:r>
            <a:r>
              <a:rPr lang="en-US" dirty="0" err="1" smtClean="0"/>
              <a:t>Hai</a:t>
            </a:r>
            <a:endParaRPr lang="en-US" dirty="0" smtClean="0"/>
          </a:p>
          <a:p>
            <a:pPr algn="just"/>
            <a:r>
              <a:rPr lang="en-US" dirty="0" smtClean="0"/>
              <a:t>Mobile App: </a:t>
            </a:r>
            <a:r>
              <a:rPr lang="en-US" dirty="0" err="1" smtClean="0">
                <a:solidFill>
                  <a:srgbClr val="FF0000"/>
                </a:solidFill>
              </a:rPr>
              <a:t>Khanh</a:t>
            </a:r>
            <a:r>
              <a:rPr lang="en-US" dirty="0" smtClean="0"/>
              <a:t>, </a:t>
            </a:r>
            <a:r>
              <a:rPr lang="en-US" dirty="0" err="1" smtClean="0"/>
              <a:t>Phong</a:t>
            </a:r>
            <a:r>
              <a:rPr lang="en-US" dirty="0" smtClean="0"/>
              <a:t>, Kim</a:t>
            </a:r>
          </a:p>
          <a:p>
            <a:pPr algn="just"/>
            <a:r>
              <a:rPr lang="en-US" dirty="0" smtClean="0"/>
              <a:t>QA: </a:t>
            </a:r>
            <a:r>
              <a:rPr lang="en-US" dirty="0" err="1" smtClean="0">
                <a:solidFill>
                  <a:srgbClr val="FF0000"/>
                </a:solidFill>
              </a:rPr>
              <a:t>Khanh</a:t>
            </a:r>
            <a:r>
              <a:rPr lang="en-US" dirty="0" smtClean="0"/>
              <a:t>, </a:t>
            </a:r>
            <a:r>
              <a:rPr lang="en-US" dirty="0" err="1" smtClean="0"/>
              <a:t>Phong</a:t>
            </a:r>
            <a:r>
              <a:rPr lang="en-US" dirty="0" smtClean="0"/>
              <a:t>, Kim</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project(Agile and repository)</a:t>
            </a:r>
            <a:endParaRPr lang="en-US" sz="2800" dirty="0"/>
          </a:p>
        </p:txBody>
      </p:sp>
      <p:sp>
        <p:nvSpPr>
          <p:cNvPr id="3" name="Content Placeholder 13"/>
          <p:cNvSpPr>
            <a:spLocks noGrp="1"/>
          </p:cNvSpPr>
          <p:nvPr>
            <p:ph idx="1"/>
          </p:nvPr>
        </p:nvSpPr>
        <p:spPr>
          <a:xfrm>
            <a:off x="381000" y="990600"/>
            <a:ext cx="8481102" cy="5338763"/>
          </a:xfrm>
        </p:spPr>
        <p:txBody>
          <a:bodyPr>
            <a:normAutofit/>
          </a:bodyPr>
          <a:lstStyle/>
          <a:p>
            <a:r>
              <a:rPr lang="en-US" dirty="0" smtClean="0"/>
              <a:t>Agile: IBM </a:t>
            </a:r>
            <a:r>
              <a:rPr lang="en-US" dirty="0" err="1" smtClean="0"/>
              <a:t>Bluemix</a:t>
            </a:r>
            <a:r>
              <a:rPr lang="en-US" dirty="0" smtClean="0"/>
              <a:t> Dev Ops Service - </a:t>
            </a:r>
            <a:r>
              <a:rPr lang="en-US" dirty="0" smtClean="0">
                <a:hlinkClick r:id="rId3"/>
              </a:rPr>
              <a:t>https://hub.jazz.net/</a:t>
            </a:r>
            <a:r>
              <a:rPr lang="en-US" dirty="0" smtClean="0"/>
              <a:t> Agile Projects and GIT</a:t>
            </a:r>
          </a:p>
          <a:p>
            <a:pPr lvl="1"/>
            <a:r>
              <a:rPr lang="en-US" dirty="0" err="1" smtClean="0">
                <a:hlinkClick r:id="rId4"/>
              </a:rPr>
              <a:t>SmartOffice</a:t>
            </a:r>
            <a:r>
              <a:rPr lang="en-US" dirty="0" smtClean="0">
                <a:hlinkClick r:id="rId4"/>
              </a:rPr>
              <a:t> Project</a:t>
            </a:r>
            <a:r>
              <a:rPr lang="en-US" dirty="0" smtClean="0"/>
              <a:t>: All high level requirements</a:t>
            </a:r>
            <a:endParaRPr lang="en-US" dirty="0" smtClean="0">
              <a:hlinkClick r:id="rId4" tooltip="IOTWebServer"/>
            </a:endParaRPr>
          </a:p>
          <a:p>
            <a:pPr lvl="1"/>
            <a:r>
              <a:rPr lang="en-US" dirty="0" err="1" smtClean="0">
                <a:hlinkClick r:id="rId4" tooltip="IOTWebServer"/>
              </a:rPr>
              <a:t>IOTWebServer</a:t>
            </a:r>
            <a:r>
              <a:rPr lang="en-US" dirty="0" smtClean="0">
                <a:hlinkClick r:id="rId4" tooltip="IOTWebServer"/>
              </a:rPr>
              <a:t> Project</a:t>
            </a:r>
            <a:r>
              <a:rPr lang="en-US" dirty="0" smtClean="0"/>
              <a:t>: Specific requirements for Web</a:t>
            </a:r>
          </a:p>
          <a:p>
            <a:pPr lvl="1"/>
            <a:r>
              <a:rPr lang="en-US" dirty="0" err="1" smtClean="0">
                <a:hlinkClick r:id="rId5"/>
              </a:rPr>
              <a:t>IOTWifiGateway</a:t>
            </a:r>
            <a:r>
              <a:rPr lang="en-US" dirty="0" smtClean="0">
                <a:hlinkClick r:id="rId5"/>
              </a:rPr>
              <a:t> Project</a:t>
            </a:r>
            <a:r>
              <a:rPr lang="en-US" dirty="0" smtClean="0"/>
              <a:t>: Specific requirements for Embedded</a:t>
            </a:r>
          </a:p>
          <a:p>
            <a:r>
              <a:rPr lang="en-US" dirty="0" smtClean="0"/>
              <a:t>Note: Source code will be stored in </a:t>
            </a:r>
            <a:r>
              <a:rPr lang="en-US" dirty="0" err="1" smtClean="0"/>
              <a:t>IOTWebServer</a:t>
            </a:r>
            <a:r>
              <a:rPr lang="en-US" dirty="0" smtClean="0"/>
              <a:t> and </a:t>
            </a:r>
            <a:r>
              <a:rPr lang="en-US" dirty="0" err="1" smtClean="0"/>
              <a:t>IOTWifiGateway</a:t>
            </a:r>
            <a:r>
              <a:rPr lang="en-US" dirty="0" smtClean="0"/>
              <a:t> only. Smart Office just have document and execution code only.</a:t>
            </a:r>
          </a:p>
        </p:txBody>
      </p:sp>
    </p:spTree>
    <p:extLst>
      <p:ext uri="{BB962C8B-B14F-4D97-AF65-F5344CB8AC3E}">
        <p14:creationId xmlns:p14="http://schemas.microsoft.com/office/powerpoint/2010/main" xmlns="" val="20877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4457038</TotalTime>
  <Words>939</Words>
  <Application>Microsoft Office PowerPoint</Application>
  <PresentationFormat>On-screen Show (4:3)</PresentationFormat>
  <Paragraphs>256</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IOT Smart Office</vt:lpstr>
      <vt:lpstr>CONTENTS</vt:lpstr>
      <vt:lpstr>Product Architecture</vt:lpstr>
      <vt:lpstr>AGILE – Product Portfolio and Vision</vt:lpstr>
      <vt:lpstr>Product Roadmap</vt:lpstr>
      <vt:lpstr>Process</vt:lpstr>
      <vt:lpstr>Team Org chart (1)</vt:lpstr>
      <vt:lpstr>Team Org chart (2)</vt:lpstr>
      <vt:lpstr>Tools for project(Agile and repository)</vt:lpstr>
      <vt:lpstr>Tools for project()</vt:lpstr>
      <vt:lpstr>Tools for project (CI tool)</vt:lpstr>
      <vt:lpstr>Tools for project (Embedded)</vt:lpstr>
      <vt:lpstr>Tools for project (Web server)</vt:lpstr>
      <vt:lpstr>Tools for project (Testing)</vt:lpstr>
      <vt:lpstr>Status updates (Training/Researching)</vt:lpstr>
      <vt:lpstr>Status updates (Next steps)</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UIAutomator</dc:title>
  <dc:creator>asus</dc:creator>
  <cp:lastModifiedBy>pmnhat</cp:lastModifiedBy>
  <cp:revision>1833</cp:revision>
  <dcterms:created xsi:type="dcterms:W3CDTF">2015-02-22T09:58:42Z</dcterms:created>
  <dcterms:modified xsi:type="dcterms:W3CDTF">2016-03-24T02:55:51Z</dcterms:modified>
</cp:coreProperties>
</file>