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8" r:id="rId2"/>
    <p:sldId id="267" r:id="rId3"/>
    <p:sldId id="269" r:id="rId4"/>
    <p:sldId id="278" r:id="rId5"/>
    <p:sldId id="266" r:id="rId6"/>
    <p:sldId id="270" r:id="rId7"/>
    <p:sldId id="271" r:id="rId8"/>
    <p:sldId id="261" r:id="rId9"/>
    <p:sldId id="262" r:id="rId10"/>
    <p:sldId id="277" r:id="rId11"/>
    <p:sldId id="264" r:id="rId12"/>
    <p:sldId id="258" r:id="rId13"/>
    <p:sldId id="263" r:id="rId14"/>
    <p:sldId id="259" r:id="rId15"/>
    <p:sldId id="275" r:id="rId16"/>
    <p:sldId id="276" r:id="rId17"/>
    <p:sldId id="274" r:id="rId18"/>
    <p:sldId id="256" r:id="rId19"/>
    <p:sldId id="257"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114" d="100"/>
          <a:sy n="114" d="100"/>
        </p:scale>
        <p:origin x="-906"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CFB1CB-053F-454C-805B-A3A9A2B6ABF3}" type="datetimeFigureOut">
              <a:rPr lang="en-US" smtClean="0"/>
              <a:t>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73BFC-F725-4031-963B-D27DBA86D6AA}" type="slidenum">
              <a:rPr lang="en-US" smtClean="0"/>
              <a:t>‹#›</a:t>
            </a:fld>
            <a:endParaRPr lang="en-US"/>
          </a:p>
        </p:txBody>
      </p:sp>
    </p:spTree>
    <p:extLst>
      <p:ext uri="{BB962C8B-B14F-4D97-AF65-F5344CB8AC3E}">
        <p14:creationId xmlns:p14="http://schemas.microsoft.com/office/powerpoint/2010/main" val="251170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sierrawireless.com/products-and-solutions/cloud-and-connectivity-solutions/airvantage" TargetMode="External"/><Relationship Id="rId3" Type="http://schemas.openxmlformats.org/officeDocument/2006/relationships/hyperlink" Target="http://www.sierrawireless.com/products-and-solutions/embedded-solutions/open-source-initiatives" TargetMode="External"/><Relationship Id="rId7" Type="http://schemas.openxmlformats.org/officeDocument/2006/relationships/hyperlink" Target="http://www.sierrawireless.com/products-and-solutions/embedded-solutions/device-to-cloud-architectur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www.sierrawireless.com/products-and-solutions/embedded-solutions/open-source-initiatives#mangOH" TargetMode="External"/><Relationship Id="rId5" Type="http://schemas.openxmlformats.org/officeDocument/2006/relationships/hyperlink" Target="http://www.sierrawireless.com/products-and-solutions/embedded-solutions/fota" TargetMode="External"/><Relationship Id="rId4" Type="http://schemas.openxmlformats.org/officeDocument/2006/relationships/hyperlink" Target="http://www.sierrawireless.com/products-and-solutions/embedded-solutions/future-proof-form-facto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ARM core application processor with dedicated Flash and RAM running </a:t>
            </a:r>
            <a:r>
              <a:rPr lang="en-US" dirty="0" smtClean="0">
                <a:hlinkClick r:id="rId3"/>
              </a:rPr>
              <a:t>Legato™</a:t>
            </a:r>
            <a:r>
              <a:rPr lang="en-US" dirty="0" smtClean="0"/>
              <a:t> enhances security, reduces system complexity, and lowers overall BOM (bill of materials)</a:t>
            </a:r>
          </a:p>
          <a:p>
            <a:r>
              <a:rPr lang="en-US" dirty="0" smtClean="0"/>
              <a:t>GNSS receiver enables tracking and location-based services</a:t>
            </a:r>
          </a:p>
          <a:p>
            <a:r>
              <a:rPr lang="en-US" dirty="0" smtClean="0"/>
              <a:t>Ultra-low power mode reduces power consumption by 200x for battery or solar powered applications</a:t>
            </a:r>
          </a:p>
          <a:p>
            <a:r>
              <a:rPr lang="en-US" dirty="0" smtClean="0"/>
              <a:t>Compact </a:t>
            </a:r>
            <a:r>
              <a:rPr lang="en-US" dirty="0" smtClean="0">
                <a:hlinkClick r:id="rId4"/>
              </a:rPr>
              <a:t>CF3™ form factor</a:t>
            </a:r>
            <a:r>
              <a:rPr lang="en-US" dirty="0" smtClean="0"/>
              <a:t> with solder-down or snap-in socket options for ultimate flexibility in prototyping and build-to-order manufacturing</a:t>
            </a:r>
          </a:p>
          <a:p>
            <a:r>
              <a:rPr lang="en-US" dirty="0" smtClean="0"/>
              <a:t>Secure boot and value-add firmware with </a:t>
            </a:r>
            <a:r>
              <a:rPr lang="en-US" dirty="0" smtClean="0">
                <a:hlinkClick r:id="rId5"/>
              </a:rPr>
              <a:t>FREE unlimited firmware over-the-air (FOTA) upgrades</a:t>
            </a:r>
            <a:r>
              <a:rPr lang="en-US" dirty="0" smtClean="0"/>
              <a:t> for the lifetime of the module to keep the connectivity optimized and secure</a:t>
            </a:r>
          </a:p>
          <a:p>
            <a:r>
              <a:rPr lang="en-US" dirty="0" smtClean="0"/>
              <a:t>Interfaces include USB, UART, SDIO, HSIC, I2C, SPI, GPIO, ADC, PCM, and more</a:t>
            </a:r>
          </a:p>
          <a:p>
            <a:r>
              <a:rPr lang="en-US" dirty="0" smtClean="0"/>
              <a:t>Open hardware reference design from </a:t>
            </a:r>
            <a:r>
              <a:rPr lang="en-US" dirty="0" smtClean="0">
                <a:hlinkClick r:id="rId6"/>
              </a:rPr>
              <a:t>Project </a:t>
            </a:r>
            <a:r>
              <a:rPr lang="en-US" dirty="0" err="1" smtClean="0">
                <a:hlinkClick r:id="rId6"/>
              </a:rPr>
              <a:t>mangOH</a:t>
            </a:r>
            <a:r>
              <a:rPr lang="en-US" dirty="0" smtClean="0">
                <a:hlinkClick r:id="rId6"/>
              </a:rPr>
              <a:t>™</a:t>
            </a:r>
            <a:r>
              <a:rPr lang="en-US" dirty="0" smtClean="0"/>
              <a:t>,  enables rapid prototyping with industrial-grade components to get you to market faster </a:t>
            </a:r>
          </a:p>
          <a:p>
            <a:r>
              <a:rPr lang="en-US" dirty="0" smtClean="0"/>
              <a:t>Secure </a:t>
            </a:r>
            <a:r>
              <a:rPr lang="en-US" dirty="0" smtClean="0">
                <a:hlinkClick r:id="rId7"/>
              </a:rPr>
              <a:t>device-to-cloud architecture</a:t>
            </a:r>
            <a:r>
              <a:rPr lang="en-US" dirty="0" smtClean="0"/>
              <a:t> with </a:t>
            </a:r>
            <a:r>
              <a:rPr lang="en-US" dirty="0" err="1" smtClean="0">
                <a:hlinkClick r:id="rId8"/>
              </a:rPr>
              <a:t>AirVantage</a:t>
            </a:r>
            <a:r>
              <a:rPr lang="en-US" dirty="0" smtClean="0">
                <a:hlinkClick r:id="rId8"/>
              </a:rPr>
              <a:t>®</a:t>
            </a:r>
            <a:r>
              <a:rPr lang="en-US" dirty="0" smtClean="0"/>
              <a:t> pre-integrated into the </a:t>
            </a:r>
            <a:r>
              <a:rPr lang="en-US" dirty="0" smtClean="0">
                <a:hlinkClick r:id="rId3"/>
              </a:rPr>
              <a:t>Legato platform</a:t>
            </a:r>
            <a:endParaRPr lang="en-US" dirty="0"/>
          </a:p>
        </p:txBody>
      </p:sp>
      <p:sp>
        <p:nvSpPr>
          <p:cNvPr id="4" name="Slide Number Placeholder 3"/>
          <p:cNvSpPr>
            <a:spLocks noGrp="1"/>
          </p:cNvSpPr>
          <p:nvPr>
            <p:ph type="sldNum" sz="quarter" idx="10"/>
          </p:nvPr>
        </p:nvSpPr>
        <p:spPr/>
        <p:txBody>
          <a:bodyPr/>
          <a:lstStyle/>
          <a:p>
            <a:fld id="{E0C73BFC-F725-4031-963B-D27DBA86D6AA}" type="slidenum">
              <a:rPr lang="en-US" smtClean="0"/>
              <a:t>18</a:t>
            </a:fld>
            <a:endParaRPr lang="en-US"/>
          </a:p>
        </p:txBody>
      </p:sp>
    </p:spTree>
    <p:extLst>
      <p:ext uri="{BB962C8B-B14F-4D97-AF65-F5344CB8AC3E}">
        <p14:creationId xmlns:p14="http://schemas.microsoft.com/office/powerpoint/2010/main" val="270955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3BE3EF-D5B6-4BD6-9E0A-2B5C33473D2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D9463-63BC-4244-9D5B-8C06FB8AE365}" type="slidenum">
              <a:rPr lang="en-US" smtClean="0"/>
              <a:t>‹#›</a:t>
            </a:fld>
            <a:endParaRPr lang="en-US"/>
          </a:p>
        </p:txBody>
      </p:sp>
    </p:spTree>
    <p:extLst>
      <p:ext uri="{BB962C8B-B14F-4D97-AF65-F5344CB8AC3E}">
        <p14:creationId xmlns:p14="http://schemas.microsoft.com/office/powerpoint/2010/main" val="206680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BE3EF-D5B6-4BD6-9E0A-2B5C33473D2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D9463-63BC-4244-9D5B-8C06FB8AE365}" type="slidenum">
              <a:rPr lang="en-US" smtClean="0"/>
              <a:t>‹#›</a:t>
            </a:fld>
            <a:endParaRPr lang="en-US"/>
          </a:p>
        </p:txBody>
      </p:sp>
    </p:spTree>
    <p:extLst>
      <p:ext uri="{BB962C8B-B14F-4D97-AF65-F5344CB8AC3E}">
        <p14:creationId xmlns:p14="http://schemas.microsoft.com/office/powerpoint/2010/main" val="7930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BE3EF-D5B6-4BD6-9E0A-2B5C33473D2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D9463-63BC-4244-9D5B-8C06FB8AE365}" type="slidenum">
              <a:rPr lang="en-US" smtClean="0"/>
              <a:t>‹#›</a:t>
            </a:fld>
            <a:endParaRPr lang="en-US"/>
          </a:p>
        </p:txBody>
      </p:sp>
    </p:spTree>
    <p:extLst>
      <p:ext uri="{BB962C8B-B14F-4D97-AF65-F5344CB8AC3E}">
        <p14:creationId xmlns:p14="http://schemas.microsoft.com/office/powerpoint/2010/main" val="74244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BE3EF-D5B6-4BD6-9E0A-2B5C33473D2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D9463-63BC-4244-9D5B-8C06FB8AE365}" type="slidenum">
              <a:rPr lang="en-US" smtClean="0"/>
              <a:t>‹#›</a:t>
            </a:fld>
            <a:endParaRPr lang="en-US"/>
          </a:p>
        </p:txBody>
      </p:sp>
    </p:spTree>
    <p:extLst>
      <p:ext uri="{BB962C8B-B14F-4D97-AF65-F5344CB8AC3E}">
        <p14:creationId xmlns:p14="http://schemas.microsoft.com/office/powerpoint/2010/main" val="292655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BE3EF-D5B6-4BD6-9E0A-2B5C33473D2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D9463-63BC-4244-9D5B-8C06FB8AE365}" type="slidenum">
              <a:rPr lang="en-US" smtClean="0"/>
              <a:t>‹#›</a:t>
            </a:fld>
            <a:endParaRPr lang="en-US"/>
          </a:p>
        </p:txBody>
      </p:sp>
    </p:spTree>
    <p:extLst>
      <p:ext uri="{BB962C8B-B14F-4D97-AF65-F5344CB8AC3E}">
        <p14:creationId xmlns:p14="http://schemas.microsoft.com/office/powerpoint/2010/main" val="54665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3BE3EF-D5B6-4BD6-9E0A-2B5C33473D21}"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D9463-63BC-4244-9D5B-8C06FB8AE365}" type="slidenum">
              <a:rPr lang="en-US" smtClean="0"/>
              <a:t>‹#›</a:t>
            </a:fld>
            <a:endParaRPr lang="en-US"/>
          </a:p>
        </p:txBody>
      </p:sp>
    </p:spTree>
    <p:extLst>
      <p:ext uri="{BB962C8B-B14F-4D97-AF65-F5344CB8AC3E}">
        <p14:creationId xmlns:p14="http://schemas.microsoft.com/office/powerpoint/2010/main" val="180642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3BE3EF-D5B6-4BD6-9E0A-2B5C33473D21}"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5D9463-63BC-4244-9D5B-8C06FB8AE365}" type="slidenum">
              <a:rPr lang="en-US" smtClean="0"/>
              <a:t>‹#›</a:t>
            </a:fld>
            <a:endParaRPr lang="en-US"/>
          </a:p>
        </p:txBody>
      </p:sp>
    </p:spTree>
    <p:extLst>
      <p:ext uri="{BB962C8B-B14F-4D97-AF65-F5344CB8AC3E}">
        <p14:creationId xmlns:p14="http://schemas.microsoft.com/office/powerpoint/2010/main" val="257585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3BE3EF-D5B6-4BD6-9E0A-2B5C33473D21}"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D9463-63BC-4244-9D5B-8C06FB8AE365}" type="slidenum">
              <a:rPr lang="en-US" smtClean="0"/>
              <a:t>‹#›</a:t>
            </a:fld>
            <a:endParaRPr lang="en-US"/>
          </a:p>
        </p:txBody>
      </p:sp>
    </p:spTree>
    <p:extLst>
      <p:ext uri="{BB962C8B-B14F-4D97-AF65-F5344CB8AC3E}">
        <p14:creationId xmlns:p14="http://schemas.microsoft.com/office/powerpoint/2010/main" val="213408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BE3EF-D5B6-4BD6-9E0A-2B5C33473D21}"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5D9463-63BC-4244-9D5B-8C06FB8AE365}" type="slidenum">
              <a:rPr lang="en-US" smtClean="0"/>
              <a:t>‹#›</a:t>
            </a:fld>
            <a:endParaRPr lang="en-US"/>
          </a:p>
        </p:txBody>
      </p:sp>
    </p:spTree>
    <p:extLst>
      <p:ext uri="{BB962C8B-B14F-4D97-AF65-F5344CB8AC3E}">
        <p14:creationId xmlns:p14="http://schemas.microsoft.com/office/powerpoint/2010/main" val="61833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BE3EF-D5B6-4BD6-9E0A-2B5C33473D21}"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D9463-63BC-4244-9D5B-8C06FB8AE365}" type="slidenum">
              <a:rPr lang="en-US" smtClean="0"/>
              <a:t>‹#›</a:t>
            </a:fld>
            <a:endParaRPr lang="en-US"/>
          </a:p>
        </p:txBody>
      </p:sp>
    </p:spTree>
    <p:extLst>
      <p:ext uri="{BB962C8B-B14F-4D97-AF65-F5344CB8AC3E}">
        <p14:creationId xmlns:p14="http://schemas.microsoft.com/office/powerpoint/2010/main" val="96746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BE3EF-D5B6-4BD6-9E0A-2B5C33473D21}"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D9463-63BC-4244-9D5B-8C06FB8AE365}" type="slidenum">
              <a:rPr lang="en-US" smtClean="0"/>
              <a:t>‹#›</a:t>
            </a:fld>
            <a:endParaRPr lang="en-US"/>
          </a:p>
        </p:txBody>
      </p:sp>
    </p:spTree>
    <p:extLst>
      <p:ext uri="{BB962C8B-B14F-4D97-AF65-F5344CB8AC3E}">
        <p14:creationId xmlns:p14="http://schemas.microsoft.com/office/powerpoint/2010/main" val="144082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BE3EF-D5B6-4BD6-9E0A-2B5C33473D21}" type="datetimeFigureOut">
              <a:rPr lang="en-US" smtClean="0"/>
              <a:t>1/25/2016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D9463-63BC-4244-9D5B-8C06FB8AE365}" type="slidenum">
              <a:rPr lang="en-US" smtClean="0"/>
              <a:t>‹#›</a:t>
            </a:fld>
            <a:endParaRPr lang="en-US"/>
          </a:p>
        </p:txBody>
      </p:sp>
    </p:spTree>
    <p:extLst>
      <p:ext uri="{BB962C8B-B14F-4D97-AF65-F5344CB8AC3E}">
        <p14:creationId xmlns:p14="http://schemas.microsoft.com/office/powerpoint/2010/main" val="2901089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estore.sierrawireless.com/airprime_hl_series_development_kit" TargetMode="External"/><Relationship Id="rId7" Type="http://schemas.openxmlformats.org/officeDocument/2006/relationships/image" Target="../media/image21.jpeg"/><Relationship Id="rId2" Type="http://schemas.openxmlformats.org/officeDocument/2006/relationships/hyperlink" Target="http://estore.sierrawireless.com/airprime_em_series_development_kit" TargetMode="Externa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hyperlink" Target="http://estore.sierrawireless.com/airprime_sl_series_development_kit_with_accessories" TargetMode="External"/><Relationship Id="rId4" Type="http://schemas.openxmlformats.org/officeDocument/2006/relationships/hyperlink" Target="http://estore.sierrawireless.com/airprime_mc_series_development_ki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estore.sierrawireless.com/airprime_hl6528" TargetMode="External"/><Relationship Id="rId2" Type="http://schemas.openxmlformats.org/officeDocument/2006/relationships/hyperlink" Target="http://estore.sierrawireless.com/airprime_em7355" TargetMode="External"/><Relationship Id="rId1" Type="http://schemas.openxmlformats.org/officeDocument/2006/relationships/slideLayout" Target="../slideLayouts/slideLayout2.xml"/><Relationship Id="rId4" Type="http://schemas.openxmlformats.org/officeDocument/2006/relationships/hyperlink" Target="http://estore.sierrawireless.com/airprime_hl6528_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www.sierrawireless.com/products-and-solutions/embedded-solutions/future-proof-form-factors" TargetMode="External"/><Relationship Id="rId7" Type="http://schemas.openxmlformats.org/officeDocument/2006/relationships/hyperlink" Target="http://www.sierrawireless.com/products-and-solutions/cloud-and-connectivity-solutions/airvantage" TargetMode="External"/><Relationship Id="rId2" Type="http://schemas.openxmlformats.org/officeDocument/2006/relationships/hyperlink" Target="http://www.sierrawireless.com/products-and-solutions/embedded-solutions/open-source-initiatives" TargetMode="External"/><Relationship Id="rId1" Type="http://schemas.openxmlformats.org/officeDocument/2006/relationships/slideLayout" Target="../slideLayouts/slideLayout2.xml"/><Relationship Id="rId6" Type="http://schemas.openxmlformats.org/officeDocument/2006/relationships/hyperlink" Target="http://www.sierrawireless.com/products-and-solutions/embedded-solutions/device-to-cloud-architecture" TargetMode="External"/><Relationship Id="rId5" Type="http://schemas.openxmlformats.org/officeDocument/2006/relationships/hyperlink" Target="http://www.sierrawireless.com/products-and-solutions/embedded-solutions/open-source-initiatives#mangOH" TargetMode="External"/><Relationship Id="rId10" Type="http://schemas.openxmlformats.org/officeDocument/2006/relationships/image" Target="../media/image26.png"/><Relationship Id="rId4" Type="http://schemas.openxmlformats.org/officeDocument/2006/relationships/hyperlink" Target="http://www.sierrawireless.com/products-and-solutions/embedded-solutions/fota" TargetMode="External"/><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hyperlink" Target="http://www.sierrawireless.com/products-and-solutions/embedded-solutions/fota" TargetMode="External"/><Relationship Id="rId2" Type="http://schemas.openxmlformats.org/officeDocument/2006/relationships/hyperlink" Target="http://www.sierrawireless.com/products-and-solutions/embedded-solutions/future-proof-form-factors"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www.sierrawireless.com/products-and-solutions/embedded-solutions/fota"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www.sierrawireless.com/products-and-solutions/embedded-solutions/device-to-cloud-architecture" TargetMode="External"/><Relationship Id="rId3" Type="http://schemas.openxmlformats.org/officeDocument/2006/relationships/image" Target="../media/image25.png"/><Relationship Id="rId7" Type="http://schemas.openxmlformats.org/officeDocument/2006/relationships/hyperlink" Target="http://www.sierrawireless.com/products-and-solutions/embedded-solutions/open-source-initiatives#mangO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sierrawireless.com/products-and-solutions/embedded-solutions/fota" TargetMode="External"/><Relationship Id="rId5" Type="http://schemas.openxmlformats.org/officeDocument/2006/relationships/hyperlink" Target="http://www.sierrawireless.com/products-and-solutions/embedded-solutions/future-proof-form-factors" TargetMode="External"/><Relationship Id="rId10" Type="http://schemas.openxmlformats.org/officeDocument/2006/relationships/hyperlink" Target="http://source.sierrawireless.com/resources/#tags=WP8548" TargetMode="External"/><Relationship Id="rId4" Type="http://schemas.openxmlformats.org/officeDocument/2006/relationships/hyperlink" Target="http://www.sierrawireless.com/products-and-solutions/embedded-solutions/open-source-initiatives" TargetMode="External"/><Relationship Id="rId9" Type="http://schemas.openxmlformats.org/officeDocument/2006/relationships/hyperlink" Target="http://www.sierrawireless.com/products-and-solutions/cloud-and-connectivity-solutions/airvantag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ierrawireless.com/products-and-solutions/gateway-solutions/alm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Sierra Wireless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Sierra Wireless is building a leading portfolio for the Internet of Things including: </a:t>
            </a:r>
          </a:p>
          <a:p>
            <a:r>
              <a:rPr lang="en-US" dirty="0" smtClean="0"/>
              <a:t>Embedded solutions</a:t>
            </a:r>
          </a:p>
          <a:p>
            <a:r>
              <a:rPr lang="en-US" dirty="0" smtClean="0"/>
              <a:t>Gateway solutions</a:t>
            </a:r>
          </a:p>
          <a:p>
            <a:r>
              <a:rPr lang="en-US" dirty="0" smtClean="0"/>
              <a:t>Cloud and connectivity services. </a:t>
            </a:r>
          </a:p>
          <a:p>
            <a:pPr marL="0" indent="0">
              <a:buNone/>
            </a:pPr>
            <a:r>
              <a:rPr lang="en-US" b="1" dirty="0" smtClean="0"/>
              <a:t>Advantages:</a:t>
            </a:r>
          </a:p>
          <a:p>
            <a:r>
              <a:rPr lang="en-US" dirty="0" smtClean="0"/>
              <a:t>Simple, scalable, and secure</a:t>
            </a:r>
          </a:p>
          <a:p>
            <a:r>
              <a:rPr lang="en-US" dirty="0" smtClean="0"/>
              <a:t>Enabling businesses to bring innovative products and services to market faster and at a lower cost. </a:t>
            </a:r>
          </a:p>
        </p:txBody>
      </p:sp>
    </p:spTree>
    <p:extLst>
      <p:ext uri="{BB962C8B-B14F-4D97-AF65-F5344CB8AC3E}">
        <p14:creationId xmlns:p14="http://schemas.microsoft.com/office/powerpoint/2010/main" val="528809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Kits</a:t>
            </a:r>
            <a:endParaRPr lang="en-US" dirty="0"/>
          </a:p>
        </p:txBody>
      </p:sp>
      <p:sp>
        <p:nvSpPr>
          <p:cNvPr id="3" name="Content Placeholder 2"/>
          <p:cNvSpPr>
            <a:spLocks noGrp="1"/>
          </p:cNvSpPr>
          <p:nvPr>
            <p:ph idx="1"/>
          </p:nvPr>
        </p:nvSpPr>
        <p:spPr>
          <a:xfrm>
            <a:off x="304800" y="1295400"/>
            <a:ext cx="8229600" cy="4525963"/>
          </a:xfrm>
        </p:spPr>
        <p:txBody>
          <a:bodyPr/>
          <a:lstStyle/>
          <a:p>
            <a:r>
              <a:rPr lang="en-US" b="1" dirty="0" err="1">
                <a:hlinkClick r:id="rId2"/>
              </a:rPr>
              <a:t>AirPrime</a:t>
            </a:r>
            <a:r>
              <a:rPr lang="en-US" b="1" dirty="0">
                <a:hlinkClick r:id="rId2"/>
              </a:rPr>
              <a:t> EM Series Development Kit</a:t>
            </a:r>
            <a:endParaRPr lang="en-US" b="1" dirty="0"/>
          </a:p>
          <a:p>
            <a:r>
              <a:rPr lang="en-US" b="1" dirty="0" err="1">
                <a:hlinkClick r:id="rId3"/>
              </a:rPr>
              <a:t>AirPrime</a:t>
            </a:r>
            <a:r>
              <a:rPr lang="en-US" b="1" dirty="0">
                <a:hlinkClick r:id="rId3"/>
              </a:rPr>
              <a:t> HL Series Development </a:t>
            </a:r>
            <a:r>
              <a:rPr lang="en-US" b="1" dirty="0" smtClean="0">
                <a:hlinkClick r:id="rId3"/>
              </a:rPr>
              <a:t>Kit</a:t>
            </a:r>
            <a:endParaRPr lang="en-US" b="1" dirty="0" smtClean="0"/>
          </a:p>
          <a:p>
            <a:r>
              <a:rPr lang="en-US" b="1" dirty="0" err="1">
                <a:hlinkClick r:id="rId4"/>
              </a:rPr>
              <a:t>AirPrime</a:t>
            </a:r>
            <a:r>
              <a:rPr lang="en-US" b="1" dirty="0">
                <a:hlinkClick r:id="rId4"/>
              </a:rPr>
              <a:t> MC Series Development Kit</a:t>
            </a:r>
            <a:endParaRPr lang="en-US" b="1" dirty="0"/>
          </a:p>
          <a:p>
            <a:r>
              <a:rPr lang="en-US" b="1" dirty="0" err="1">
                <a:hlinkClick r:id="rId5"/>
              </a:rPr>
              <a:t>AirPrime</a:t>
            </a:r>
            <a:r>
              <a:rPr lang="en-US" b="1" dirty="0">
                <a:hlinkClick r:id="rId5"/>
              </a:rPr>
              <a:t> SL Series Development Kit - Full Accessories</a:t>
            </a:r>
            <a:endParaRPr lang="en-US" b="1" dirty="0"/>
          </a:p>
          <a:p>
            <a:r>
              <a:rPr lang="en-US" dirty="0"/>
              <a:t>M2M Modules </a:t>
            </a:r>
          </a:p>
          <a:p>
            <a:endParaRPr lang="en-US" b="1" dirty="0"/>
          </a:p>
          <a:p>
            <a:endParaRPr lang="en-US" dirty="0"/>
          </a:p>
        </p:txBody>
      </p:sp>
      <p:pic>
        <p:nvPicPr>
          <p:cNvPr id="1026" name="Picture 2" descr="http://estore.sierrawireless.com/%7E/media/images/ecommerce/products/development%20kits/airprime_mc_series_development_kit.ashx?w=146&amp;h=73&amp;as=1&amp;bc=whi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3943" y="647700"/>
            <a:ext cx="19812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estore.sierrawireless.com/%7E/media/images/ecommerce/products/development%20kits/airprime_hl_series_development_kit_estore.ashx?w=146&amp;h=73&amp;as=1&amp;bc=whit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4418" y="1807029"/>
            <a:ext cx="200025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2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M2M Modules </a:t>
            </a:r>
          </a:p>
        </p:txBody>
      </p:sp>
      <p:sp>
        <p:nvSpPr>
          <p:cNvPr id="3" name="Content Placeholder 2"/>
          <p:cNvSpPr>
            <a:spLocks noGrp="1"/>
          </p:cNvSpPr>
          <p:nvPr>
            <p:ph idx="1"/>
          </p:nvPr>
        </p:nvSpPr>
        <p:spPr/>
        <p:txBody>
          <a:bodyPr/>
          <a:lstStyle/>
          <a:p>
            <a:r>
              <a:rPr lang="en-US" b="1" dirty="0" err="1">
                <a:hlinkClick r:id="rId2"/>
              </a:rPr>
              <a:t>AirPrime</a:t>
            </a:r>
            <a:r>
              <a:rPr lang="en-US" b="1" dirty="0">
                <a:hlinkClick r:id="rId2"/>
              </a:rPr>
              <a:t> EM7355 Module</a:t>
            </a:r>
            <a:endParaRPr lang="en-US" b="1" dirty="0"/>
          </a:p>
          <a:p>
            <a:r>
              <a:rPr lang="en-US" b="1" dirty="0" err="1">
                <a:hlinkClick r:id="rId3"/>
              </a:rPr>
              <a:t>AirPrime</a:t>
            </a:r>
            <a:r>
              <a:rPr lang="en-US" b="1" dirty="0">
                <a:hlinkClick r:id="rId3"/>
              </a:rPr>
              <a:t> HL6528 Module</a:t>
            </a:r>
            <a:endParaRPr lang="en-US" b="1" dirty="0"/>
          </a:p>
          <a:p>
            <a:r>
              <a:rPr lang="en-US" b="1" dirty="0" err="1">
                <a:hlinkClick r:id="rId4"/>
              </a:rPr>
              <a:t>AirPrime</a:t>
            </a:r>
            <a:r>
              <a:rPr lang="en-US" b="1" dirty="0">
                <a:hlinkClick r:id="rId4"/>
              </a:rPr>
              <a:t> HL6528-G Module (with GLONASS support)</a:t>
            </a:r>
            <a:endParaRPr lang="en-US" b="1" dirty="0"/>
          </a:p>
          <a:p>
            <a:endParaRPr lang="en-US" dirty="0"/>
          </a:p>
        </p:txBody>
      </p:sp>
    </p:spTree>
    <p:extLst>
      <p:ext uri="{BB962C8B-B14F-4D97-AF65-F5344CB8AC3E}">
        <p14:creationId xmlns:p14="http://schemas.microsoft.com/office/powerpoint/2010/main" val="1189153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a:t>
            </a:r>
            <a:r>
              <a:rPr lang="en-US" b="1" dirty="0" err="1"/>
              <a:t>mangOH</a:t>
            </a:r>
            <a:r>
              <a:rPr lang="en-US" b="1" dirty="0"/>
              <a:t>™ Open Hardware </a:t>
            </a:r>
            <a:br>
              <a:rPr lang="en-US" b="1" dirty="0"/>
            </a:br>
            <a:endParaRPr lang="en-US" dirty="0"/>
          </a:p>
        </p:txBody>
      </p:sp>
      <p:sp>
        <p:nvSpPr>
          <p:cNvPr id="3" name="Content Placeholder 2"/>
          <p:cNvSpPr>
            <a:spLocks noGrp="1"/>
          </p:cNvSpPr>
          <p:nvPr>
            <p:ph idx="1"/>
          </p:nvPr>
        </p:nvSpPr>
        <p:spPr>
          <a:xfrm>
            <a:off x="152400" y="1066800"/>
            <a:ext cx="8153400" cy="5105400"/>
          </a:xfrm>
        </p:spPr>
        <p:txBody>
          <a:bodyPr>
            <a:normAutofit fontScale="62500" lnSpcReduction="20000"/>
          </a:bodyPr>
          <a:lstStyle/>
          <a:p>
            <a:pPr marL="0" indent="0">
              <a:buNone/>
            </a:pPr>
            <a:r>
              <a:rPr lang="en-US" dirty="0"/>
              <a:t>Project </a:t>
            </a:r>
            <a:r>
              <a:rPr lang="en-US" dirty="0" err="1"/>
              <a:t>MangOH</a:t>
            </a:r>
            <a:r>
              <a:rPr lang="en-US" dirty="0"/>
              <a:t>™ is an open hardware initiative to enable rapid prototyping and faster time-to-market of new </a:t>
            </a:r>
            <a:r>
              <a:rPr lang="en-US" dirty="0" err="1"/>
              <a:t>IoT</a:t>
            </a:r>
            <a:r>
              <a:rPr lang="en-US" dirty="0"/>
              <a:t> devices and applications.</a:t>
            </a:r>
            <a:endParaRPr lang="en-US" dirty="0" smtClean="0"/>
          </a:p>
          <a:p>
            <a:pPr marL="0" indent="0">
              <a:buNone/>
            </a:pPr>
            <a:r>
              <a:rPr lang="en-US" dirty="0" smtClean="0"/>
              <a:t>Designed </a:t>
            </a:r>
            <a:r>
              <a:rPr lang="en-US" dirty="0"/>
              <a:t>to fit in a Euro card standard </a:t>
            </a:r>
            <a:endParaRPr lang="en-US" dirty="0" smtClean="0"/>
          </a:p>
          <a:p>
            <a:pPr marL="0" indent="0">
              <a:buNone/>
            </a:pPr>
            <a:r>
              <a:rPr lang="en-US" dirty="0" smtClean="0"/>
              <a:t>size </a:t>
            </a:r>
            <a:r>
              <a:rPr lang="en-US" dirty="0"/>
              <a:t>casing (120mm x 100mm), </a:t>
            </a:r>
            <a:r>
              <a:rPr lang="en-US" dirty="0" smtClean="0"/>
              <a:t>additional</a:t>
            </a:r>
          </a:p>
          <a:p>
            <a:pPr marL="0" indent="0">
              <a:buNone/>
            </a:pPr>
            <a:r>
              <a:rPr lang="en-US" dirty="0" smtClean="0"/>
              <a:t>hardware </a:t>
            </a:r>
            <a:r>
              <a:rPr lang="en-US" dirty="0"/>
              <a:t>specs include: </a:t>
            </a:r>
          </a:p>
          <a:p>
            <a:pPr lvl="0"/>
            <a:r>
              <a:rPr lang="en-US" dirty="0"/>
              <a:t>1 USB 2.0 OTG</a:t>
            </a:r>
          </a:p>
          <a:p>
            <a:pPr lvl="0"/>
            <a:r>
              <a:rPr lang="en-US" dirty="0"/>
              <a:t>1 USB 2.0 Host</a:t>
            </a:r>
          </a:p>
          <a:p>
            <a:pPr lvl="0"/>
            <a:r>
              <a:rPr lang="en-US" dirty="0"/>
              <a:t>1 RS232/Serial</a:t>
            </a:r>
          </a:p>
          <a:p>
            <a:pPr lvl="0"/>
            <a:r>
              <a:rPr lang="en-US" dirty="0"/>
              <a:t>1 RJ45/Ethernet</a:t>
            </a:r>
          </a:p>
          <a:p>
            <a:pPr lvl="0"/>
            <a:r>
              <a:rPr lang="en-US" dirty="0"/>
              <a:t>Audio Jack</a:t>
            </a:r>
          </a:p>
          <a:p>
            <a:pPr lvl="0"/>
            <a:r>
              <a:rPr lang="en-US" dirty="0"/>
              <a:t>SD card</a:t>
            </a:r>
          </a:p>
          <a:p>
            <a:pPr lvl="0"/>
            <a:r>
              <a:rPr lang="en-US" dirty="0"/>
              <a:t>3 SMA antenna connectors </a:t>
            </a:r>
            <a:endParaRPr lang="en-US" dirty="0" smtClean="0"/>
          </a:p>
          <a:p>
            <a:pPr marL="0" lvl="0" indent="0">
              <a:buNone/>
            </a:pPr>
            <a:r>
              <a:rPr lang="en-US" dirty="0" smtClean="0"/>
              <a:t>(</a:t>
            </a:r>
            <a:r>
              <a:rPr lang="en-US" dirty="0"/>
              <a:t>Primary, Secondary/Diversity, GPS)</a:t>
            </a:r>
          </a:p>
          <a:p>
            <a:r>
              <a:rPr lang="en-US" dirty="0"/>
              <a:t>Accelerometer, </a:t>
            </a:r>
            <a:r>
              <a:rPr lang="en-US" dirty="0" smtClean="0"/>
              <a:t>Gyroscope</a:t>
            </a:r>
          </a:p>
          <a:p>
            <a:r>
              <a:rPr lang="en-US" dirty="0" smtClean="0"/>
              <a:t>Battery/Battery </a:t>
            </a:r>
            <a:r>
              <a:rPr lang="en-US" dirty="0"/>
              <a:t>Charging</a:t>
            </a:r>
          </a:p>
          <a:p>
            <a:pPr lvl="0"/>
            <a:endParaRPr lang="en-US" dirty="0"/>
          </a:p>
          <a:p>
            <a:endParaRPr lang="en-US" dirty="0"/>
          </a:p>
        </p:txBody>
      </p:sp>
      <p:pic>
        <p:nvPicPr>
          <p:cNvPr id="3074" name="Picture 1" descr="mangOHboard.jpg"/>
          <p:cNvPicPr>
            <a:picLocks noChangeAspect="1" noChangeArrowheads="1"/>
          </p:cNvPicPr>
          <p:nvPr/>
        </p:nvPicPr>
        <p:blipFill rotWithShape="1">
          <a:blip r:embed="rId2">
            <a:extLst>
              <a:ext uri="{28A0092B-C50C-407E-A947-70E740481C1C}">
                <a14:useLocalDpi xmlns:a14="http://schemas.microsoft.com/office/drawing/2010/main" val="0"/>
              </a:ext>
            </a:extLst>
          </a:blip>
          <a:srcRect l="4458" t="8621" r="6382" b="6743"/>
          <a:stretch/>
        </p:blipFill>
        <p:spPr bwMode="auto">
          <a:xfrm>
            <a:off x="4724400" y="2057400"/>
            <a:ext cx="403577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241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ource.sierrawireless.com/airvantage/img/av/av-overview-m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048000"/>
            <a:ext cx="5715000" cy="3552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81000" y="76200"/>
            <a:ext cx="8229600" cy="1143000"/>
          </a:xfrm>
        </p:spPr>
        <p:txBody>
          <a:bodyPr/>
          <a:lstStyle/>
          <a:p>
            <a:r>
              <a:rPr lang="en-US" dirty="0" smtClean="0"/>
              <a:t>Cloud</a:t>
            </a:r>
            <a:endParaRPr lang="en-US" dirty="0"/>
          </a:p>
        </p:txBody>
      </p:sp>
      <p:sp>
        <p:nvSpPr>
          <p:cNvPr id="3" name="Content Placeholder 2"/>
          <p:cNvSpPr>
            <a:spLocks noGrp="1"/>
          </p:cNvSpPr>
          <p:nvPr>
            <p:ph idx="1"/>
          </p:nvPr>
        </p:nvSpPr>
        <p:spPr>
          <a:xfrm>
            <a:off x="-2309" y="1371600"/>
            <a:ext cx="8229600" cy="4525963"/>
          </a:xfrm>
        </p:spPr>
        <p:txBody>
          <a:bodyPr/>
          <a:lstStyle/>
          <a:p>
            <a:r>
              <a:rPr lang="en-US" dirty="0" err="1" smtClean="0"/>
              <a:t>AirVantage</a:t>
            </a:r>
            <a:r>
              <a:rPr lang="en-US" dirty="0" smtClean="0"/>
              <a:t> Platform</a:t>
            </a:r>
          </a:p>
          <a:p>
            <a:r>
              <a:rPr lang="en-US" dirty="0" err="1" smtClean="0"/>
              <a:t>AirLink</a:t>
            </a:r>
            <a:r>
              <a:rPr lang="en-US" dirty="0" smtClean="0"/>
              <a:t> Management Service</a:t>
            </a:r>
          </a:p>
          <a:p>
            <a:r>
              <a:rPr lang="en-US" dirty="0" err="1" smtClean="0"/>
              <a:t>AirVantage</a:t>
            </a:r>
            <a:r>
              <a:rPr lang="en-US" dirty="0" smtClean="0"/>
              <a:t> Platform FOTA Edition</a:t>
            </a:r>
          </a:p>
          <a:p>
            <a:r>
              <a:rPr lang="en-US" dirty="0" err="1" smtClean="0"/>
              <a:t>AirLink</a:t>
            </a:r>
            <a:r>
              <a:rPr lang="en-US" dirty="0" smtClean="0"/>
              <a:t> Enterprise Connect</a:t>
            </a:r>
          </a:p>
          <a:p>
            <a:endParaRPr lang="en-US" dirty="0" smtClean="0"/>
          </a:p>
          <a:p>
            <a:endParaRPr lang="en-US" dirty="0"/>
          </a:p>
        </p:txBody>
      </p:sp>
    </p:spTree>
    <p:extLst>
      <p:ext uri="{BB962C8B-B14F-4D97-AF65-F5344CB8AC3E}">
        <p14:creationId xmlns:p14="http://schemas.microsoft.com/office/powerpoint/2010/main" val="1468597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Maestro uses </a:t>
            </a:r>
            <a:r>
              <a:rPr lang="en-US" dirty="0" err="1" smtClean="0"/>
              <a:t>AirPrime</a:t>
            </a:r>
            <a:r>
              <a:rPr lang="en-US" dirty="0" smtClean="0"/>
              <a:t>® modules for global coverage in a single, compact footprint</a:t>
            </a:r>
            <a:endParaRPr lang="en-US" dirty="0"/>
          </a:p>
        </p:txBody>
      </p:sp>
    </p:spTree>
    <p:extLst>
      <p:ext uri="{BB962C8B-B14F-4D97-AF65-F5344CB8AC3E}">
        <p14:creationId xmlns:p14="http://schemas.microsoft.com/office/powerpoint/2010/main" val="3405515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534400" cy="487362"/>
          </a:xfrm>
        </p:spPr>
        <p:txBody>
          <a:bodyPr>
            <a:normAutofit fontScale="90000"/>
          </a:bodyPr>
          <a:lstStyle/>
          <a:p>
            <a:r>
              <a:rPr lang="en-US" b="1" dirty="0" err="1" smtClean="0">
                <a:solidFill>
                  <a:srgbClr val="FF0000"/>
                </a:solidFill>
              </a:rPr>
              <a:t>AirPrime</a:t>
            </a:r>
            <a:r>
              <a:rPr lang="en-US" b="1" dirty="0" smtClean="0">
                <a:solidFill>
                  <a:srgbClr val="FF0000"/>
                </a:solidFill>
              </a:rPr>
              <a:t>® WP Series </a:t>
            </a:r>
            <a:br>
              <a:rPr lang="en-US" b="1" dirty="0" smtClean="0">
                <a:solidFill>
                  <a:srgbClr val="FF0000"/>
                </a:solidFill>
              </a:rPr>
            </a:br>
            <a:r>
              <a:rPr lang="en-US" b="1" dirty="0" smtClean="0">
                <a:solidFill>
                  <a:srgbClr val="FF0000"/>
                </a:solidFill>
              </a:rPr>
              <a:t> Cellular Modems </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366712" y="1600200"/>
            <a:ext cx="4800600" cy="3657600"/>
          </a:xfrm>
        </p:spPr>
        <p:txBody>
          <a:bodyPr>
            <a:normAutofit fontScale="40000" lnSpcReduction="20000"/>
          </a:bodyPr>
          <a:lstStyle/>
          <a:p>
            <a:r>
              <a:rPr lang="en-US" b="1" dirty="0" smtClean="0"/>
              <a:t>Features and Benefits </a:t>
            </a:r>
          </a:p>
          <a:p>
            <a:r>
              <a:rPr lang="en-US" dirty="0" smtClean="0"/>
              <a:t>ARM core application processor with dedicated Flash and RAM running </a:t>
            </a:r>
            <a:r>
              <a:rPr lang="en-US" dirty="0" smtClean="0">
                <a:hlinkClick r:id="rId2"/>
              </a:rPr>
              <a:t>Legato™</a:t>
            </a:r>
            <a:r>
              <a:rPr lang="en-US" dirty="0" smtClean="0"/>
              <a:t> enhances security, reduces system complexity, and lowers overall BOM (bill of materials)</a:t>
            </a:r>
          </a:p>
          <a:p>
            <a:r>
              <a:rPr lang="en-US" dirty="0" smtClean="0"/>
              <a:t>GNSS receiver enables tracking and location-based services</a:t>
            </a:r>
          </a:p>
          <a:p>
            <a:r>
              <a:rPr lang="en-US" dirty="0" smtClean="0"/>
              <a:t>Ultra-low power mode reduces power consumption by 200x for battery or solar powered applications</a:t>
            </a:r>
          </a:p>
          <a:p>
            <a:r>
              <a:rPr lang="en-US" dirty="0" smtClean="0"/>
              <a:t>Compact </a:t>
            </a:r>
            <a:r>
              <a:rPr lang="en-US" dirty="0" smtClean="0">
                <a:hlinkClick r:id="rId3"/>
              </a:rPr>
              <a:t>CF3™ form factor</a:t>
            </a:r>
            <a:r>
              <a:rPr lang="en-US" dirty="0" smtClean="0"/>
              <a:t> with solder-down or snap-in socket options for ultimate flexibility in prototyping and build-to-order manufacturing</a:t>
            </a:r>
          </a:p>
          <a:p>
            <a:r>
              <a:rPr lang="en-US" dirty="0" smtClean="0"/>
              <a:t>Secure boot and value-add firmware with </a:t>
            </a:r>
            <a:r>
              <a:rPr lang="en-US" dirty="0" smtClean="0">
                <a:hlinkClick r:id="rId4"/>
              </a:rPr>
              <a:t>FREE unlimited firmware over-the-air (FOTA) upgrades</a:t>
            </a:r>
            <a:r>
              <a:rPr lang="en-US" dirty="0" smtClean="0"/>
              <a:t> for the lifetime of the module to keep the connectivity optimized and secure</a:t>
            </a:r>
          </a:p>
          <a:p>
            <a:r>
              <a:rPr lang="en-US" dirty="0" smtClean="0"/>
              <a:t>Interfaces include USB, UART, SDIO, HSIC, I2C, SPI, GPIO, ADC, PCM, and more</a:t>
            </a:r>
          </a:p>
          <a:p>
            <a:r>
              <a:rPr lang="en-US" dirty="0" smtClean="0"/>
              <a:t>Open hardware reference design from </a:t>
            </a:r>
            <a:r>
              <a:rPr lang="en-US" dirty="0" smtClean="0">
                <a:hlinkClick r:id="rId5"/>
              </a:rPr>
              <a:t>Project </a:t>
            </a:r>
            <a:r>
              <a:rPr lang="en-US" dirty="0" err="1" smtClean="0">
                <a:hlinkClick r:id="rId5"/>
              </a:rPr>
              <a:t>mangOH</a:t>
            </a:r>
            <a:r>
              <a:rPr lang="en-US" dirty="0" smtClean="0">
                <a:hlinkClick r:id="rId5"/>
              </a:rPr>
              <a:t>™</a:t>
            </a:r>
            <a:r>
              <a:rPr lang="en-US" dirty="0" smtClean="0"/>
              <a:t>,  enables rapid prototyping with industrial-grade components to get you to market faster </a:t>
            </a:r>
          </a:p>
          <a:p>
            <a:r>
              <a:rPr lang="en-US" dirty="0" smtClean="0"/>
              <a:t>Secure </a:t>
            </a:r>
            <a:r>
              <a:rPr lang="en-US" dirty="0" smtClean="0">
                <a:hlinkClick r:id="rId6"/>
              </a:rPr>
              <a:t>device-to-cloud architecture</a:t>
            </a:r>
            <a:r>
              <a:rPr lang="en-US" dirty="0" smtClean="0"/>
              <a:t> with </a:t>
            </a:r>
            <a:r>
              <a:rPr lang="en-US" dirty="0" err="1" smtClean="0">
                <a:hlinkClick r:id="rId7"/>
              </a:rPr>
              <a:t>AirVantage</a:t>
            </a:r>
            <a:r>
              <a:rPr lang="en-US" dirty="0" smtClean="0">
                <a:hlinkClick r:id="rId7"/>
              </a:rPr>
              <a:t>®</a:t>
            </a:r>
            <a:r>
              <a:rPr lang="en-US" dirty="0" smtClean="0"/>
              <a:t> pre-integrated into the </a:t>
            </a:r>
            <a:r>
              <a:rPr lang="en-US" dirty="0" smtClean="0">
                <a:hlinkClick r:id="rId2"/>
              </a:rPr>
              <a:t>Legato platform</a:t>
            </a:r>
            <a:endParaRPr lang="en-US" dirty="0"/>
          </a:p>
        </p:txBody>
      </p:sp>
      <p:pic>
        <p:nvPicPr>
          <p:cNvPr id="14338" name="Picture 2" descr="http://www.sierrawireless.com/%7E/media/iot/products/embedded/embedded_prodheader_wp_380x250.ashx?la=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533400"/>
            <a:ext cx="2220305" cy="146072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www.sierrawireless.com/%7E/media/iot/products/embedded/embedded_diagrams_wp.ashx?la=e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2438400"/>
            <a:ext cx="3482062" cy="3210828"/>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5577790"/>
            <a:ext cx="49244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859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6019800" cy="563562"/>
          </a:xfrm>
        </p:spPr>
        <p:txBody>
          <a:bodyPr>
            <a:normAutofit fontScale="90000"/>
          </a:bodyPr>
          <a:lstStyle/>
          <a:p>
            <a:r>
              <a:rPr lang="en-US" b="1" dirty="0" err="1" smtClean="0">
                <a:solidFill>
                  <a:srgbClr val="FF0000"/>
                </a:solidFill>
              </a:rPr>
              <a:t>AirPrime</a:t>
            </a:r>
            <a:r>
              <a:rPr lang="en-US" b="1" dirty="0" smtClean="0">
                <a:solidFill>
                  <a:srgbClr val="FF0000"/>
                </a:solidFill>
              </a:rPr>
              <a:t>® HL Series </a:t>
            </a:r>
            <a:r>
              <a:rPr lang="en-US" b="1" dirty="0" smtClean="0"/>
              <a:t/>
            </a:r>
            <a:br>
              <a:rPr lang="en-US" b="1" dirty="0" smtClean="0"/>
            </a:br>
            <a:endParaRPr lang="en-US" dirty="0"/>
          </a:p>
        </p:txBody>
      </p:sp>
      <p:sp>
        <p:nvSpPr>
          <p:cNvPr id="3" name="Content Placeholder 2"/>
          <p:cNvSpPr>
            <a:spLocks noGrp="1"/>
          </p:cNvSpPr>
          <p:nvPr>
            <p:ph idx="1"/>
          </p:nvPr>
        </p:nvSpPr>
        <p:spPr>
          <a:xfrm>
            <a:off x="304800" y="4430485"/>
            <a:ext cx="7924800" cy="2305278"/>
          </a:xfrm>
        </p:spPr>
        <p:txBody>
          <a:bodyPr>
            <a:normAutofit fontScale="47500" lnSpcReduction="20000"/>
          </a:bodyPr>
          <a:lstStyle/>
          <a:p>
            <a:r>
              <a:rPr lang="en-US" b="1" dirty="0" smtClean="0"/>
              <a:t>Feature and Benefits </a:t>
            </a:r>
          </a:p>
          <a:p>
            <a:r>
              <a:rPr lang="en-US" dirty="0" smtClean="0"/>
              <a:t>Global coverage on a single module (2G/3G variants) with industry and mobile network certifications to get you to market faster</a:t>
            </a:r>
          </a:p>
          <a:p>
            <a:r>
              <a:rPr lang="en-US" dirty="0" smtClean="0"/>
              <a:t>GNSS receiver (2G/3G variants) enables tracking and location-based services</a:t>
            </a:r>
          </a:p>
          <a:p>
            <a:r>
              <a:rPr lang="en-US" dirty="0" smtClean="0"/>
              <a:t>Compact </a:t>
            </a:r>
            <a:r>
              <a:rPr lang="en-US" dirty="0" smtClean="0">
                <a:hlinkClick r:id="rId2"/>
              </a:rPr>
              <a:t>CF3™ form factor</a:t>
            </a:r>
            <a:r>
              <a:rPr lang="en-US" dirty="0" smtClean="0"/>
              <a:t> with solder-down or snap-in socket options for ultimate flexibility in prototyping and build-to-order manufacturing</a:t>
            </a:r>
          </a:p>
          <a:p>
            <a:r>
              <a:rPr lang="en-US" dirty="0" smtClean="0"/>
              <a:t>Secure boot and value-add firmware with </a:t>
            </a:r>
            <a:r>
              <a:rPr lang="en-US" dirty="0" smtClean="0">
                <a:hlinkClick r:id="rId3"/>
              </a:rPr>
              <a:t>FREE unlimited firmware over-the-air (FOTA) upgrades</a:t>
            </a:r>
            <a:r>
              <a:rPr lang="en-US" dirty="0" smtClean="0"/>
              <a:t> for the lifetime of the module to keep the connectivity optimized and secure</a:t>
            </a:r>
          </a:p>
          <a:p>
            <a:r>
              <a:rPr lang="en-US" dirty="0" smtClean="0"/>
              <a:t>Interfaces include SIM, UART, USB, ADC, GPIO, flash LED output, PWM (buzzer), and </a:t>
            </a:r>
            <a:r>
              <a:rPr lang="en-US" dirty="0" err="1" smtClean="0"/>
              <a:t>Tx</a:t>
            </a:r>
            <a:r>
              <a:rPr lang="en-US" dirty="0" smtClean="0"/>
              <a:t> BURST indicator</a:t>
            </a:r>
          </a:p>
          <a:p>
            <a:endParaRPr lang="en-US" dirty="0"/>
          </a:p>
        </p:txBody>
      </p:sp>
      <p:pic>
        <p:nvPicPr>
          <p:cNvPr id="15362" name="Picture 2" descr="http://www.sierrawireless.com/%7E/media/iot/products/embedded/embedded_prodheader_hl_380x250.ashx?la=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58206"/>
            <a:ext cx="2064258" cy="1358064"/>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www.sierrawireless.com/%7E/media/iot/products/embedded/embedded_diagrams_hl.ashx?la=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9558" y="1143000"/>
            <a:ext cx="3572699" cy="3287485"/>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620826"/>
            <a:ext cx="4648200" cy="3638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524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6400800" cy="639762"/>
          </a:xfrm>
        </p:spPr>
        <p:txBody>
          <a:bodyPr>
            <a:normAutofit fontScale="90000"/>
          </a:bodyPr>
          <a:lstStyle/>
          <a:p>
            <a:r>
              <a:rPr lang="en-US" b="1" dirty="0" err="1" smtClean="0">
                <a:solidFill>
                  <a:srgbClr val="FF0000"/>
                </a:solidFill>
              </a:rPr>
              <a:t>AirPrime</a:t>
            </a:r>
            <a:r>
              <a:rPr lang="en-US" b="1" dirty="0" smtClean="0">
                <a:solidFill>
                  <a:srgbClr val="FF0000"/>
                </a:solidFill>
              </a:rPr>
              <a:t>® EM/MC Series</a:t>
            </a:r>
            <a:br>
              <a:rPr lang="en-US" b="1" dirty="0" smtClean="0">
                <a:solidFill>
                  <a:srgbClr val="FF0000"/>
                </a:solidFill>
              </a:rPr>
            </a:br>
            <a:endParaRPr lang="en-US" dirty="0">
              <a:solidFill>
                <a:srgbClr val="FF0000"/>
              </a:solidFill>
            </a:endParaRPr>
          </a:p>
        </p:txBody>
      </p:sp>
      <p:pic>
        <p:nvPicPr>
          <p:cNvPr id="16386" name="Picture 2" descr="http://www.sierrawireless.com/%7E/media/iot/products/embedded/embedded_prodheader_mcem_380x250.ashx?la=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1771"/>
            <a:ext cx="2084832"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1562755"/>
            <a:ext cx="5007429" cy="2585323"/>
          </a:xfrm>
          <a:prstGeom prst="rect">
            <a:avLst/>
          </a:prstGeom>
        </p:spPr>
        <p:txBody>
          <a:bodyPr wrap="square">
            <a:spAutoFit/>
          </a:bodyPr>
          <a:lstStyle/>
          <a:p>
            <a:r>
              <a:rPr lang="en-US" dirty="0" smtClean="0"/>
              <a:t>Global coverage on LTE-Advanced networks with only 2 module variants to easily expand into new markets (North America/Europe SKU; Asia Pacific SKU)</a:t>
            </a:r>
          </a:p>
          <a:p>
            <a:r>
              <a:rPr lang="en-US" dirty="0" smtClean="0"/>
              <a:t>Switch networks anytime with up to three different certified firmware variants on board*</a:t>
            </a:r>
          </a:p>
          <a:p>
            <a:r>
              <a:rPr lang="en-US" dirty="0" smtClean="0"/>
              <a:t>Comprehensive GNSS coverage with GPS, GLONASS, </a:t>
            </a:r>
            <a:r>
              <a:rPr lang="en-US" dirty="0" err="1" smtClean="0"/>
              <a:t>Beidou</a:t>
            </a:r>
            <a:r>
              <a:rPr lang="en-US" dirty="0" smtClean="0"/>
              <a:t>, and Galileo satellite system support enabling tracking and location-based services</a:t>
            </a:r>
          </a:p>
        </p:txBody>
      </p:sp>
      <p:pic>
        <p:nvPicPr>
          <p:cNvPr id="16388" name="Picture 4" descr="http://www.sierrawireless.com/%7E/media/iot/products/embedded/embedded_diagrams_emmc.ashx?la=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353" y="1382485"/>
            <a:ext cx="3300609" cy="30371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4171" y="4979075"/>
            <a:ext cx="7848600" cy="2031325"/>
          </a:xfrm>
          <a:prstGeom prst="rect">
            <a:avLst/>
          </a:prstGeom>
        </p:spPr>
        <p:txBody>
          <a:bodyPr wrap="square">
            <a:spAutoFit/>
          </a:bodyPr>
          <a:lstStyle/>
          <a:p>
            <a:r>
              <a:rPr lang="en-US" dirty="0" smtClean="0"/>
              <a:t>Secure boot and value-add firmware with </a:t>
            </a:r>
            <a:r>
              <a:rPr lang="en-US" dirty="0" smtClean="0">
                <a:hlinkClick r:id="rId4"/>
              </a:rPr>
              <a:t>FREE unlimited firmware over-the-air (FOTA) upgrades</a:t>
            </a:r>
            <a:r>
              <a:rPr lang="en-US" dirty="0" smtClean="0"/>
              <a:t> for the lifetime of the module to keep the connectivity optimized and secure**</a:t>
            </a:r>
          </a:p>
          <a:p>
            <a:r>
              <a:rPr lang="en-US" dirty="0" smtClean="0"/>
              <a:t>Interfaces include SIM, USB, PCM/I2S, GPIO, flash LED output, and more</a:t>
            </a:r>
          </a:p>
          <a:p>
            <a:r>
              <a:rPr lang="en-US" dirty="0" smtClean="0"/>
              <a:t>* 74xx feature, 73xx can switch networks over-the-air via host server**native FOTA support for 74xx; 73xx supported via Linux SDK </a:t>
            </a:r>
          </a:p>
          <a:p>
            <a:endParaRPr lang="en-US" dirty="0"/>
          </a:p>
        </p:txBody>
      </p:sp>
    </p:spTree>
    <p:extLst>
      <p:ext uri="{BB962C8B-B14F-4D97-AF65-F5344CB8AC3E}">
        <p14:creationId xmlns:p14="http://schemas.microsoft.com/office/powerpoint/2010/main" val="426660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408"/>
            <a:ext cx="7772400" cy="609600"/>
          </a:xfrm>
        </p:spPr>
        <p:txBody>
          <a:bodyPr>
            <a:normAutofit fontScale="90000"/>
          </a:bodyPr>
          <a:lstStyle/>
          <a:p>
            <a:r>
              <a:rPr lang="en-US" dirty="0" smtClean="0"/>
              <a:t>WP Series Overview</a:t>
            </a:r>
            <a:endParaRPr lang="en-US" dirty="0"/>
          </a:p>
        </p:txBody>
      </p:sp>
      <p:pic>
        <p:nvPicPr>
          <p:cNvPr id="1026" name="Picture 2" descr="http://www.sierrawireless.com/%7E/media/iot/products/embedded/embedded_diagrams_wp.ashx?la=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544286"/>
            <a:ext cx="3172093" cy="29250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762000"/>
            <a:ext cx="7848600"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smtClean="0"/>
              <a:t>ARM core application processor with dedicated Flash and </a:t>
            </a:r>
          </a:p>
          <a:p>
            <a:pPr>
              <a:lnSpc>
                <a:spcPct val="150000"/>
              </a:lnSpc>
            </a:pPr>
            <a:r>
              <a:rPr lang="en-US" dirty="0" smtClean="0"/>
              <a:t>RAM running </a:t>
            </a:r>
            <a:r>
              <a:rPr lang="en-US" dirty="0" smtClean="0">
                <a:hlinkClick r:id="rId4"/>
              </a:rPr>
              <a:t>Legato™</a:t>
            </a:r>
            <a:r>
              <a:rPr lang="en-US" dirty="0" smtClean="0"/>
              <a:t> </a:t>
            </a:r>
          </a:p>
          <a:p>
            <a:pPr marL="285750" indent="-285750">
              <a:lnSpc>
                <a:spcPct val="150000"/>
              </a:lnSpc>
              <a:buFont typeface="Wingdings" panose="05000000000000000000" pitchFamily="2" charset="2"/>
              <a:buChar char="v"/>
            </a:pPr>
            <a:r>
              <a:rPr lang="en-US" dirty="0" smtClean="0"/>
              <a:t>GNSS receiver enables tracking and location-based</a:t>
            </a:r>
          </a:p>
          <a:p>
            <a:pPr>
              <a:lnSpc>
                <a:spcPct val="150000"/>
              </a:lnSpc>
            </a:pPr>
            <a:r>
              <a:rPr lang="en-US" dirty="0" smtClean="0"/>
              <a:t> services Ultra-low power mode</a:t>
            </a:r>
          </a:p>
          <a:p>
            <a:pPr marL="285750" indent="-285750">
              <a:lnSpc>
                <a:spcPct val="150000"/>
              </a:lnSpc>
              <a:buFont typeface="Wingdings" panose="05000000000000000000" pitchFamily="2" charset="2"/>
              <a:buChar char="v"/>
            </a:pPr>
            <a:r>
              <a:rPr lang="en-US" dirty="0" smtClean="0"/>
              <a:t>Compact </a:t>
            </a:r>
            <a:r>
              <a:rPr lang="en-US" dirty="0" smtClean="0">
                <a:hlinkClick r:id="rId5"/>
              </a:rPr>
              <a:t>CF3™ form factor</a:t>
            </a:r>
            <a:endParaRPr lang="en-US" dirty="0" smtClean="0"/>
          </a:p>
          <a:p>
            <a:pPr marL="285750" indent="-285750">
              <a:lnSpc>
                <a:spcPct val="150000"/>
              </a:lnSpc>
              <a:buFont typeface="Wingdings" panose="05000000000000000000" pitchFamily="2" charset="2"/>
              <a:buChar char="v"/>
            </a:pPr>
            <a:r>
              <a:rPr lang="en-US" dirty="0" smtClean="0"/>
              <a:t>Secure boot and value-add firmware with </a:t>
            </a:r>
          </a:p>
          <a:p>
            <a:pPr>
              <a:lnSpc>
                <a:spcPct val="150000"/>
              </a:lnSpc>
            </a:pPr>
            <a:r>
              <a:rPr lang="en-US" dirty="0" smtClean="0">
                <a:hlinkClick r:id="rId6"/>
              </a:rPr>
              <a:t>FREE unlimited firmware over-the-air (FOTA) upgrades</a:t>
            </a:r>
            <a:endParaRPr lang="en-US" dirty="0" smtClean="0"/>
          </a:p>
          <a:p>
            <a:pPr marL="285750" indent="-285750">
              <a:lnSpc>
                <a:spcPct val="150000"/>
              </a:lnSpc>
              <a:buFont typeface="Wingdings" panose="05000000000000000000" pitchFamily="2" charset="2"/>
              <a:buChar char="v"/>
            </a:pPr>
            <a:r>
              <a:rPr lang="en-US" dirty="0" smtClean="0"/>
              <a:t>Interfaces include USB, UART, SDIO, HSIC, I2C, SPI, GPIO, ADC, PCM, and more</a:t>
            </a:r>
          </a:p>
          <a:p>
            <a:pPr marL="285750" indent="-285750">
              <a:lnSpc>
                <a:spcPct val="150000"/>
              </a:lnSpc>
              <a:buFont typeface="Wingdings" panose="05000000000000000000" pitchFamily="2" charset="2"/>
              <a:buChar char="v"/>
            </a:pPr>
            <a:r>
              <a:rPr lang="en-US" dirty="0" smtClean="0"/>
              <a:t>Open hardware reference design from </a:t>
            </a:r>
            <a:r>
              <a:rPr lang="en-US" dirty="0" smtClean="0">
                <a:hlinkClick r:id="rId7"/>
              </a:rPr>
              <a:t>Project </a:t>
            </a:r>
            <a:r>
              <a:rPr lang="en-US" dirty="0" err="1" smtClean="0">
                <a:hlinkClick r:id="rId7"/>
              </a:rPr>
              <a:t>mangOH</a:t>
            </a:r>
            <a:r>
              <a:rPr lang="en-US" dirty="0" smtClean="0">
                <a:hlinkClick r:id="rId7"/>
              </a:rPr>
              <a:t>™</a:t>
            </a:r>
            <a:endParaRPr lang="en-US" dirty="0" smtClean="0"/>
          </a:p>
          <a:p>
            <a:pPr marL="285750" indent="-285750">
              <a:lnSpc>
                <a:spcPct val="150000"/>
              </a:lnSpc>
              <a:buFont typeface="Wingdings" panose="05000000000000000000" pitchFamily="2" charset="2"/>
              <a:buChar char="v"/>
            </a:pPr>
            <a:r>
              <a:rPr lang="en-US" dirty="0" smtClean="0"/>
              <a:t>Secure </a:t>
            </a:r>
            <a:r>
              <a:rPr lang="en-US" dirty="0" smtClean="0">
                <a:hlinkClick r:id="rId8"/>
              </a:rPr>
              <a:t>device-to-cloud architecture</a:t>
            </a:r>
            <a:r>
              <a:rPr lang="en-US" dirty="0" smtClean="0"/>
              <a:t> with </a:t>
            </a:r>
            <a:r>
              <a:rPr lang="en-US" dirty="0" err="1" smtClean="0">
                <a:hlinkClick r:id="rId9"/>
              </a:rPr>
              <a:t>AirVantage</a:t>
            </a:r>
            <a:r>
              <a:rPr lang="en-US" dirty="0" smtClean="0">
                <a:hlinkClick r:id="rId9"/>
              </a:rPr>
              <a:t>®</a:t>
            </a:r>
            <a:r>
              <a:rPr lang="en-US" dirty="0" smtClean="0"/>
              <a:t> pre-integrated into the </a:t>
            </a:r>
            <a:r>
              <a:rPr lang="en-US" dirty="0" smtClean="0">
                <a:hlinkClick r:id="rId4"/>
              </a:rPr>
              <a:t>Legato platform</a:t>
            </a:r>
            <a:endParaRPr lang="en-US" dirty="0" smtClean="0"/>
          </a:p>
          <a:p>
            <a:pPr>
              <a:lnSpc>
                <a:spcPct val="150000"/>
              </a:lnSpc>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07375753"/>
              </p:ext>
            </p:extLst>
          </p:nvPr>
        </p:nvGraphicFramePr>
        <p:xfrm>
          <a:off x="1333500" y="5334000"/>
          <a:ext cx="6477000" cy="1306414"/>
        </p:xfrm>
        <a:graphic>
          <a:graphicData uri="http://schemas.openxmlformats.org/drawingml/2006/table">
            <a:tbl>
              <a:tblPr/>
              <a:tblGrid>
                <a:gridCol w="655861"/>
                <a:gridCol w="2192037"/>
                <a:gridCol w="2194952"/>
                <a:gridCol w="1434150"/>
              </a:tblGrid>
              <a:tr h="653207">
                <a:tc rowSpan="2">
                  <a:txBody>
                    <a:bodyPr/>
                    <a:lstStyle/>
                    <a:p>
                      <a:pPr algn="ctr" fontAlgn="ctr"/>
                      <a:r>
                        <a:rPr lang="en-US" sz="1100" b="0" i="0" u="none" strike="noStrike">
                          <a:solidFill>
                            <a:srgbClr val="FF0000"/>
                          </a:solidFill>
                          <a:effectLst/>
                          <a:latin typeface="Calibri"/>
                        </a:rPr>
                        <a:t>Product Options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a:solidFill>
                            <a:srgbClr val="000000"/>
                          </a:solidFill>
                          <a:effectLst/>
                          <a:latin typeface="Calibri"/>
                        </a:rPr>
                        <a:t>WP8548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a:rPr>
                        <a:t>3G: HSPA+ / EDGE / GPRS / GSM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sng" strike="noStrike">
                          <a:solidFill>
                            <a:srgbClr val="0000FF"/>
                          </a:solidFill>
                          <a:effectLst/>
                          <a:latin typeface="Calibri"/>
                          <a:hlinkClick r:id="rId10"/>
                        </a:rPr>
                        <a:t>Support and Technical Resources</a:t>
                      </a:r>
                      <a:endParaRPr lang="en-US" sz="1100" b="0" i="0" u="sng" strike="noStrike">
                        <a:solidFill>
                          <a:srgbClr val="0000FF"/>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3207">
                <a:tc vMerge="1">
                  <a:txBody>
                    <a:bodyPr/>
                    <a:lstStyle/>
                    <a:p>
                      <a:endParaRPr lang="en-US"/>
                    </a:p>
                  </a:txBody>
                  <a:tcPr/>
                </a:tc>
                <a:tc>
                  <a:txBody>
                    <a:bodyPr/>
                    <a:lstStyle/>
                    <a:p>
                      <a:pPr algn="l" fontAlgn="ctr"/>
                      <a:r>
                        <a:rPr lang="en-US" sz="1100" b="1" i="0" u="none" strike="noStrike">
                          <a:solidFill>
                            <a:srgbClr val="000000"/>
                          </a:solidFill>
                          <a:effectLst/>
                          <a:latin typeface="Calibri"/>
                        </a:rPr>
                        <a:t>WP75xx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a:rPr>
                        <a:t>4G: LTE / HSPA+ / EDGE / GPRS / GSM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a:rPr>
                        <a:t>Technical resources available soon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256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266700"/>
            <a:ext cx="7286625" cy="1143000"/>
          </a:xfrm>
        </p:spPr>
        <p:txBody>
          <a:bodyPr>
            <a:normAutofit fontScale="90000"/>
          </a:bodyPr>
          <a:lstStyle/>
          <a:p>
            <a:pPr algn="l"/>
            <a:r>
              <a:rPr lang="en-US" b="1" dirty="0" smtClean="0">
                <a:solidFill>
                  <a:schemeClr val="tx1">
                    <a:lumMod val="65000"/>
                    <a:lumOff val="35000"/>
                  </a:schemeClr>
                </a:solidFill>
                <a:effectLst/>
              </a:rPr>
              <a:t>Legato™ Embedded Platform</a:t>
            </a:r>
            <a:br>
              <a:rPr lang="en-US" b="1" dirty="0" smtClean="0">
                <a:solidFill>
                  <a:schemeClr val="tx1">
                    <a:lumMod val="65000"/>
                    <a:lumOff val="35000"/>
                  </a:schemeClr>
                </a:solidFill>
                <a:effectLst/>
              </a:rPr>
            </a:br>
            <a:endParaRPr lang="en-US" dirty="0">
              <a:solidFill>
                <a:schemeClr val="tx1">
                  <a:lumMod val="65000"/>
                  <a:lumOff val="35000"/>
                </a:schemeClr>
              </a:solidFill>
            </a:endParaRPr>
          </a:p>
        </p:txBody>
      </p:sp>
      <p:sp>
        <p:nvSpPr>
          <p:cNvPr id="3" name="Content Placeholder 2"/>
          <p:cNvSpPr>
            <a:spLocks noGrp="1"/>
          </p:cNvSpPr>
          <p:nvPr>
            <p:ph idx="1"/>
          </p:nvPr>
        </p:nvSpPr>
        <p:spPr>
          <a:xfrm>
            <a:off x="32656" y="1181099"/>
            <a:ext cx="8577943" cy="1562101"/>
          </a:xfrm>
        </p:spPr>
        <p:txBody>
          <a:bodyPr>
            <a:normAutofit fontScale="92500"/>
          </a:bodyPr>
          <a:lstStyle/>
          <a:p>
            <a:r>
              <a:rPr lang="en-US" dirty="0" smtClean="0"/>
              <a:t>Developing immediately with Legato pre-integrated, tested, and validated inside the application processors of </a:t>
            </a:r>
            <a:r>
              <a:rPr lang="en-US" dirty="0" err="1" smtClean="0"/>
              <a:t>AirPrime</a:t>
            </a:r>
            <a:r>
              <a:rPr lang="en-US" dirty="0" smtClean="0"/>
              <a:t> WP Series and AR Series.</a:t>
            </a:r>
          </a:p>
          <a:p>
            <a:endParaRPr lang="en-US" dirty="0"/>
          </a:p>
        </p:txBody>
      </p:sp>
      <p:pic>
        <p:nvPicPr>
          <p:cNvPr id="2050" name="Picture 2" descr="http://www.sierrawireless.com/%7E/media/iot/products/embedded/embedded_legato_250x70.ashx?la=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04800"/>
            <a:ext cx="2381250" cy="666751"/>
          </a:xfrm>
          <a:prstGeom prst="rect">
            <a:avLst/>
          </a:prstGeom>
          <a:noFill/>
          <a:effectLst>
            <a:outerShdw blurRad="50800" dist="50800" dir="5400000" algn="ctr" rotWithShape="0">
              <a:schemeClr val="tx1"/>
            </a:outerShdw>
          </a:effectLst>
          <a:extLst>
            <a:ext uri="{909E8E84-426E-40DD-AFC4-6F175D3DCCD1}">
              <a14:hiddenFill xmlns:a14="http://schemas.microsoft.com/office/drawing/2010/main">
                <a:solidFill>
                  <a:srgbClr val="FFFFFF"/>
                </a:solidFill>
              </a14:hiddenFill>
            </a:ext>
          </a:extLst>
        </p:spPr>
      </p:pic>
      <p:pic>
        <p:nvPicPr>
          <p:cNvPr id="2052" name="Picture 4" descr="http://www.sierrawireless.com/%7E/media/iot/products/embedded/embeddedapplicationframeworkdiagram.ashx?h=275&amp;&amp;w=550&amp;la=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314" y="2895600"/>
            <a:ext cx="6096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200" y="3246664"/>
            <a:ext cx="8077200" cy="17825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86734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sierrawireless.com/%7E/media/iot/products/embedded-solutions-rev.ashx?la=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3861707" cy="3962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79196" y="101025"/>
            <a:ext cx="4355030" cy="584775"/>
          </a:xfrm>
          <a:prstGeom prst="rect">
            <a:avLst/>
          </a:prstGeom>
          <a:solidFill>
            <a:schemeClr val="accent1"/>
          </a:solidFill>
        </p:spPr>
        <p:txBody>
          <a:bodyPr wrap="square" rtlCol="0">
            <a:spAutoFit/>
          </a:bodyPr>
          <a:lstStyle/>
          <a:p>
            <a:pPr algn="ctr"/>
            <a:r>
              <a:rPr lang="en-US" sz="3200" dirty="0">
                <a:solidFill>
                  <a:schemeClr val="bg1"/>
                </a:solidFill>
              </a:rPr>
              <a:t>Embedded</a:t>
            </a:r>
            <a:r>
              <a:rPr lang="en-US" sz="3200" dirty="0" smtClean="0">
                <a:solidFill>
                  <a:schemeClr val="bg1"/>
                </a:solidFill>
              </a:rPr>
              <a:t> Solutions</a:t>
            </a:r>
            <a:endParaRPr lang="en-US" sz="3200" dirty="0">
              <a:solidFill>
                <a:schemeClr val="bg1"/>
              </a:solidFill>
            </a:endParaRPr>
          </a:p>
        </p:txBody>
      </p:sp>
      <p:sp>
        <p:nvSpPr>
          <p:cNvPr id="7" name="Content Placeholder 2"/>
          <p:cNvSpPr>
            <a:spLocks noGrp="1"/>
          </p:cNvSpPr>
          <p:nvPr>
            <p:ph idx="1"/>
          </p:nvPr>
        </p:nvSpPr>
        <p:spPr>
          <a:xfrm>
            <a:off x="4014107" y="1166018"/>
            <a:ext cx="4901293" cy="4525963"/>
          </a:xfrm>
        </p:spPr>
        <p:txBody>
          <a:bodyPr>
            <a:normAutofit fontScale="47500" lnSpcReduction="20000"/>
          </a:bodyPr>
          <a:lstStyle/>
          <a:p>
            <a:r>
              <a:rPr lang="en-US" dirty="0" smtClean="0"/>
              <a:t>Our embedded solutions deliver a future-proof 2G, 3G, 4G device-to-cloud architecture for building connected products.</a:t>
            </a:r>
            <a:br>
              <a:rPr lang="en-US" dirty="0" smtClean="0"/>
            </a:br>
            <a:r>
              <a:rPr lang="en-US" dirty="0" smtClean="0"/>
              <a:t/>
            </a:r>
            <a:br>
              <a:rPr lang="en-US" dirty="0" smtClean="0"/>
            </a:br>
            <a:r>
              <a:rPr lang="en-US" dirty="0" smtClean="0"/>
              <a:t>For OEMs and System Integrators, we take the complexity out of adding wireless so you can develop, deploy, and maintain your connected products and services for years in the field.</a:t>
            </a:r>
          </a:p>
          <a:p>
            <a:r>
              <a:rPr lang="en-US" dirty="0" smtClean="0"/>
              <a:t>As the number one cellular module vendor in the world for the fourth straight year, we are committed to delivering innovative solutions to OEMs and System Integrators that help reduce overall system complexity and get you to market faster. From connecting vehicles, industrial assets, or homes, to helping you launch new revenue-generating services that deliver more user value, our embedded portfolio provides a simple, scalable, and secure way to add wireless to any </a:t>
            </a:r>
            <a:r>
              <a:rPr lang="en-US" dirty="0" err="1" smtClean="0"/>
              <a:t>IoT</a:t>
            </a:r>
            <a:r>
              <a:rPr lang="en-US" dirty="0" smtClean="0"/>
              <a:t> application.</a:t>
            </a:r>
          </a:p>
          <a:p>
            <a:endParaRPr lang="en-US" dirty="0"/>
          </a:p>
        </p:txBody>
      </p:sp>
    </p:spTree>
    <p:extLst>
      <p:ext uri="{BB962C8B-B14F-4D97-AF65-F5344CB8AC3E}">
        <p14:creationId xmlns:p14="http://schemas.microsoft.com/office/powerpoint/2010/main" val="3110802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5575" y="2667000"/>
            <a:ext cx="6248400" cy="3505200"/>
          </a:xfrm>
        </p:spPr>
        <p:txBody>
          <a:bodyPr/>
          <a:lstStyle/>
          <a:p>
            <a:endParaRPr lang="en-US" dirty="0"/>
          </a:p>
        </p:txBody>
      </p:sp>
      <p:pic>
        <p:nvPicPr>
          <p:cNvPr id="4098" name="Picture 2" descr="AF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8229599"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012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01" y="0"/>
            <a:ext cx="32766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01" y="533400"/>
            <a:ext cx="8637426"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638801"/>
            <a:ext cx="8956027" cy="844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6501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SerriaWireless</a:t>
            </a:r>
            <a:r>
              <a:rPr lang="en-US" dirty="0" smtClean="0"/>
              <a:t> Products</a:t>
            </a:r>
            <a:endParaRPr lang="en-US" dirty="0"/>
          </a:p>
        </p:txBody>
      </p:sp>
      <p:graphicFrame>
        <p:nvGraphicFramePr>
          <p:cNvPr id="7" name="Table 6"/>
          <p:cNvGraphicFramePr>
            <a:graphicFrameLocks noGrp="1"/>
          </p:cNvGraphicFramePr>
          <p:nvPr/>
        </p:nvGraphicFramePr>
        <p:xfrm>
          <a:off x="457200" y="2206625"/>
          <a:ext cx="8229600" cy="2447159"/>
        </p:xfrm>
        <a:graphic>
          <a:graphicData uri="http://schemas.openxmlformats.org/drawingml/2006/table">
            <a:tbl>
              <a:tblPr>
                <a:tableStyleId>{5C22544A-7EE6-4342-B048-85BDC9FD1C3A}</a:tableStyleId>
              </a:tblPr>
              <a:tblGrid>
                <a:gridCol w="1619383"/>
                <a:gridCol w="2907048"/>
                <a:gridCol w="2026490"/>
                <a:gridCol w="1676679"/>
              </a:tblGrid>
              <a:tr h="190053">
                <a:tc>
                  <a:txBody>
                    <a:bodyPr/>
                    <a:lstStyle/>
                    <a:p>
                      <a:pPr algn="l" fontAlgn="b"/>
                      <a:r>
                        <a:rPr lang="en-US" sz="1100" u="none" strike="noStrike">
                          <a:effectLst/>
                        </a:rPr>
                        <a:t>Product Type</a:t>
                      </a:r>
                      <a:endParaRPr lang="en-US" sz="1100" b="0" i="0" u="none" strike="noStrike">
                        <a:solidFill>
                          <a:srgbClr val="C0504D"/>
                        </a:solidFill>
                        <a:effectLst/>
                        <a:latin typeface="Times New Roman"/>
                      </a:endParaRPr>
                    </a:p>
                  </a:txBody>
                  <a:tcPr marL="9050" marR="9050" marT="9050" marB="0" anchor="b"/>
                </a:tc>
                <a:tc>
                  <a:txBody>
                    <a:bodyPr/>
                    <a:lstStyle/>
                    <a:p>
                      <a:pPr algn="l" fontAlgn="b"/>
                      <a:r>
                        <a:rPr lang="en-US" sz="1100" u="none" strike="noStrike">
                          <a:effectLst/>
                        </a:rPr>
                        <a:t>AirPrime AR and WP series</a:t>
                      </a:r>
                      <a:endParaRPr lang="en-US" sz="1100" b="0" i="0" u="none" strike="noStrike">
                        <a:solidFill>
                          <a:srgbClr val="333399"/>
                        </a:solidFill>
                        <a:effectLst/>
                        <a:latin typeface="Times New Roman"/>
                      </a:endParaRPr>
                    </a:p>
                  </a:txBody>
                  <a:tcPr marL="9050" marR="9050" marT="9050" marB="0" anchor="b"/>
                </a:tc>
                <a:tc>
                  <a:txBody>
                    <a:bodyPr/>
                    <a:lstStyle/>
                    <a:p>
                      <a:pPr algn="l" fontAlgn="b"/>
                      <a:r>
                        <a:rPr lang="en-US" sz="1100" u="none" strike="noStrike">
                          <a:effectLst/>
                        </a:rPr>
                        <a:t>FXT and GL series</a:t>
                      </a:r>
                      <a:endParaRPr lang="en-US" sz="1100" b="0" i="0" u="none" strike="noStrike">
                        <a:solidFill>
                          <a:srgbClr val="0000FF"/>
                        </a:solidFill>
                        <a:effectLst/>
                        <a:latin typeface="Times New Roman"/>
                      </a:endParaRPr>
                    </a:p>
                  </a:txBody>
                  <a:tcPr marL="9050" marR="9050" marT="9050" marB="0" anchor="b"/>
                </a:tc>
                <a:tc>
                  <a:txBody>
                    <a:bodyPr/>
                    <a:lstStyle/>
                    <a:p>
                      <a:pPr algn="l" fontAlgn="b"/>
                      <a:r>
                        <a:rPr lang="en-US" sz="1100" u="none" strike="noStrike">
                          <a:effectLst/>
                        </a:rPr>
                        <a:t>Airlink modem</a:t>
                      </a:r>
                      <a:endParaRPr lang="en-US" sz="1100" b="0" i="0" u="none" strike="noStrike">
                        <a:solidFill>
                          <a:srgbClr val="0000FF"/>
                        </a:solidFill>
                        <a:effectLst/>
                        <a:latin typeface="Times New Roman"/>
                      </a:endParaRPr>
                    </a:p>
                  </a:txBody>
                  <a:tcPr marL="9050" marR="9050" marT="9050" marB="0" anchor="b"/>
                </a:tc>
              </a:tr>
              <a:tr h="190053">
                <a:tc rowSpan="5">
                  <a:txBody>
                    <a:bodyPr/>
                    <a:lstStyle/>
                    <a:p>
                      <a:pPr algn="l" fontAlgn="b"/>
                      <a:r>
                        <a:rPr lang="en-US" sz="1100" u="none" strike="noStrike">
                          <a:effectLst/>
                        </a:rPr>
                        <a:t> </a:t>
                      </a:r>
                      <a:endParaRPr lang="en-US" sz="1100" b="0" i="0" u="none" strike="noStrike">
                        <a:solidFill>
                          <a:srgbClr val="C0504D"/>
                        </a:solidFill>
                        <a:effectLst/>
                        <a:latin typeface="Times New Roman"/>
                      </a:endParaRPr>
                    </a:p>
                  </a:txBody>
                  <a:tcPr marL="9050" marR="9050" marT="9050" marB="0" anchor="b"/>
                </a:tc>
                <a:tc>
                  <a:txBody>
                    <a:bodyPr/>
                    <a:lstStyle/>
                    <a:p>
                      <a:pPr algn="l" fontAlgn="b"/>
                      <a:r>
                        <a:rPr lang="en-US" sz="1100" u="none" strike="noStrike">
                          <a:effectLst/>
                        </a:rPr>
                        <a:t>Sim (smsInboxService ,…) </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Sim (smsInboxService ,…) </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SMS</a:t>
                      </a:r>
                      <a:endParaRPr lang="en-US" sz="1100" b="0" i="0" u="none" strike="noStrike">
                        <a:solidFill>
                          <a:srgbClr val="000000"/>
                        </a:solidFill>
                        <a:effectLst/>
                        <a:latin typeface="Times New Roman"/>
                      </a:endParaRPr>
                    </a:p>
                  </a:txBody>
                  <a:tcPr marL="9050" marR="9050" marT="9050" marB="0" anchor="b"/>
                </a:tc>
              </a:tr>
              <a:tr h="190053">
                <a:tc vMerge="1">
                  <a:txBody>
                    <a:bodyPr/>
                    <a:lstStyle/>
                    <a:p>
                      <a:endParaRPr lang="en-US"/>
                    </a:p>
                  </a:txBody>
                  <a:tcPr/>
                </a:tc>
                <a:tc>
                  <a:txBody>
                    <a:bodyPr/>
                    <a:lstStyle/>
                    <a:p>
                      <a:pPr algn="l" fontAlgn="b"/>
                      <a:r>
                        <a:rPr lang="en-US" sz="1100" u="none" strike="noStrike">
                          <a:effectLst/>
                        </a:rPr>
                        <a:t>Communication UART</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Communication UART</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Communication UART</a:t>
                      </a:r>
                      <a:endParaRPr lang="en-US" sz="1100" b="0" i="0" u="none" strike="noStrike">
                        <a:solidFill>
                          <a:srgbClr val="000000"/>
                        </a:solidFill>
                        <a:effectLst/>
                        <a:latin typeface="Times New Roman"/>
                      </a:endParaRPr>
                    </a:p>
                  </a:txBody>
                  <a:tcPr marL="9050" marR="9050" marT="9050" marB="0" anchor="b"/>
                </a:tc>
              </a:tr>
              <a:tr h="190053">
                <a:tc vMerge="1">
                  <a:txBody>
                    <a:bodyPr/>
                    <a:lstStyle/>
                    <a:p>
                      <a:endParaRPr lang="en-US"/>
                    </a:p>
                  </a:txBody>
                  <a:tcPr/>
                </a:tc>
                <a:tc>
                  <a:txBody>
                    <a:bodyPr/>
                    <a:lstStyle/>
                    <a:p>
                      <a:pPr algn="l" fontAlgn="b"/>
                      <a:r>
                        <a:rPr lang="en-US" sz="1100" u="none" strike="noStrike">
                          <a:effectLst/>
                        </a:rPr>
                        <a:t>voiceCallService</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GMS/GPRS</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GPS</a:t>
                      </a:r>
                      <a:endParaRPr lang="en-US" sz="1100" b="0" i="0" u="none" strike="noStrike">
                        <a:solidFill>
                          <a:srgbClr val="000000"/>
                        </a:solidFill>
                        <a:effectLst/>
                        <a:latin typeface="Times New Roman"/>
                      </a:endParaRPr>
                    </a:p>
                  </a:txBody>
                  <a:tcPr marL="9050" marR="9050" marT="9050" marB="0" anchor="b"/>
                </a:tc>
              </a:tr>
              <a:tr h="190053">
                <a:tc vMerge="1">
                  <a:txBody>
                    <a:bodyPr/>
                    <a:lstStyle/>
                    <a:p>
                      <a:endParaRPr lang="en-US"/>
                    </a:p>
                  </a:txBody>
                  <a:tcPr/>
                </a:tc>
                <a:tc>
                  <a:txBody>
                    <a:bodyPr/>
                    <a:lstStyle/>
                    <a:p>
                      <a:pPr algn="l" fontAlgn="b"/>
                      <a:r>
                        <a:rPr lang="en-US" sz="1100" u="none" strike="noStrike">
                          <a:effectLst/>
                        </a:rPr>
                        <a:t>audio (record or playback,digital or analog)</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audio</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audio</a:t>
                      </a:r>
                      <a:endParaRPr lang="en-US" sz="1100" b="0" i="0" u="none" strike="noStrike">
                        <a:solidFill>
                          <a:srgbClr val="000000"/>
                        </a:solidFill>
                        <a:effectLst/>
                        <a:latin typeface="Times New Roman"/>
                      </a:endParaRPr>
                    </a:p>
                  </a:txBody>
                  <a:tcPr marL="9050" marR="9050" marT="9050" marB="0" anchor="b"/>
                </a:tc>
              </a:tr>
              <a:tr h="190053">
                <a:tc vMerge="1">
                  <a:txBody>
                    <a:bodyPr/>
                    <a:lstStyle/>
                    <a:p>
                      <a:endParaRPr lang="en-US"/>
                    </a:p>
                  </a:txBody>
                  <a:tcPr/>
                </a:tc>
                <a:tc>
                  <a:txBody>
                    <a:bodyPr/>
                    <a:lstStyle/>
                    <a:p>
                      <a:pPr algn="l" fontAlgn="b"/>
                      <a:r>
                        <a:rPr lang="en-US" sz="1100" u="none" strike="noStrike">
                          <a:effectLst/>
                        </a:rPr>
                        <a:t>CAN interface </a:t>
                      </a:r>
                      <a:endParaRPr lang="en-US" sz="1100" b="0" i="0" u="none" strike="noStrike">
                        <a:solidFill>
                          <a:srgbClr val="000000"/>
                        </a:solidFill>
                        <a:effectLst/>
                        <a:latin typeface="Times New Roman"/>
                      </a:endParaRPr>
                    </a:p>
                  </a:txBody>
                  <a:tcPr marL="9050" marR="9050" marT="9050" marB="0" anchor="b"/>
                </a:tc>
                <a:tc>
                  <a:txBody>
                    <a:bodyPr/>
                    <a:lstStyle/>
                    <a:p>
                      <a:pPr algn="l" fontAlgn="b"/>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GPIO</a:t>
                      </a:r>
                      <a:endParaRPr lang="en-US" sz="1100" b="0" i="0" u="none" strike="noStrike">
                        <a:solidFill>
                          <a:srgbClr val="000000"/>
                        </a:solidFill>
                        <a:effectLst/>
                        <a:latin typeface="Times New Roman"/>
                      </a:endParaRPr>
                    </a:p>
                  </a:txBody>
                  <a:tcPr marL="9050" marR="9050" marT="9050" marB="0" anchor="b"/>
                </a:tc>
              </a:tr>
              <a:tr h="356576">
                <a:tc>
                  <a:txBody>
                    <a:bodyPr/>
                    <a:lstStyle/>
                    <a:p>
                      <a:pPr algn="l" fontAlgn="b"/>
                      <a:r>
                        <a:rPr lang="en-US" sz="1100" u="none" strike="noStrike">
                          <a:effectLst/>
                        </a:rPr>
                        <a:t>Features can be Tested</a:t>
                      </a:r>
                      <a:endParaRPr lang="en-US" sz="1100" b="0" i="0" u="none" strike="noStrike">
                        <a:solidFill>
                          <a:srgbClr val="FF0000"/>
                        </a:solidFill>
                        <a:effectLst/>
                        <a:latin typeface="Times New Roman"/>
                      </a:endParaRPr>
                    </a:p>
                  </a:txBody>
                  <a:tcPr marL="9050" marR="9050" marT="9050" marB="0" anchor="b"/>
                </a:tc>
                <a:tc>
                  <a:txBody>
                    <a:bodyPr/>
                    <a:lstStyle/>
                    <a:p>
                      <a:pPr algn="l" fontAlgn="b"/>
                      <a:r>
                        <a:rPr lang="en-US" sz="1100" u="none" strike="noStrike">
                          <a:effectLst/>
                        </a:rPr>
                        <a:t>Communication I2C, I2S,SPI...</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Communication I2C, I2S,SPI...</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Communication I2C, I2S,SPI...</a:t>
                      </a:r>
                      <a:endParaRPr lang="en-US" sz="1100" b="0" i="0" u="none" strike="noStrike">
                        <a:solidFill>
                          <a:srgbClr val="000000"/>
                        </a:solidFill>
                        <a:effectLst/>
                        <a:latin typeface="Times New Roman"/>
                      </a:endParaRPr>
                    </a:p>
                  </a:txBody>
                  <a:tcPr marL="9050" marR="9050" marT="9050" marB="0" anchor="b"/>
                </a:tc>
              </a:tr>
              <a:tr h="190053">
                <a:tc rowSpan="5">
                  <a:txBody>
                    <a:bodyPr/>
                    <a:lstStyle/>
                    <a:p>
                      <a:pPr algn="l" fontAlgn="b"/>
                      <a:r>
                        <a:rPr lang="en-US" sz="1100" u="none" strike="noStrike">
                          <a:effectLst/>
                        </a:rPr>
                        <a:t> </a:t>
                      </a:r>
                      <a:endParaRPr lang="en-US" sz="1100" b="0" i="0" u="none" strike="noStrike">
                        <a:solidFill>
                          <a:srgbClr val="FF0000"/>
                        </a:solidFill>
                        <a:effectLst/>
                        <a:latin typeface="Times New Roman"/>
                      </a:endParaRPr>
                    </a:p>
                  </a:txBody>
                  <a:tcPr marL="9050" marR="9050" marT="9050" marB="0" anchor="b"/>
                </a:tc>
                <a:tc>
                  <a:txBody>
                    <a:bodyPr/>
                    <a:lstStyle/>
                    <a:p>
                      <a:pPr algn="l" fontAlgn="b"/>
                      <a:r>
                        <a:rPr lang="en-US" sz="1100" u="none" strike="noStrike">
                          <a:effectLst/>
                        </a:rPr>
                        <a:t>RF Antenna </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FME Antenna</a:t>
                      </a:r>
                      <a:endParaRPr lang="en-US" sz="1100" b="0" i="0" u="none" strike="noStrike">
                        <a:solidFill>
                          <a:srgbClr val="000000"/>
                        </a:solidFill>
                        <a:effectLst/>
                        <a:latin typeface="Times New Roman"/>
                      </a:endParaRPr>
                    </a:p>
                  </a:txBody>
                  <a:tcPr marL="9050" marR="9050" marT="9050" marB="0" anchor="b"/>
                </a:tc>
                <a:tc>
                  <a:txBody>
                    <a:bodyPr/>
                    <a:lstStyle/>
                    <a:p>
                      <a:pPr algn="l" fontAlgn="b"/>
                      <a:endParaRPr lang="en-US" sz="1100" b="0" i="0" u="none" strike="noStrike">
                        <a:solidFill>
                          <a:srgbClr val="000000"/>
                        </a:solidFill>
                        <a:effectLst/>
                        <a:latin typeface="Times New Roman"/>
                      </a:endParaRPr>
                    </a:p>
                  </a:txBody>
                  <a:tcPr marL="9050" marR="9050" marT="9050" marB="0" anchor="b"/>
                </a:tc>
              </a:tr>
              <a:tr h="190053">
                <a:tc vMerge="1">
                  <a:txBody>
                    <a:bodyPr/>
                    <a:lstStyle/>
                    <a:p>
                      <a:endParaRPr lang="en-US"/>
                    </a:p>
                  </a:txBody>
                  <a:tcPr/>
                </a:tc>
                <a:tc>
                  <a:txBody>
                    <a:bodyPr/>
                    <a:lstStyle/>
                    <a:p>
                      <a:pPr algn="l" fontAlgn="b"/>
                      <a:r>
                        <a:rPr lang="en-US" sz="1100" u="none" strike="noStrike">
                          <a:effectLst/>
                        </a:rPr>
                        <a:t>Position (GPS,GNSS)</a:t>
                      </a:r>
                      <a:endParaRPr lang="en-US" sz="1100" b="0" i="0" u="none" strike="noStrike">
                        <a:solidFill>
                          <a:srgbClr val="000000"/>
                        </a:solidFill>
                        <a:effectLst/>
                        <a:latin typeface="Times New Roman"/>
                      </a:endParaRPr>
                    </a:p>
                  </a:txBody>
                  <a:tcPr marL="9050" marR="9050" marT="9050" marB="0" anchor="b"/>
                </a:tc>
                <a:tc>
                  <a:txBody>
                    <a:bodyPr/>
                    <a:lstStyle/>
                    <a:p>
                      <a:pPr algn="l" fontAlgn="b"/>
                      <a:endParaRPr lang="en-US" sz="1100" b="0" i="0" u="none" strike="noStrike">
                        <a:solidFill>
                          <a:srgbClr val="000000"/>
                        </a:solidFill>
                        <a:effectLst/>
                        <a:latin typeface="Times New Roman"/>
                      </a:endParaRPr>
                    </a:p>
                  </a:txBody>
                  <a:tcPr marL="9050" marR="9050" marT="9050" marB="0" anchor="b"/>
                </a:tc>
                <a:tc>
                  <a:txBody>
                    <a:bodyPr/>
                    <a:lstStyle/>
                    <a:p>
                      <a:pPr algn="l" fontAlgn="b"/>
                      <a:endParaRPr lang="en-US" sz="1100" b="0" i="0" u="none" strike="noStrike">
                        <a:solidFill>
                          <a:srgbClr val="000000"/>
                        </a:solidFill>
                        <a:effectLst/>
                        <a:latin typeface="Times New Roman"/>
                      </a:endParaRPr>
                    </a:p>
                  </a:txBody>
                  <a:tcPr marL="9050" marR="9050" marT="9050" marB="0" anchor="b"/>
                </a:tc>
              </a:tr>
              <a:tr h="190053">
                <a:tc vMerge="1">
                  <a:txBody>
                    <a:bodyPr/>
                    <a:lstStyle/>
                    <a:p>
                      <a:endParaRPr lang="en-US"/>
                    </a:p>
                  </a:txBody>
                  <a:tcPr/>
                </a:tc>
                <a:tc>
                  <a:txBody>
                    <a:bodyPr/>
                    <a:lstStyle/>
                    <a:p>
                      <a:pPr algn="l" fontAlgn="b"/>
                      <a:r>
                        <a:rPr lang="en-US" sz="1100" u="none" strike="noStrike">
                          <a:effectLst/>
                        </a:rPr>
                        <a:t>ADC or DAC</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ADC or DAC</a:t>
                      </a:r>
                      <a:endParaRPr lang="en-US" sz="1100" b="0" i="0" u="none" strike="noStrike">
                        <a:solidFill>
                          <a:srgbClr val="000000"/>
                        </a:solidFill>
                        <a:effectLst/>
                        <a:latin typeface="Times New Roman"/>
                      </a:endParaRPr>
                    </a:p>
                  </a:txBody>
                  <a:tcPr marL="9050" marR="9050" marT="9050" marB="0" anchor="b"/>
                </a:tc>
                <a:tc>
                  <a:txBody>
                    <a:bodyPr/>
                    <a:lstStyle/>
                    <a:p>
                      <a:pPr algn="l" fontAlgn="b"/>
                      <a:endParaRPr lang="en-US" sz="1100" b="0" i="0" u="none" strike="noStrike">
                        <a:solidFill>
                          <a:srgbClr val="000000"/>
                        </a:solidFill>
                        <a:effectLst/>
                        <a:latin typeface="Times New Roman"/>
                      </a:endParaRPr>
                    </a:p>
                  </a:txBody>
                  <a:tcPr marL="9050" marR="9050" marT="9050" marB="0" anchor="b"/>
                </a:tc>
              </a:tr>
              <a:tr h="190053">
                <a:tc vMerge="1">
                  <a:txBody>
                    <a:bodyPr/>
                    <a:lstStyle/>
                    <a:p>
                      <a:endParaRPr lang="en-US"/>
                    </a:p>
                  </a:txBody>
                  <a:tcPr/>
                </a:tc>
                <a:tc>
                  <a:txBody>
                    <a:bodyPr/>
                    <a:lstStyle/>
                    <a:p>
                      <a:pPr algn="l" fontAlgn="b"/>
                      <a:r>
                        <a:rPr lang="en-US" sz="1100" u="none" strike="noStrike">
                          <a:effectLst/>
                        </a:rPr>
                        <a:t>GPIO</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GPIO</a:t>
                      </a:r>
                      <a:endParaRPr lang="en-US" sz="1100" b="0" i="0" u="none" strike="noStrike">
                        <a:solidFill>
                          <a:srgbClr val="000000"/>
                        </a:solidFill>
                        <a:effectLst/>
                        <a:latin typeface="Times New Roman"/>
                      </a:endParaRPr>
                    </a:p>
                  </a:txBody>
                  <a:tcPr marL="9050" marR="9050" marT="9050" marB="0" anchor="b"/>
                </a:tc>
                <a:tc>
                  <a:txBody>
                    <a:bodyPr/>
                    <a:lstStyle/>
                    <a:p>
                      <a:pPr algn="l" fontAlgn="b"/>
                      <a:endParaRPr lang="en-US" sz="1100" b="0" i="0" u="none" strike="noStrike">
                        <a:solidFill>
                          <a:srgbClr val="000000"/>
                        </a:solidFill>
                        <a:effectLst/>
                        <a:latin typeface="Times New Roman"/>
                      </a:endParaRPr>
                    </a:p>
                  </a:txBody>
                  <a:tcPr marL="9050" marR="9050" marT="9050" marB="0" anchor="b"/>
                </a:tc>
              </a:tr>
              <a:tr h="190053">
                <a:tc vMerge="1">
                  <a:txBody>
                    <a:bodyPr/>
                    <a:lstStyle/>
                    <a:p>
                      <a:endParaRPr lang="en-US"/>
                    </a:p>
                  </a:txBody>
                  <a:tcPr/>
                </a:tc>
                <a:tc>
                  <a:txBody>
                    <a:bodyPr/>
                    <a:lstStyle/>
                    <a:p>
                      <a:pPr algn="l" fontAlgn="b"/>
                      <a:r>
                        <a:rPr lang="en-US" sz="1100" u="none" strike="noStrike">
                          <a:effectLst/>
                        </a:rPr>
                        <a:t>Connect data 2G,3G,4G</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a:effectLst/>
                        </a:rPr>
                        <a:t>Connect data 2G,3G,4G</a:t>
                      </a:r>
                      <a:endParaRPr lang="en-US" sz="1100" b="0" i="0" u="none" strike="noStrike">
                        <a:solidFill>
                          <a:srgbClr val="000000"/>
                        </a:solidFill>
                        <a:effectLst/>
                        <a:latin typeface="Times New Roman"/>
                      </a:endParaRPr>
                    </a:p>
                  </a:txBody>
                  <a:tcPr marL="9050" marR="9050" marT="9050" marB="0" anchor="b"/>
                </a:tc>
                <a:tc>
                  <a:txBody>
                    <a:bodyPr/>
                    <a:lstStyle/>
                    <a:p>
                      <a:pPr algn="l" fontAlgn="b"/>
                      <a:r>
                        <a:rPr lang="en-US" sz="1100" u="none" strike="noStrike" dirty="0">
                          <a:effectLst/>
                        </a:rPr>
                        <a:t>Connect data 2G,3G,4G</a:t>
                      </a:r>
                      <a:endParaRPr lang="en-US" sz="1100" b="0" i="0" u="none" strike="noStrike" dirty="0">
                        <a:solidFill>
                          <a:srgbClr val="000000"/>
                        </a:solidFill>
                        <a:effectLst/>
                        <a:latin typeface="Times New Roman"/>
                      </a:endParaRPr>
                    </a:p>
                  </a:txBody>
                  <a:tcPr marL="9050" marR="9050" marT="9050" marB="0" anchor="b"/>
                </a:tc>
              </a:tr>
            </a:tbl>
          </a:graphicData>
        </a:graphic>
      </p:graphicFrame>
    </p:spTree>
    <p:extLst>
      <p:ext uri="{BB962C8B-B14F-4D97-AF65-F5344CB8AC3E}">
        <p14:creationId xmlns:p14="http://schemas.microsoft.com/office/powerpoint/2010/main" val="19250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56711" y="990600"/>
            <a:ext cx="4572000" cy="3139321"/>
          </a:xfrm>
          <a:prstGeom prst="rect">
            <a:avLst/>
          </a:prstGeom>
        </p:spPr>
        <p:txBody>
          <a:bodyPr>
            <a:spAutoFit/>
          </a:bodyPr>
          <a:lstStyle/>
          <a:p>
            <a:r>
              <a:rPr lang="en-US" dirty="0" smtClean="0"/>
              <a:t>We offer a range of intelligent gateways, management tools, and services that allow organizations to keep remote workers and assets connected to the enterprise for mission-critical deployments.</a:t>
            </a:r>
            <a:br>
              <a:rPr lang="en-US" dirty="0" smtClean="0"/>
            </a:br>
            <a:r>
              <a:rPr lang="en-US" dirty="0" smtClean="0"/>
              <a:t/>
            </a:r>
            <a:br>
              <a:rPr lang="en-US" dirty="0" smtClean="0"/>
            </a:br>
            <a:r>
              <a:rPr lang="en-US" dirty="0" smtClean="0"/>
              <a:t>Our solutions provide persistent connectivity, location-based services, and remote monitoring, to increase productivity and improve customer service.</a:t>
            </a:r>
          </a:p>
          <a:p>
            <a:endParaRPr lang="en-US" dirty="0"/>
          </a:p>
        </p:txBody>
      </p:sp>
      <p:pic>
        <p:nvPicPr>
          <p:cNvPr id="4" name="Picture 4" descr="http://www.sierrawireless.com/%7E/media/iot/products/gateway-solutions-rev3.ashx?la=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4343400"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79196" y="101025"/>
            <a:ext cx="4355030" cy="584775"/>
          </a:xfrm>
          <a:prstGeom prst="rect">
            <a:avLst/>
          </a:prstGeom>
          <a:solidFill>
            <a:schemeClr val="accent1"/>
          </a:solidFill>
        </p:spPr>
        <p:txBody>
          <a:bodyPr wrap="square" rtlCol="0">
            <a:spAutoFit/>
          </a:bodyPr>
          <a:lstStyle/>
          <a:p>
            <a:r>
              <a:rPr lang="en-US" sz="3200" b="1" dirty="0" smtClean="0">
                <a:solidFill>
                  <a:schemeClr val="bg1"/>
                </a:solidFill>
              </a:rPr>
              <a:t>Gateway Solutions </a:t>
            </a:r>
            <a:endParaRPr lang="en-US" sz="3200" b="1" dirty="0">
              <a:solidFill>
                <a:schemeClr val="bg1"/>
              </a:solidFill>
            </a:endParaRPr>
          </a:p>
        </p:txBody>
      </p:sp>
      <p:sp>
        <p:nvSpPr>
          <p:cNvPr id="7" name="Rectangle 6"/>
          <p:cNvSpPr/>
          <p:nvPr/>
        </p:nvSpPr>
        <p:spPr>
          <a:xfrm>
            <a:off x="799111" y="4572000"/>
            <a:ext cx="7315200" cy="2031325"/>
          </a:xfrm>
          <a:prstGeom prst="rect">
            <a:avLst/>
          </a:prstGeom>
        </p:spPr>
        <p:txBody>
          <a:bodyPr wrap="square">
            <a:spAutoFit/>
          </a:bodyPr>
          <a:lstStyle/>
          <a:p>
            <a:r>
              <a:rPr lang="en-US" dirty="0" err="1" smtClean="0"/>
              <a:t>AirLink</a:t>
            </a:r>
            <a:r>
              <a:rPr lang="en-US" dirty="0" smtClean="0"/>
              <a:t>® gateways connect your remote organizational assets – people, locations and infrastructure – securely to the enterprise, and allow you to </a:t>
            </a:r>
            <a:r>
              <a:rPr lang="en-US" dirty="0" smtClean="0">
                <a:hlinkClick r:id="rId3"/>
              </a:rPr>
              <a:t>remotely monitor and manage</a:t>
            </a:r>
            <a:r>
              <a:rPr lang="en-US" dirty="0" smtClean="0"/>
              <a:t> these assets. They can be deployed out-of-the-box with no programming required and are built with the intelligence to always stay connected. Relied upon every day in remote outdoor locations, in-vehicle applications, and retail chains, they securely connect people, equipment, and services.</a:t>
            </a:r>
            <a:endParaRPr lang="en-US" dirty="0"/>
          </a:p>
        </p:txBody>
      </p:sp>
    </p:spTree>
    <p:extLst>
      <p:ext uri="{BB962C8B-B14F-4D97-AF65-F5344CB8AC3E}">
        <p14:creationId xmlns:p14="http://schemas.microsoft.com/office/powerpoint/2010/main" val="1308446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56711" y="990600"/>
            <a:ext cx="4572000" cy="2862322"/>
          </a:xfrm>
          <a:prstGeom prst="rect">
            <a:avLst/>
          </a:prstGeom>
        </p:spPr>
        <p:txBody>
          <a:bodyPr>
            <a:spAutoFit/>
          </a:bodyPr>
          <a:lstStyle/>
          <a:p>
            <a:r>
              <a:rPr lang="en-US" dirty="0" smtClean="0"/>
              <a:t>We offer a range of intelligent gateways, management tools, and services that allow organizations to keep remote workers and assets connected to the enterprise for mission-critical deployments.</a:t>
            </a:r>
            <a:br>
              <a:rPr lang="en-US" dirty="0" smtClean="0"/>
            </a:br>
            <a:r>
              <a:rPr lang="en-US" dirty="0" smtClean="0"/>
              <a:t/>
            </a:r>
            <a:br>
              <a:rPr lang="en-US" dirty="0" smtClean="0"/>
            </a:br>
            <a:r>
              <a:rPr lang="en-US" dirty="0" smtClean="0"/>
              <a:t>Our solutions provide persistent connectivity, location-based services, and remote monitoring, to increase productivity and improve customer service.</a:t>
            </a:r>
            <a:endParaRPr lang="en-US" dirty="0"/>
          </a:p>
        </p:txBody>
      </p:sp>
      <p:sp>
        <p:nvSpPr>
          <p:cNvPr id="5" name="TextBox 4"/>
          <p:cNvSpPr txBox="1"/>
          <p:nvPr/>
        </p:nvSpPr>
        <p:spPr>
          <a:xfrm>
            <a:off x="2279196" y="101025"/>
            <a:ext cx="5645604" cy="584775"/>
          </a:xfrm>
          <a:prstGeom prst="rect">
            <a:avLst/>
          </a:prstGeom>
          <a:solidFill>
            <a:schemeClr val="accent1"/>
          </a:solidFill>
        </p:spPr>
        <p:txBody>
          <a:bodyPr wrap="square" rtlCol="0">
            <a:spAutoFit/>
          </a:bodyPr>
          <a:lstStyle/>
          <a:p>
            <a:r>
              <a:rPr lang="en-US" sz="3200" b="1" dirty="0" smtClean="0">
                <a:solidFill>
                  <a:schemeClr val="bg1"/>
                </a:solidFill>
              </a:rPr>
              <a:t>Cloud and Connectivity Services</a:t>
            </a:r>
            <a:endParaRPr lang="en-US" sz="3200" b="1" dirty="0">
              <a:solidFill>
                <a:schemeClr val="bg1"/>
              </a:solidFill>
            </a:endParaRPr>
          </a:p>
        </p:txBody>
      </p:sp>
      <p:pic>
        <p:nvPicPr>
          <p:cNvPr id="10242" name="Picture 2" descr="http://www.sierrawireless.com/%7E/media/iot/products/cloud-and-connectivity-rev3.ashx?la=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3809999" cy="3809999"/>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51" y="4778828"/>
            <a:ext cx="8645298" cy="1506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5817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56711" y="990600"/>
            <a:ext cx="4572000" cy="2031325"/>
          </a:xfrm>
          <a:prstGeom prst="rect">
            <a:avLst/>
          </a:prstGeom>
        </p:spPr>
        <p:txBody>
          <a:bodyPr>
            <a:spAutoFit/>
          </a:bodyPr>
          <a:lstStyle/>
          <a:p>
            <a:r>
              <a:rPr lang="en-US" dirty="0" smtClean="0"/>
              <a:t>Designed for GSM-R cab radios to deliver mission-critical railway communications</a:t>
            </a:r>
          </a:p>
          <a:p>
            <a:r>
              <a:rPr lang="en-US" dirty="0" smtClean="0"/>
              <a:t>Sierra Wireless GSM-R products for the railway industry include Mobile Radio Modules (MRM) and handheld mobile terminals for GSM-R wireless communications over private railway cellular networks.</a:t>
            </a:r>
            <a:endParaRPr lang="en-US" dirty="0"/>
          </a:p>
        </p:txBody>
      </p:sp>
      <p:sp>
        <p:nvSpPr>
          <p:cNvPr id="5" name="TextBox 4"/>
          <p:cNvSpPr txBox="1"/>
          <p:nvPr/>
        </p:nvSpPr>
        <p:spPr>
          <a:xfrm>
            <a:off x="2279196" y="101025"/>
            <a:ext cx="5645604" cy="584775"/>
          </a:xfrm>
          <a:prstGeom prst="rect">
            <a:avLst/>
          </a:prstGeom>
          <a:solidFill>
            <a:schemeClr val="accent1"/>
          </a:solidFill>
        </p:spPr>
        <p:txBody>
          <a:bodyPr wrap="square" rtlCol="0">
            <a:spAutoFit/>
          </a:bodyPr>
          <a:lstStyle/>
          <a:p>
            <a:r>
              <a:rPr lang="en-US" sz="3200" b="1" dirty="0" err="1" smtClean="0">
                <a:solidFill>
                  <a:schemeClr val="bg1"/>
                </a:solidFill>
              </a:rPr>
              <a:t>Sagemcom</a:t>
            </a:r>
            <a:r>
              <a:rPr lang="en-US" sz="3200" b="1" dirty="0" smtClean="0">
                <a:solidFill>
                  <a:schemeClr val="bg1"/>
                </a:solidFill>
              </a:rPr>
              <a:t> GSM-R Solutions</a:t>
            </a:r>
            <a:endParaRPr lang="en-US" sz="3200" b="1" dirty="0">
              <a:solidFill>
                <a:schemeClr val="bg1"/>
              </a:solidFill>
            </a:endParaRPr>
          </a:p>
        </p:txBody>
      </p:sp>
    </p:spTree>
    <p:extLst>
      <p:ext uri="{BB962C8B-B14F-4D97-AF65-F5344CB8AC3E}">
        <p14:creationId xmlns:p14="http://schemas.microsoft.com/office/powerpoint/2010/main" val="3456590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 y="-304800"/>
            <a:ext cx="8229600" cy="1143000"/>
          </a:xfrm>
        </p:spPr>
        <p:txBody>
          <a:bodyPr/>
          <a:lstStyle/>
          <a:p>
            <a:r>
              <a:rPr lang="en-US" dirty="0" err="1" smtClean="0">
                <a:solidFill>
                  <a:srgbClr val="C00000"/>
                </a:solidFill>
              </a:rPr>
              <a:t>SierraWireless</a:t>
            </a:r>
            <a:r>
              <a:rPr lang="en-US" dirty="0" smtClean="0">
                <a:solidFill>
                  <a:srgbClr val="C00000"/>
                </a:solidFill>
              </a:rPr>
              <a:t> Devices</a:t>
            </a:r>
            <a:endParaRPr lang="en-US" dirty="0">
              <a:solidFill>
                <a:srgbClr val="C00000"/>
              </a:solidFill>
            </a:endParaRPr>
          </a:p>
        </p:txBody>
      </p:sp>
      <p:sp>
        <p:nvSpPr>
          <p:cNvPr id="3" name="Content Placeholder 2"/>
          <p:cNvSpPr>
            <a:spLocks noGrp="1"/>
          </p:cNvSpPr>
          <p:nvPr>
            <p:ph idx="1"/>
          </p:nvPr>
        </p:nvSpPr>
        <p:spPr>
          <a:xfrm>
            <a:off x="0" y="5182962"/>
            <a:ext cx="2377758" cy="1588127"/>
          </a:xfrm>
          <a:solidFill>
            <a:schemeClr val="accent1"/>
          </a:solidFill>
          <a:ln>
            <a:noFill/>
          </a:ln>
          <a:effectLst>
            <a:outerShdw blurRad="50800" dist="50800" dir="5400000" algn="ctr" rotWithShape="0">
              <a:schemeClr val="tx1">
                <a:lumMod val="95000"/>
                <a:lumOff val="5000"/>
              </a:schemeClr>
            </a:outerShdw>
          </a:effectLst>
        </p:spPr>
        <p:txBody>
          <a:bodyPr wrap="square" rtlCol="0">
            <a:spAutoFit/>
          </a:bodyPr>
          <a:lstStyle/>
          <a:p>
            <a:pPr marL="0"/>
            <a:r>
              <a:rPr lang="en-US" sz="1800" dirty="0">
                <a:solidFill>
                  <a:schemeClr val="bg1"/>
                </a:solidFill>
              </a:rPr>
              <a:t>GSM-R</a:t>
            </a:r>
            <a:r>
              <a:rPr lang="en-US" sz="1800" dirty="0" smtClean="0">
                <a:solidFill>
                  <a:schemeClr val="bg1"/>
                </a:solidFill>
              </a:rPr>
              <a:t>: Modems </a:t>
            </a:r>
            <a:r>
              <a:rPr lang="en-US" sz="1800" dirty="0">
                <a:solidFill>
                  <a:schemeClr val="bg1"/>
                </a:solidFill>
              </a:rPr>
              <a:t>and terminals for railways. </a:t>
            </a:r>
            <a:endParaRPr lang="en-US" sz="1800" dirty="0" smtClean="0">
              <a:solidFill>
                <a:schemeClr val="bg1"/>
              </a:solidFill>
            </a:endParaRPr>
          </a:p>
          <a:p>
            <a:pPr marL="0" indent="0">
              <a:buNone/>
            </a:pPr>
            <a:r>
              <a:rPr lang="en-US" sz="1800" dirty="0" smtClean="0">
                <a:solidFill>
                  <a:schemeClr val="bg1"/>
                </a:solidFill>
              </a:rPr>
              <a:t>MRM </a:t>
            </a:r>
            <a:r>
              <a:rPr lang="en-US" sz="1800" dirty="0">
                <a:solidFill>
                  <a:schemeClr val="bg1"/>
                </a:solidFill>
              </a:rPr>
              <a:t>Series, Handsets</a:t>
            </a:r>
          </a:p>
          <a:p>
            <a:pPr marL="0"/>
            <a:endParaRPr lang="en-US" sz="1800" dirty="0">
              <a:solidFill>
                <a:schemeClr val="bg1"/>
              </a:solidFill>
            </a:endParaRPr>
          </a:p>
        </p:txBody>
      </p:sp>
      <p:pic>
        <p:nvPicPr>
          <p:cNvPr id="5126" name="Picture 6" descr="product-line-thumbnail"/>
          <p:cNvPicPr>
            <a:picLocks noChangeAspect="1" noChangeArrowheads="1"/>
          </p:cNvPicPr>
          <p:nvPr/>
        </p:nvPicPr>
        <p:blipFill rotWithShape="1">
          <a:blip r:embed="rId2">
            <a:extLst>
              <a:ext uri="{28A0092B-C50C-407E-A947-70E740481C1C}">
                <a14:useLocalDpi xmlns:a14="http://schemas.microsoft.com/office/drawing/2010/main" val="0"/>
              </a:ext>
            </a:extLst>
          </a:blip>
          <a:srcRect t="13633" b="15667"/>
          <a:stretch/>
        </p:blipFill>
        <p:spPr bwMode="auto">
          <a:xfrm>
            <a:off x="615043" y="1158464"/>
            <a:ext cx="1295400" cy="9158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duct-line-thumbn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370" y="54886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product-line-thumbn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43" y="3640839"/>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product-line-thumbnai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4570" y="4175409"/>
            <a:ext cx="1190626" cy="52387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product-line-thumbnail"/>
          <p:cNvPicPr>
            <a:picLocks noChangeAspect="1" noChangeArrowheads="1"/>
          </p:cNvPicPr>
          <p:nvPr/>
        </p:nvPicPr>
        <p:blipFill rotWithShape="1">
          <a:blip r:embed="rId6">
            <a:extLst>
              <a:ext uri="{28A0092B-C50C-407E-A947-70E740481C1C}">
                <a14:useLocalDpi xmlns:a14="http://schemas.microsoft.com/office/drawing/2010/main" val="0"/>
              </a:ext>
            </a:extLst>
          </a:blip>
          <a:srcRect t="7104" b="33924"/>
          <a:stretch/>
        </p:blipFill>
        <p:spPr bwMode="auto">
          <a:xfrm>
            <a:off x="4419600" y="4003714"/>
            <a:ext cx="2381250" cy="14042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4672" y="756475"/>
            <a:ext cx="2637966" cy="369332"/>
          </a:xfrm>
          <a:prstGeom prst="rect">
            <a:avLst/>
          </a:prstGeom>
          <a:solidFill>
            <a:schemeClr val="accent1"/>
          </a:solidFill>
          <a:ln>
            <a:noFill/>
          </a:ln>
          <a:effectLst>
            <a:outerShdw blurRad="50800" dist="50800" dir="5400000" algn="ctr" rotWithShape="0">
              <a:schemeClr val="tx1">
                <a:lumMod val="95000"/>
                <a:lumOff val="5000"/>
              </a:schemeClr>
            </a:outerShdw>
          </a:effectLst>
        </p:spPr>
        <p:txBody>
          <a:bodyPr wrap="none" rtlCol="0">
            <a:spAutoFit/>
          </a:bodyPr>
          <a:lstStyle/>
          <a:p>
            <a:r>
              <a:rPr lang="en-US" dirty="0" err="1" smtClean="0">
                <a:solidFill>
                  <a:schemeClr val="bg1"/>
                </a:solidFill>
              </a:rPr>
              <a:t>AirLink</a:t>
            </a:r>
            <a:r>
              <a:rPr lang="en-US" dirty="0" smtClean="0">
                <a:solidFill>
                  <a:schemeClr val="bg1"/>
                </a:solidFill>
              </a:rPr>
              <a:t> gateway &amp; Routers</a:t>
            </a:r>
            <a:endParaRPr lang="en-US" dirty="0">
              <a:solidFill>
                <a:schemeClr val="bg1"/>
              </a:solidFill>
            </a:endParaRPr>
          </a:p>
        </p:txBody>
      </p:sp>
      <p:sp>
        <p:nvSpPr>
          <p:cNvPr id="6" name="TextBox 5"/>
          <p:cNvSpPr txBox="1"/>
          <p:nvPr/>
        </p:nvSpPr>
        <p:spPr>
          <a:xfrm>
            <a:off x="3188894" y="664142"/>
            <a:ext cx="3771353" cy="923330"/>
          </a:xfrm>
          <a:prstGeom prst="rect">
            <a:avLst/>
          </a:prstGeom>
          <a:solidFill>
            <a:schemeClr val="accent1"/>
          </a:solidFill>
          <a:ln>
            <a:noFill/>
          </a:ln>
          <a:effectLst>
            <a:outerShdw blurRad="50800" dist="50800" dir="5400000" algn="ctr" rotWithShape="0">
              <a:schemeClr val="tx1">
                <a:lumMod val="95000"/>
                <a:lumOff val="5000"/>
              </a:schemeClr>
            </a:outerShdw>
          </a:effectLst>
        </p:spPr>
        <p:txBody>
          <a:bodyPr wrap="square" rtlCol="0">
            <a:spAutoFit/>
          </a:bodyPr>
          <a:lstStyle>
            <a:defPPr>
              <a:defRPr lang="en-US"/>
            </a:defPPr>
            <a:lvl1pPr>
              <a:defRPr>
                <a:solidFill>
                  <a:schemeClr val="bg1"/>
                </a:solidFill>
              </a:defRPr>
            </a:lvl1pPr>
          </a:lstStyle>
          <a:p>
            <a:r>
              <a:rPr lang="en-US" dirty="0" err="1"/>
              <a:t>AirPrime</a:t>
            </a:r>
            <a:r>
              <a:rPr lang="en-US" dirty="0"/>
              <a:t> modules: EM Series, HL, MC, Q, SL, WMP, WP, WS, XM </a:t>
            </a:r>
            <a:r>
              <a:rPr lang="en-US" dirty="0" err="1"/>
              <a:t>Extention</a:t>
            </a:r>
            <a:r>
              <a:rPr lang="en-US" dirty="0"/>
              <a:t> card</a:t>
            </a:r>
          </a:p>
        </p:txBody>
      </p:sp>
      <p:pic>
        <p:nvPicPr>
          <p:cNvPr id="5135"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043" y="2057392"/>
            <a:ext cx="2943965" cy="795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7"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043" y="2885421"/>
            <a:ext cx="3120118" cy="829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8"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6906" y="1836767"/>
            <a:ext cx="3011667" cy="754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9"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6906" y="2829853"/>
            <a:ext cx="28575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40"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54995" y="2764539"/>
            <a:ext cx="11144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42" name="Picture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5317239"/>
            <a:ext cx="474345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938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685800"/>
          </a:xfrm>
        </p:spPr>
        <p:txBody>
          <a:bodyPr>
            <a:normAutofit fontScale="90000"/>
          </a:bodyPr>
          <a:lstStyle/>
          <a:p>
            <a:r>
              <a:rPr lang="en-US" dirty="0" smtClean="0"/>
              <a:t>Embedded SW Platforms</a:t>
            </a:r>
            <a:endParaRPr lang="en-US" dirty="0"/>
          </a:p>
        </p:txBody>
      </p:sp>
      <p:sp>
        <p:nvSpPr>
          <p:cNvPr id="3" name="Content Placeholder 2"/>
          <p:cNvSpPr>
            <a:spLocks noGrp="1"/>
          </p:cNvSpPr>
          <p:nvPr>
            <p:ph idx="1"/>
          </p:nvPr>
        </p:nvSpPr>
        <p:spPr>
          <a:xfrm>
            <a:off x="457200" y="2895600"/>
            <a:ext cx="8229600" cy="2438400"/>
          </a:xfrm>
        </p:spPr>
        <p:txBody>
          <a:bodyPr>
            <a:normAutofit fontScale="62500" lnSpcReduction="20000"/>
          </a:bodyPr>
          <a:lstStyle/>
          <a:p>
            <a:r>
              <a:rPr lang="en-US" dirty="0" err="1" smtClean="0"/>
              <a:t>AirVantage</a:t>
            </a:r>
            <a:endParaRPr lang="en-US" dirty="0" smtClean="0"/>
          </a:p>
          <a:p>
            <a:r>
              <a:rPr lang="en-US" dirty="0" smtClean="0">
                <a:solidFill>
                  <a:srgbClr val="FF0000"/>
                </a:solidFill>
              </a:rPr>
              <a:t>Legato: </a:t>
            </a:r>
            <a:r>
              <a:rPr lang="en-US" dirty="0" smtClean="0">
                <a:solidFill>
                  <a:srgbClr val="FF0000"/>
                </a:solidFill>
                <a:effectLst/>
              </a:rPr>
              <a:t>Open source embedded platform built on Linux. </a:t>
            </a:r>
            <a:r>
              <a:rPr lang="en-US" dirty="0" err="1" smtClean="0">
                <a:solidFill>
                  <a:srgbClr val="FF0000"/>
                </a:solidFill>
                <a:effectLst/>
              </a:rPr>
              <a:t>AirPrime</a:t>
            </a:r>
            <a:r>
              <a:rPr lang="en-US" dirty="0" smtClean="0">
                <a:solidFill>
                  <a:srgbClr val="FF0000"/>
                </a:solidFill>
                <a:effectLst/>
              </a:rPr>
              <a:t> WP and AR series board</a:t>
            </a:r>
          </a:p>
          <a:p>
            <a:r>
              <a:rPr lang="en-US" dirty="0" smtClean="0"/>
              <a:t>Open AT Application Framework: FXT and GL series </a:t>
            </a:r>
          </a:p>
          <a:p>
            <a:r>
              <a:rPr lang="en-US" dirty="0" smtClean="0">
                <a:effectLst/>
              </a:rPr>
              <a:t>ALEOS AF: </a:t>
            </a:r>
            <a:r>
              <a:rPr lang="en-US" dirty="0" err="1" smtClean="0"/>
              <a:t>AirLink</a:t>
            </a:r>
            <a:r>
              <a:rPr lang="en-US" dirty="0" smtClean="0"/>
              <a:t> modems are highly configurable and can be scripted using the ALEOS Application Framework (AAF) to gather </a:t>
            </a:r>
            <a:r>
              <a:rPr lang="en-US" dirty="0" err="1" smtClean="0"/>
              <a:t>IoT</a:t>
            </a:r>
            <a:r>
              <a:rPr lang="en-US" dirty="0" smtClean="0"/>
              <a:t> data. </a:t>
            </a:r>
          </a:p>
          <a:p>
            <a:r>
              <a:rPr lang="en-US" dirty="0" smtClean="0"/>
              <a:t>Not Hosted OS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5334000" cy="1898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467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8511</TotalTime>
  <Words>1200</Words>
  <Application>Microsoft Office PowerPoint</Application>
  <PresentationFormat>On-screen Show (4:3)</PresentationFormat>
  <Paragraphs>149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Sierra Wireless</vt:lpstr>
      <vt:lpstr>PowerPoint Presentation</vt:lpstr>
      <vt:lpstr>PowerPoint Presentation</vt:lpstr>
      <vt:lpstr>SerriaWireless Products</vt:lpstr>
      <vt:lpstr>PowerPoint Presentation</vt:lpstr>
      <vt:lpstr>PowerPoint Presentation</vt:lpstr>
      <vt:lpstr>PowerPoint Presentation</vt:lpstr>
      <vt:lpstr>SierraWireless Devices</vt:lpstr>
      <vt:lpstr>Embedded SW Platforms</vt:lpstr>
      <vt:lpstr>Development Kits</vt:lpstr>
      <vt:lpstr>M2M Modules </vt:lpstr>
      <vt:lpstr>Project mangOH™ Open Hardware  </vt:lpstr>
      <vt:lpstr>Cloud</vt:lpstr>
      <vt:lpstr>PowerPoint Presentation</vt:lpstr>
      <vt:lpstr>AirPrime® WP Series   Cellular Modems  </vt:lpstr>
      <vt:lpstr>AirPrime® HL Series  </vt:lpstr>
      <vt:lpstr>AirPrime® EM/MC Series </vt:lpstr>
      <vt:lpstr>WP Series Overview</vt:lpstr>
      <vt:lpstr>Legato™ Embedded Platform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 Series Overview</dc:title>
  <dc:creator>Bui The Cuong</dc:creator>
  <cp:lastModifiedBy>Bui The Cuong</cp:lastModifiedBy>
  <cp:revision>40</cp:revision>
  <dcterms:created xsi:type="dcterms:W3CDTF">2015-12-29T04:49:08Z</dcterms:created>
  <dcterms:modified xsi:type="dcterms:W3CDTF">2016-01-25T07:11:33Z</dcterms:modified>
</cp:coreProperties>
</file>