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7" r:id="rId2"/>
    <p:sldId id="317" r:id="rId3"/>
    <p:sldId id="318" r:id="rId4"/>
    <p:sldId id="306" r:id="rId5"/>
    <p:sldId id="307" r:id="rId6"/>
    <p:sldId id="308" r:id="rId7"/>
    <p:sldId id="322" r:id="rId8"/>
    <p:sldId id="319" r:id="rId9"/>
    <p:sldId id="320" r:id="rId10"/>
    <p:sldId id="321" r:id="rId11"/>
    <p:sldId id="31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DD8"/>
    <a:srgbClr val="007AC2"/>
    <a:srgbClr val="249DD8"/>
    <a:srgbClr val="00A0E6"/>
    <a:srgbClr val="07C6F9"/>
    <a:srgbClr val="808180"/>
    <a:srgbClr val="F0F2F4"/>
    <a:srgbClr val="76879B"/>
    <a:srgbClr val="79ACC7"/>
    <a:srgbClr val="00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1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3CC04-D6E2-4B80-BBDC-AF9AD0D5ADF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86885-A8BD-4CE3-8293-CFF7C1F7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5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6B59-080F-412D-9BFD-130BE9721D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1EC42-9309-4D83-BD5E-1C76198D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1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2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9275"/>
            <a:ext cx="7772400" cy="1403927"/>
          </a:xfrm>
        </p:spPr>
        <p:txBody>
          <a:bodyPr anchor="b">
            <a:normAutofit/>
          </a:bodyPr>
          <a:lstStyle>
            <a:lvl1pPr algn="ctr">
              <a:defRPr sz="3300" b="1">
                <a:solidFill>
                  <a:srgbClr val="249DD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7267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4" y="172690"/>
            <a:ext cx="1167391" cy="53710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16302" y="222690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249DD8"/>
                </a:solidFill>
                <a:latin typeface="Century Gothic" panose="020B0502020202020204" pitchFamily="34" charset="0"/>
              </a:rPr>
              <a:t>YOUR QUALITY</a:t>
            </a:r>
            <a:r>
              <a:rPr lang="en-US" sz="1800" b="1" baseline="0" dirty="0" smtClean="0">
                <a:solidFill>
                  <a:srgbClr val="249DD8"/>
                </a:solidFill>
                <a:latin typeface="Century Gothic" panose="020B0502020202020204" pitchFamily="34" charset="0"/>
              </a:rPr>
              <a:t> PARTNER FOR SOFTWARE SOLUTIONS</a:t>
            </a:r>
            <a:endParaRPr lang="en-US" sz="1800" b="1" dirty="0">
              <a:solidFill>
                <a:srgbClr val="249DD8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57611" y="2998057"/>
            <a:ext cx="6643436" cy="34289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28183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 smtClean="0">
                <a:latin typeface="Century Gothic" panose="020B0502020202020204" pitchFamily="34" charset="0"/>
              </a:rPr>
              <a:t>TMA SOLUTIONS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1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4754563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200" baseline="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 smtClean="0">
                <a:latin typeface="Century Gothic" panose="020B0502020202020204" pitchFamily="34" charset="0"/>
              </a:rPr>
              <a:t>TMA SOLUTIONS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4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 smtClean="0">
                <a:latin typeface="Century Gothic" panose="020B0502020202020204" pitchFamily="34" charset="0"/>
              </a:rPr>
              <a:t>TMA SOLUTIONS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22400"/>
            <a:ext cx="38862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2400"/>
            <a:ext cx="3886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5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3178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4164"/>
            <a:ext cx="3868340" cy="393397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3178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164"/>
            <a:ext cx="3887391" cy="3933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00A0E6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 smtClean="0">
                <a:latin typeface="Century Gothic" panose="020B0502020202020204" pitchFamily="34" charset="0"/>
              </a:rPr>
              <a:t>TMA SOLUTIONS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00A0E6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 smtClean="0">
                <a:latin typeface="Century Gothic" panose="020B0502020202020204" pitchFamily="34" charset="0"/>
              </a:rPr>
              <a:t>TMA SOLUTIONS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" y="195830"/>
            <a:ext cx="1167391" cy="5371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9391" y="5706412"/>
            <a:ext cx="3797861" cy="923331"/>
            <a:chOff x="852093" y="4548688"/>
            <a:chExt cx="5669954" cy="997711"/>
          </a:xfrm>
        </p:grpSpPr>
        <p:sp>
          <p:nvSpPr>
            <p:cNvPr id="14" name="TextBox 13"/>
            <p:cNvSpPr txBox="1"/>
            <p:nvPr/>
          </p:nvSpPr>
          <p:spPr>
            <a:xfrm>
              <a:off x="2462852" y="4548689"/>
              <a:ext cx="4059195" cy="99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sales@tma.com.vn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2093" y="4548688"/>
              <a:ext cx="1726360" cy="99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4598224" y="5706412"/>
            <a:ext cx="445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25857" y="5706412"/>
            <a:ext cx="231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+ 1 909-297-8899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57611" y="2998057"/>
            <a:ext cx="6643436" cy="34289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1339275"/>
            <a:ext cx="7772400" cy="1403927"/>
          </a:xfrm>
        </p:spPr>
        <p:txBody>
          <a:bodyPr anchor="b">
            <a:normAutofit/>
          </a:bodyPr>
          <a:lstStyle>
            <a:lvl1pPr algn="ctr">
              <a:defRPr sz="3300" b="1">
                <a:solidFill>
                  <a:srgbClr val="249DD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143000" y="337267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87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4" r:id="rId4"/>
    <p:sldLayoutId id="2147483665" r:id="rId5"/>
    <p:sldLayoutId id="2147483667" r:id="rId6"/>
    <p:sldLayoutId id="21474836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rgbClr val="249DD8"/>
        </a:buClr>
        <a:buFont typeface="Wingdings" panose="05000000000000000000" pitchFamily="2" charset="2"/>
        <a:buChar char="v"/>
        <a:defRPr sz="2200" kern="1200">
          <a:solidFill>
            <a:srgbClr val="249DD8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9DD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9DD8"/>
        </a:buClr>
        <a:buSzPct val="7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9DD8"/>
        </a:buClr>
        <a:buSzPct val="5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249DD8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iviuk.free.fr/lte_band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50" y="4896528"/>
            <a:ext cx="2305372" cy="1543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TMA SOLUTIONS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Amarisoft</a:t>
            </a:r>
            <a:r>
              <a:rPr lang="en-US" sz="2400" dirty="0" smtClean="0"/>
              <a:t> Usage</a:t>
            </a:r>
          </a:p>
          <a:p>
            <a:r>
              <a:rPr lang="en-US" sz="2400" dirty="0" smtClean="0"/>
              <a:t>Chau Nguyen (nhchau@tma.com.vn)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357" y="4900033"/>
            <a:ext cx="2308248" cy="1559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4200" y="4894034"/>
            <a:ext cx="2314443" cy="15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76"/>
            <a:ext cx="7886700" cy="1312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Demo for LTE CatM1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5" y="1040262"/>
            <a:ext cx="78867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LTE catM1 band 28 on SDR0:</a:t>
            </a:r>
          </a:p>
          <a:p>
            <a:pPr lvl="1"/>
            <a:r>
              <a:rPr lang="en-US" dirty="0" err="1" smtClean="0">
                <a:solidFill>
                  <a:srgbClr val="229DD8"/>
                </a:solidFill>
              </a:rPr>
              <a:t>enb</a:t>
            </a:r>
            <a:r>
              <a:rPr lang="en-US" dirty="0" smtClean="0">
                <a:solidFill>
                  <a:srgbClr val="229DD8"/>
                </a:solidFill>
              </a:rPr>
              <a:t>: </a:t>
            </a:r>
          </a:p>
          <a:p>
            <a:pPr lvl="1"/>
            <a:endParaRPr lang="en-US" dirty="0">
              <a:solidFill>
                <a:srgbClr val="229DD8"/>
              </a:solidFill>
            </a:endParaRPr>
          </a:p>
          <a:p>
            <a:pPr lvl="1"/>
            <a:r>
              <a:rPr lang="en-US" dirty="0" smtClean="0">
                <a:solidFill>
                  <a:srgbClr val="229DD8"/>
                </a:solidFill>
              </a:rPr>
              <a:t>SDR </a:t>
            </a:r>
            <a:r>
              <a:rPr lang="en-US" dirty="0" err="1" smtClean="0">
                <a:solidFill>
                  <a:srgbClr val="229DD8"/>
                </a:solidFill>
              </a:rPr>
              <a:t>config</a:t>
            </a:r>
            <a:r>
              <a:rPr lang="en-US" dirty="0" smtClean="0">
                <a:solidFill>
                  <a:srgbClr val="229DD8"/>
                </a:solidFill>
              </a:rPr>
              <a:t>: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229DD8"/>
              </a:solidFill>
            </a:endParaRPr>
          </a:p>
          <a:p>
            <a:r>
              <a:rPr lang="en-US" dirty="0" smtClean="0"/>
              <a:t>LTE catM1 band28 on SDR0 and band20 on SDR1: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29DD8"/>
                </a:solidFill>
              </a:rPr>
              <a:t>enb</a:t>
            </a:r>
            <a:r>
              <a:rPr lang="en-US" dirty="0" smtClean="0">
                <a:solidFill>
                  <a:srgbClr val="229DD8"/>
                </a:solidFill>
              </a:rPr>
              <a:t>:</a:t>
            </a:r>
          </a:p>
          <a:p>
            <a:pPr lvl="1"/>
            <a:endParaRPr lang="en-US" dirty="0">
              <a:solidFill>
                <a:srgbClr val="229DD8"/>
              </a:solidFill>
            </a:endParaRPr>
          </a:p>
          <a:p>
            <a:pPr lvl="1"/>
            <a:r>
              <a:rPr lang="en-US" dirty="0" smtClean="0">
                <a:solidFill>
                  <a:srgbClr val="229DD8"/>
                </a:solidFill>
              </a:rPr>
              <a:t>SDR </a:t>
            </a:r>
            <a:r>
              <a:rPr lang="en-US" dirty="0" err="1" smtClean="0">
                <a:solidFill>
                  <a:srgbClr val="229DD8"/>
                </a:solidFill>
              </a:rPr>
              <a:t>config</a:t>
            </a:r>
            <a:r>
              <a:rPr lang="en-US" dirty="0" smtClean="0">
                <a:solidFill>
                  <a:srgbClr val="229DD8"/>
                </a:solidFill>
              </a:rPr>
              <a:t>:  </a:t>
            </a:r>
            <a:endParaRPr lang="en-US" dirty="0">
              <a:solidFill>
                <a:srgbClr val="229DD8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966660"/>
              </p:ext>
            </p:extLst>
          </p:nvPr>
        </p:nvGraphicFramePr>
        <p:xfrm>
          <a:off x="2147072" y="1376560"/>
          <a:ext cx="124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4" imgW="1244880" imgH="685800" progId="Package">
                  <p:embed/>
                </p:oleObj>
              </mc:Choice>
              <mc:Fallback>
                <p:oleObj name="Packager Shell Object" showAsIcon="1" r:id="rId4" imgW="1244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072" y="1376560"/>
                        <a:ext cx="1244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71864"/>
              </p:ext>
            </p:extLst>
          </p:nvPr>
        </p:nvGraphicFramePr>
        <p:xfrm>
          <a:off x="2769372" y="1984043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ackager Shell Object" showAsIcon="1" r:id="rId6" imgW="838440" imgH="685800" progId="Package">
                  <p:embed/>
                </p:oleObj>
              </mc:Choice>
              <mc:Fallback>
                <p:oleObj name="Packager Shell Object" showAsIcon="1" r:id="rId6" imgW="8384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9372" y="1984043"/>
                        <a:ext cx="838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50852"/>
              </p:ext>
            </p:extLst>
          </p:nvPr>
        </p:nvGraphicFramePr>
        <p:xfrm>
          <a:off x="1956572" y="3562713"/>
          <a:ext cx="162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ackager Shell Object" showAsIcon="1" r:id="rId8" imgW="1626120" imgH="685800" progId="Package">
                  <p:embed/>
                </p:oleObj>
              </mc:Choice>
              <mc:Fallback>
                <p:oleObj name="Packager Shell Object" showAsIcon="1" r:id="rId8" imgW="1626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6572" y="3562713"/>
                        <a:ext cx="1625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98348"/>
              </p:ext>
            </p:extLst>
          </p:nvPr>
        </p:nvGraphicFramePr>
        <p:xfrm>
          <a:off x="3099572" y="4248513"/>
          <a:ext cx="101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ackager Shell Object" showAsIcon="1" r:id="rId10" imgW="1016280" imgH="685800" progId="Package">
                  <p:embed/>
                </p:oleObj>
              </mc:Choice>
              <mc:Fallback>
                <p:oleObj name="Packager Shell Object" showAsIcon="1" r:id="rId10" imgW="1016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99572" y="4248513"/>
                        <a:ext cx="1016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9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TMA SOLUTIONS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6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76"/>
            <a:ext cx="7886700" cy="1312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LTE network diagram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074334"/>
            <a:ext cx="7610475" cy="3371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762" y="4804012"/>
            <a:ext cx="710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Amarisoft</a:t>
            </a:r>
            <a:r>
              <a:rPr lang="en-US" u="sng" dirty="0" smtClean="0"/>
              <a:t> components mapping:</a:t>
            </a:r>
          </a:p>
          <a:p>
            <a:r>
              <a:rPr lang="en-US" dirty="0" err="1" smtClean="0"/>
              <a:t>lteenb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&lt;---&gt;</a:t>
            </a:r>
            <a:r>
              <a:rPr lang="en-US" dirty="0" smtClean="0"/>
              <a:t> </a:t>
            </a:r>
            <a:r>
              <a:rPr lang="en-US" dirty="0" err="1" smtClean="0"/>
              <a:t>eNodeB</a:t>
            </a:r>
            <a:endParaRPr lang="en-US" dirty="0" smtClean="0"/>
          </a:p>
          <a:p>
            <a:r>
              <a:rPr lang="en-US" dirty="0" err="1" smtClean="0"/>
              <a:t>ltemme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&lt;---&gt; </a:t>
            </a:r>
            <a:r>
              <a:rPr lang="en-US" dirty="0" smtClean="0"/>
              <a:t>MME, HSS, S-GW, P-GW</a:t>
            </a:r>
          </a:p>
          <a:p>
            <a:r>
              <a:rPr lang="en-US" dirty="0" err="1" smtClean="0"/>
              <a:t>lteims</a:t>
            </a:r>
            <a:r>
              <a:rPr lang="en-US" dirty="0" smtClean="0"/>
              <a:t> &lt;---&gt; IMS</a:t>
            </a:r>
          </a:p>
          <a:p>
            <a:r>
              <a:rPr lang="en-US" dirty="0" err="1" smtClean="0"/>
              <a:t>trx_sdr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&lt;---&gt; Radio Head or RF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2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76"/>
            <a:ext cx="7886700" cy="1312000"/>
          </a:xfrm>
        </p:spPr>
        <p:txBody>
          <a:bodyPr>
            <a:normAutofit/>
          </a:bodyPr>
          <a:lstStyle/>
          <a:p>
            <a:r>
              <a:rPr lang="en-US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Amarisoft</a:t>
            </a:r>
            <a:r>
              <a:rPr 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 Hardware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876" y="4968465"/>
            <a:ext cx="710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Amarisoft</a:t>
            </a:r>
            <a:r>
              <a:rPr lang="en-US" u="sng" smtClean="0"/>
              <a:t> devices:</a:t>
            </a:r>
            <a:endParaRPr lang="en-US" u="sng" dirty="0" smtClean="0"/>
          </a:p>
          <a:p>
            <a:r>
              <a:rPr lang="en-US" dirty="0" err="1" smtClean="0"/>
              <a:t>PCIe</a:t>
            </a:r>
            <a:r>
              <a:rPr lang="en-US" dirty="0" smtClean="0"/>
              <a:t> SDR cards</a:t>
            </a:r>
          </a:p>
          <a:p>
            <a:r>
              <a:rPr lang="en-US" dirty="0" smtClean="0"/>
              <a:t>PC box with Fedora core </a:t>
            </a:r>
            <a:r>
              <a:rPr lang="en-US" dirty="0" err="1" smtClean="0"/>
              <a:t>rls</a:t>
            </a:r>
            <a:r>
              <a:rPr lang="en-US" dirty="0" smtClean="0"/>
              <a:t> 26</a:t>
            </a:r>
          </a:p>
          <a:p>
            <a:r>
              <a:rPr lang="en-US" dirty="0" smtClean="0"/>
              <a:t>Antennas which are connected to SDR cards. SISO: 01 TX and 01 RX, MIMO: 2 to 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798876"/>
            <a:ext cx="62293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76"/>
            <a:ext cx="7886700" cy="1312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How to change configuration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5" y="1040262"/>
            <a:ext cx="7886700" cy="4754563"/>
          </a:xfrm>
        </p:spPr>
        <p:txBody>
          <a:bodyPr>
            <a:normAutofit/>
          </a:bodyPr>
          <a:lstStyle/>
          <a:p>
            <a:r>
              <a:rPr lang="en-US" dirty="0"/>
              <a:t>The LTE automatic service starts each component with the following </a:t>
            </a:r>
            <a:r>
              <a:rPr lang="en-US" dirty="0" err="1"/>
              <a:t>config</a:t>
            </a:r>
            <a:r>
              <a:rPr lang="en-US" dirty="0"/>
              <a:t> files: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229DD8"/>
                </a:solidFill>
              </a:rPr>
              <a:t>eNB</a:t>
            </a:r>
            <a:r>
              <a:rPr lang="en-US" dirty="0" smtClean="0">
                <a:solidFill>
                  <a:srgbClr val="229DD8"/>
                </a:solidFill>
              </a:rPr>
              <a:t> </a:t>
            </a:r>
            <a:r>
              <a:rPr lang="en-US" dirty="0">
                <a:solidFill>
                  <a:srgbClr val="229DD8"/>
                </a:solidFill>
              </a:rPr>
              <a:t>/</a:t>
            </a:r>
            <a:r>
              <a:rPr lang="en-US" dirty="0" smtClean="0">
                <a:solidFill>
                  <a:srgbClr val="229DD8"/>
                </a:solidFill>
              </a:rPr>
              <a:t>root/</a:t>
            </a:r>
            <a:r>
              <a:rPr lang="en-US" dirty="0" err="1" smtClean="0">
                <a:solidFill>
                  <a:srgbClr val="229DD8"/>
                </a:solidFill>
              </a:rPr>
              <a:t>enb</a:t>
            </a:r>
            <a:r>
              <a:rPr lang="en-US" dirty="0" smtClean="0">
                <a:solidFill>
                  <a:srgbClr val="229DD8"/>
                </a:solidFill>
              </a:rPr>
              <a:t>/</a:t>
            </a:r>
            <a:r>
              <a:rPr lang="en-US" dirty="0" err="1" smtClean="0">
                <a:solidFill>
                  <a:srgbClr val="229DD8"/>
                </a:solidFill>
              </a:rPr>
              <a:t>config</a:t>
            </a:r>
            <a:r>
              <a:rPr lang="en-US" dirty="0" smtClean="0">
                <a:solidFill>
                  <a:srgbClr val="229DD8"/>
                </a:solidFill>
              </a:rPr>
              <a:t>/</a:t>
            </a:r>
            <a:r>
              <a:rPr lang="en-US" dirty="0" err="1" smtClean="0">
                <a:solidFill>
                  <a:srgbClr val="229DD8"/>
                </a:solidFill>
              </a:rPr>
              <a:t>enb.cfg</a:t>
            </a:r>
            <a:endParaRPr lang="en-US" dirty="0">
              <a:solidFill>
                <a:srgbClr val="229DD8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rgbClr val="229DD8"/>
                </a:solidFill>
              </a:rPr>
              <a:t> MME </a:t>
            </a:r>
            <a:r>
              <a:rPr lang="en-US" dirty="0">
                <a:solidFill>
                  <a:srgbClr val="229DD8"/>
                </a:solidFill>
              </a:rPr>
              <a:t>/</a:t>
            </a:r>
            <a:r>
              <a:rPr lang="en-US" dirty="0" smtClean="0">
                <a:solidFill>
                  <a:srgbClr val="229DD8"/>
                </a:solidFill>
              </a:rPr>
              <a:t>root/</a:t>
            </a:r>
            <a:r>
              <a:rPr lang="en-US" dirty="0" err="1" smtClean="0">
                <a:solidFill>
                  <a:srgbClr val="229DD8"/>
                </a:solidFill>
              </a:rPr>
              <a:t>mme</a:t>
            </a:r>
            <a:r>
              <a:rPr lang="en-US" dirty="0" smtClean="0">
                <a:solidFill>
                  <a:srgbClr val="229DD8"/>
                </a:solidFill>
              </a:rPr>
              <a:t>/</a:t>
            </a:r>
            <a:r>
              <a:rPr lang="en-US" dirty="0" err="1" smtClean="0">
                <a:solidFill>
                  <a:srgbClr val="229DD8"/>
                </a:solidFill>
              </a:rPr>
              <a:t>config</a:t>
            </a:r>
            <a:r>
              <a:rPr lang="en-US" dirty="0" smtClean="0">
                <a:solidFill>
                  <a:srgbClr val="229DD8"/>
                </a:solidFill>
              </a:rPr>
              <a:t>/</a:t>
            </a:r>
            <a:r>
              <a:rPr lang="en-US" dirty="0" err="1" smtClean="0">
                <a:solidFill>
                  <a:srgbClr val="229DD8"/>
                </a:solidFill>
              </a:rPr>
              <a:t>mme.cfg</a:t>
            </a:r>
            <a:endParaRPr lang="en-US" dirty="0">
              <a:solidFill>
                <a:srgbClr val="229DD8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rgbClr val="229DD8"/>
                </a:solidFill>
              </a:rPr>
              <a:t> IMS </a:t>
            </a:r>
            <a:r>
              <a:rPr lang="en-US" dirty="0">
                <a:solidFill>
                  <a:srgbClr val="229DD8"/>
                </a:solidFill>
              </a:rPr>
              <a:t>/</a:t>
            </a:r>
            <a:r>
              <a:rPr lang="en-US" dirty="0" smtClean="0">
                <a:solidFill>
                  <a:srgbClr val="229DD8"/>
                </a:solidFill>
              </a:rPr>
              <a:t>root/</a:t>
            </a:r>
            <a:r>
              <a:rPr lang="en-US" dirty="0" err="1" smtClean="0">
                <a:solidFill>
                  <a:srgbClr val="229DD8"/>
                </a:solidFill>
              </a:rPr>
              <a:t>mme</a:t>
            </a:r>
            <a:r>
              <a:rPr lang="en-US" dirty="0" smtClean="0">
                <a:solidFill>
                  <a:srgbClr val="229DD8"/>
                </a:solidFill>
              </a:rPr>
              <a:t>/</a:t>
            </a:r>
            <a:r>
              <a:rPr lang="en-US" dirty="0" err="1" smtClean="0">
                <a:solidFill>
                  <a:srgbClr val="229DD8"/>
                </a:solidFill>
              </a:rPr>
              <a:t>config</a:t>
            </a:r>
            <a:r>
              <a:rPr lang="en-US" dirty="0" smtClean="0">
                <a:solidFill>
                  <a:srgbClr val="229DD8"/>
                </a:solidFill>
              </a:rPr>
              <a:t>/</a:t>
            </a:r>
            <a:r>
              <a:rPr lang="en-US" dirty="0" err="1" smtClean="0">
                <a:solidFill>
                  <a:srgbClr val="229DD8"/>
                </a:solidFill>
              </a:rPr>
              <a:t>ims.cfg</a:t>
            </a:r>
            <a:endParaRPr lang="en-US" dirty="0">
              <a:solidFill>
                <a:srgbClr val="229DD8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rgbClr val="229DD8"/>
                </a:solidFill>
              </a:rPr>
              <a:t> MBMSGW </a:t>
            </a:r>
            <a:r>
              <a:rPr lang="en-US" dirty="0">
                <a:solidFill>
                  <a:srgbClr val="229DD8"/>
                </a:solidFill>
              </a:rPr>
              <a:t>/</a:t>
            </a:r>
            <a:r>
              <a:rPr lang="en-US" dirty="0" smtClean="0">
                <a:solidFill>
                  <a:srgbClr val="229DD8"/>
                </a:solidFill>
              </a:rPr>
              <a:t>root/</a:t>
            </a:r>
            <a:r>
              <a:rPr lang="en-US" dirty="0" err="1" smtClean="0">
                <a:solidFill>
                  <a:srgbClr val="229DD8"/>
                </a:solidFill>
              </a:rPr>
              <a:t>mbms</a:t>
            </a:r>
            <a:r>
              <a:rPr lang="en-US" dirty="0" smtClean="0">
                <a:solidFill>
                  <a:srgbClr val="229DD8"/>
                </a:solidFill>
              </a:rPr>
              <a:t>/</a:t>
            </a:r>
            <a:r>
              <a:rPr lang="en-US" dirty="0" err="1" smtClean="0">
                <a:solidFill>
                  <a:srgbClr val="229DD8"/>
                </a:solidFill>
              </a:rPr>
              <a:t>config</a:t>
            </a:r>
            <a:r>
              <a:rPr lang="en-US" dirty="0" smtClean="0">
                <a:solidFill>
                  <a:srgbClr val="229DD8"/>
                </a:solidFill>
              </a:rPr>
              <a:t>/</a:t>
            </a:r>
            <a:r>
              <a:rPr lang="en-US" dirty="0" err="1" smtClean="0">
                <a:solidFill>
                  <a:srgbClr val="229DD8"/>
                </a:solidFill>
              </a:rPr>
              <a:t>mbmsgw.cfg</a:t>
            </a:r>
            <a:endParaRPr lang="en-US" dirty="0" smtClean="0">
              <a:solidFill>
                <a:srgbClr val="229DD8"/>
              </a:solidFill>
            </a:endParaRPr>
          </a:p>
          <a:p>
            <a:r>
              <a:rPr lang="en-US" dirty="0"/>
              <a:t>Please note that these files are symbolic links to real configuration files as depicted </a:t>
            </a:r>
            <a:r>
              <a:rPr lang="en-US" dirty="0" smtClean="0"/>
              <a:t>below for </a:t>
            </a:r>
            <a:r>
              <a:rPr lang="en-US" dirty="0" err="1"/>
              <a:t>enb.cfg</a:t>
            </a:r>
            <a:r>
              <a:rPr lang="en-US" dirty="0" smtClean="0"/>
              <a:t>. In order to see symbolic links, on terminal use command “</a:t>
            </a:r>
            <a:r>
              <a:rPr lang="en-US" dirty="0" err="1" smtClean="0"/>
              <a:t>ll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5" y="4652058"/>
            <a:ext cx="84677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6994" y="566341"/>
            <a:ext cx="8652681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In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order to change the configuration, you have two options: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Editing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the above files to change the configuration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directly.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Changing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the symbolic link to point to another configuration file. Following example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shows the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commands to change the default </a:t>
            </a:r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config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to a carrier aggregation configuration on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eNodeB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side.</a:t>
            </a:r>
          </a:p>
          <a:p>
            <a:pPr lvl="1"/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	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cd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/root/</a:t>
            </a:r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enb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/</a:t>
            </a:r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config</a:t>
            </a:r>
            <a:endParaRPr lang="en-US" sz="2200" dirty="0">
              <a:solidFill>
                <a:srgbClr val="229DD8"/>
              </a:solidFill>
              <a:latin typeface="Century Gothic" panose="020B0502020202020204" pitchFamily="34" charset="0"/>
            </a:endParaRPr>
          </a:p>
          <a:p>
            <a:pPr lvl="2"/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rm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enb.cfg</a:t>
            </a:r>
            <a:endParaRPr lang="en-US" sz="2200" dirty="0">
              <a:solidFill>
                <a:srgbClr val="229DD8"/>
              </a:solidFill>
              <a:latin typeface="Century Gothic" panose="020B0502020202020204" pitchFamily="34" charset="0"/>
            </a:endParaRPr>
          </a:p>
          <a:p>
            <a:pPr lvl="2"/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ln -s </a:t>
            </a:r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enb-ca.cfg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enb.cfg</a:t>
            </a:r>
            <a:endParaRPr lang="en-US" sz="2200" dirty="0">
              <a:solidFill>
                <a:srgbClr val="229DD8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Once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you have changed your </a:t>
            </a:r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config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, you need to restart the LTE service using the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following command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service </a:t>
            </a:r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lte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restart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In order to check LTE service status, using the following command:</a:t>
            </a:r>
          </a:p>
          <a:p>
            <a:pPr lvl="1"/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s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ervice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lte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41156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6994" y="566341"/>
            <a:ext cx="8652681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Components put their current logs in /</a:t>
            </a:r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tmp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directory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Changing band of a cell:</a:t>
            </a:r>
            <a:endParaRPr lang="en-US" sz="2200" dirty="0">
              <a:solidFill>
                <a:srgbClr val="229DD8"/>
              </a:solidFill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In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enb.cfg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, modifying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dl_earfcn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based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on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  <a:hlinkClick r:id="rId3"/>
              </a:rPr>
              <a:t>http://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  <a:hlinkClick r:id="rId3"/>
              </a:rPr>
              <a:t>niviuk.free.fr/lte_band.php</a:t>
            </a:r>
            <a:endParaRPr lang="en-US" sz="2200" dirty="0" smtClean="0">
              <a:solidFill>
                <a:srgbClr val="229DD8"/>
              </a:solidFill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Restart LTE service.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Changing PLMN: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In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enb.cfg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, modifying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plmn_list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property.</a:t>
            </a:r>
            <a:endParaRPr lang="en-US" sz="2200" dirty="0">
              <a:solidFill>
                <a:srgbClr val="229DD8"/>
              </a:solidFill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In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mme.cfg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, modifying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plmn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property.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Restart LTE service.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Use multiple card together: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Need to check position of SDR card by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sdr_util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.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Amarisoft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supports up to 07 SDR cards which are identified by /dev/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sdrx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where x in range 0-7.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Define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args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in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cfg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file in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sdr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folder. E.g., first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cell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on card 0, second cell on card 1:</a:t>
            </a:r>
          </a:p>
          <a:p>
            <a:pPr lvl="2"/>
            <a:r>
              <a:rPr lang="en-US" sz="2200" dirty="0" err="1">
                <a:solidFill>
                  <a:srgbClr val="229DD8"/>
                </a:solidFill>
                <a:latin typeface="Century Gothic" panose="020B0502020202020204" pitchFamily="34" charset="0"/>
              </a:rPr>
              <a:t>args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: "dev0=/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dev/sdr0,dev1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=/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dev/sdr1“,</a:t>
            </a:r>
          </a:p>
          <a:p>
            <a:pPr lvl="2"/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sync: “internal”,</a:t>
            </a:r>
            <a:endParaRPr lang="en-US" sz="2200" dirty="0">
              <a:solidFill>
                <a:srgbClr val="229DD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/>
              <a:t>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6994" y="566341"/>
            <a:ext cx="86526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In order to require APN for network attachment, add the following property to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mme.cfg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    </a:t>
            </a:r>
            <a:r>
              <a:rPr lang="en-US" sz="2200" dirty="0" err="1" smtClean="0">
                <a:solidFill>
                  <a:srgbClr val="229DD8"/>
                </a:solidFill>
                <a:latin typeface="Century Gothic" panose="020B0502020202020204" pitchFamily="34" charset="0"/>
              </a:rPr>
              <a:t>ignore_initial_apn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: false</a:t>
            </a:r>
            <a:endParaRPr lang="en-US" sz="2200" dirty="0">
              <a:solidFill>
                <a:srgbClr val="229DD8"/>
              </a:solidFill>
              <a:latin typeface="Century Gothic" panose="020B0502020202020204" pitchFamily="34" charset="0"/>
            </a:endParaRPr>
          </a:p>
          <a:p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    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If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false, UE will be rejected if its desired </a:t>
            </a:r>
            <a:r>
              <a:rPr lang="en-US" sz="220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APN is </a:t>
            </a:r>
            <a:r>
              <a:rPr lang="en-US" sz="2200" dirty="0">
                <a:solidFill>
                  <a:srgbClr val="229DD8"/>
                </a:solidFill>
                <a:latin typeface="Century Gothic" panose="020B0502020202020204" pitchFamily="34" charset="0"/>
              </a:rPr>
              <a:t>unknown.</a:t>
            </a:r>
          </a:p>
        </p:txBody>
      </p:sp>
    </p:spTree>
    <p:extLst>
      <p:ext uri="{BB962C8B-B14F-4D97-AF65-F5344CB8AC3E}">
        <p14:creationId xmlns:p14="http://schemas.microsoft.com/office/powerpoint/2010/main" val="32554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76"/>
            <a:ext cx="7886700" cy="1312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How to test SDR cards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5" y="1040262"/>
            <a:ext cx="78867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Change working directory to /root/</a:t>
            </a:r>
            <a:r>
              <a:rPr lang="en-US" dirty="0" err="1" smtClean="0"/>
              <a:t>enb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sdr</a:t>
            </a:r>
            <a:r>
              <a:rPr lang="en-US" dirty="0" smtClean="0"/>
              <a:t> then use </a:t>
            </a:r>
            <a:r>
              <a:rPr lang="en-US" dirty="0" err="1" smtClean="0"/>
              <a:t>sdr_util</a:t>
            </a:r>
            <a:r>
              <a:rPr lang="en-US" dirty="0" smtClean="0"/>
              <a:t> to enable or disable led blinking on each SDR card.</a:t>
            </a:r>
          </a:p>
          <a:p>
            <a:pPr lvl="1"/>
            <a:r>
              <a:rPr lang="en-US" dirty="0" smtClean="0">
                <a:solidFill>
                  <a:srgbClr val="229DD8"/>
                </a:solidFill>
              </a:rPr>
              <a:t>Disable led blinking on card 0: ./</a:t>
            </a:r>
            <a:r>
              <a:rPr lang="en-US" dirty="0" err="1" smtClean="0">
                <a:solidFill>
                  <a:srgbClr val="229DD8"/>
                </a:solidFill>
              </a:rPr>
              <a:t>sdr_util</a:t>
            </a:r>
            <a:r>
              <a:rPr lang="en-US" dirty="0" smtClean="0">
                <a:solidFill>
                  <a:srgbClr val="229DD8"/>
                </a:solidFill>
              </a:rPr>
              <a:t> –c 0 led 0</a:t>
            </a:r>
          </a:p>
          <a:p>
            <a:pPr lvl="1"/>
            <a:r>
              <a:rPr lang="en-US" dirty="0" smtClean="0">
                <a:solidFill>
                  <a:srgbClr val="229DD8"/>
                </a:solidFill>
              </a:rPr>
              <a:t>Enable led blinking on card 0: ./</a:t>
            </a:r>
            <a:r>
              <a:rPr lang="en-US" dirty="0" err="1" smtClean="0">
                <a:solidFill>
                  <a:srgbClr val="229DD8"/>
                </a:solidFill>
              </a:rPr>
              <a:t>sdr_util</a:t>
            </a:r>
            <a:r>
              <a:rPr lang="en-US" dirty="0" smtClean="0">
                <a:solidFill>
                  <a:srgbClr val="229DD8"/>
                </a:solidFill>
              </a:rPr>
              <a:t> –c 0 led 1</a:t>
            </a:r>
          </a:p>
          <a:p>
            <a:r>
              <a:rPr lang="en-US" dirty="0" err="1" smtClean="0"/>
              <a:t>sdr_util</a:t>
            </a:r>
            <a:r>
              <a:rPr lang="en-US" dirty="0" smtClean="0"/>
              <a:t> can be used to verify that if an SDR card is occupied by </a:t>
            </a:r>
            <a:r>
              <a:rPr lang="en-US" dirty="0" err="1" smtClean="0"/>
              <a:t>lte</a:t>
            </a:r>
            <a:r>
              <a:rPr lang="en-US" dirty="0" smtClean="0"/>
              <a:t> service.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76"/>
            <a:ext cx="7886700" cy="1312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How to monitor LTE service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5" y="1040262"/>
            <a:ext cx="78867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On terminal:</a:t>
            </a:r>
          </a:p>
          <a:p>
            <a:pPr lvl="1"/>
            <a:r>
              <a:rPr lang="en-US" dirty="0" smtClean="0">
                <a:solidFill>
                  <a:srgbClr val="229DD8"/>
                </a:solidFill>
              </a:rPr>
              <a:t>Run command: screen -x </a:t>
            </a:r>
            <a:r>
              <a:rPr lang="en-US" dirty="0" err="1" smtClean="0">
                <a:solidFill>
                  <a:srgbClr val="229DD8"/>
                </a:solidFill>
              </a:rPr>
              <a:t>lte</a:t>
            </a:r>
            <a:endParaRPr lang="en-US" dirty="0" smtClean="0">
              <a:solidFill>
                <a:srgbClr val="229DD8"/>
              </a:solidFill>
            </a:endParaRPr>
          </a:p>
          <a:p>
            <a:pPr lvl="1"/>
            <a:r>
              <a:rPr lang="en-US" dirty="0" smtClean="0">
                <a:solidFill>
                  <a:srgbClr val="229DD8"/>
                </a:solidFill>
              </a:rPr>
              <a:t>Select component by: </a:t>
            </a:r>
            <a:r>
              <a:rPr lang="en-US" dirty="0" err="1" smtClean="0">
                <a:solidFill>
                  <a:srgbClr val="229DD8"/>
                </a:solidFill>
              </a:rPr>
              <a:t>ctrl+a</a:t>
            </a:r>
            <a:r>
              <a:rPr lang="en-US" dirty="0" smtClean="0">
                <a:solidFill>
                  <a:srgbClr val="229DD8"/>
                </a:solidFill>
              </a:rPr>
              <a:t> &lt;window index&gt;</a:t>
            </a:r>
          </a:p>
          <a:p>
            <a:pPr lvl="1"/>
            <a:r>
              <a:rPr lang="en-US" dirty="0" smtClean="0">
                <a:solidFill>
                  <a:srgbClr val="229DD8"/>
                </a:solidFill>
              </a:rPr>
              <a:t>Exit screen: </a:t>
            </a:r>
            <a:r>
              <a:rPr lang="en-US" dirty="0" err="1" smtClean="0">
                <a:solidFill>
                  <a:srgbClr val="229DD8"/>
                </a:solidFill>
              </a:rPr>
              <a:t>ctrl+a</a:t>
            </a:r>
            <a:r>
              <a:rPr lang="en-US" dirty="0" smtClean="0">
                <a:solidFill>
                  <a:srgbClr val="229DD8"/>
                </a:solidFill>
              </a:rPr>
              <a:t> d</a:t>
            </a:r>
          </a:p>
          <a:p>
            <a:r>
              <a:rPr lang="en-US" dirty="0" smtClean="0"/>
              <a:t>Window index: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229DD8"/>
                </a:solidFill>
              </a:rPr>
              <a:t>0 MME</a:t>
            </a:r>
          </a:p>
          <a:p>
            <a:pPr lvl="1"/>
            <a:r>
              <a:rPr lang="en-US" dirty="0">
                <a:solidFill>
                  <a:srgbClr val="229DD8"/>
                </a:solidFill>
              </a:rPr>
              <a:t> 1 </a:t>
            </a:r>
            <a:r>
              <a:rPr lang="en-US" dirty="0" err="1">
                <a:solidFill>
                  <a:srgbClr val="229DD8"/>
                </a:solidFill>
              </a:rPr>
              <a:t>eNB</a:t>
            </a:r>
            <a:endParaRPr lang="en-US" dirty="0">
              <a:solidFill>
                <a:srgbClr val="229DD8"/>
              </a:solidFill>
            </a:endParaRPr>
          </a:p>
          <a:p>
            <a:pPr lvl="1"/>
            <a:r>
              <a:rPr lang="en-US" dirty="0">
                <a:solidFill>
                  <a:srgbClr val="229DD8"/>
                </a:solidFill>
              </a:rPr>
              <a:t> 2 MBMSGW</a:t>
            </a:r>
          </a:p>
          <a:p>
            <a:pPr lvl="1"/>
            <a:r>
              <a:rPr lang="en-US" dirty="0">
                <a:solidFill>
                  <a:srgbClr val="229DD8"/>
                </a:solidFill>
              </a:rPr>
              <a:t> 3 IMS</a:t>
            </a:r>
            <a:endParaRPr lang="en-US" dirty="0" smtClean="0">
              <a:solidFill>
                <a:srgbClr val="229DD8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2302</TotalTime>
  <Words>519</Words>
  <Application>Microsoft Office PowerPoint</Application>
  <PresentationFormat>On-screen Show (4:3)</PresentationFormat>
  <Paragraphs>103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Segoe UI</vt:lpstr>
      <vt:lpstr>Wingdings</vt:lpstr>
      <vt:lpstr>Office Theme</vt:lpstr>
      <vt:lpstr>Packager Shell Object</vt:lpstr>
      <vt:lpstr>TMA SOLUTIONS</vt:lpstr>
      <vt:lpstr>LTE network diagram </vt:lpstr>
      <vt:lpstr>Amarisoft Hardware </vt:lpstr>
      <vt:lpstr>How to change configuration </vt:lpstr>
      <vt:lpstr>PowerPoint Presentation</vt:lpstr>
      <vt:lpstr>PowerPoint Presentation</vt:lpstr>
      <vt:lpstr>PowerPoint Presentation</vt:lpstr>
      <vt:lpstr>How to test SDR cards </vt:lpstr>
      <vt:lpstr>How to monitor LTE service </vt:lpstr>
      <vt:lpstr>Demo for LTE CatM1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Tran Hoang Thinh</dc:creator>
  <cp:lastModifiedBy>Nguyen Hai Chau</cp:lastModifiedBy>
  <cp:revision>232</cp:revision>
  <dcterms:created xsi:type="dcterms:W3CDTF">2013-11-11T02:29:22Z</dcterms:created>
  <dcterms:modified xsi:type="dcterms:W3CDTF">2018-03-22T08:12:27Z</dcterms:modified>
</cp:coreProperties>
</file>